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C1EB527-B701-4A25-A7DD-E290F6EA378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5A13345-B37E-4F6C-B1E4-F1C5E3CB97A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C0FA9DD-8612-4A7F-BBFF-7604F3EA763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3DF8978-2111-4EC5-A9D4-9211D195DDE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E9D717F-8400-4E69-A90C-D10CF45A87B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2DD1B2A-E5F8-49E6-8C38-E0A1B78D725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4C6A461-1AF7-43CD-865A-D409A24FFDF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26E0B0F-458F-487B-A429-1C5C52191FF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F074B89-1EA6-4C73-A1AD-695A1A380CB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2EED2A6-5091-48C1-9DCC-C3337853E90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D3D16C2-696F-4783-9D75-3B25A09CCF1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1520113330401110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4" name="TextBox 4"/>
          <p:cNvSpPr txBox="1"/>
          <p:nvPr/>
        </p:nvSpPr>
        <p:spPr>
          <a:xfrm>
            <a:off x="3242648" y="1870418"/>
            <a:ext cx="6503541" cy="2000250"/>
          </a:xfrm>
          <a:prstGeom prst="rect">
            <a:avLst/>
          </a:prstGeom>
        </p:spPr>
        <p:txBody>
          <a:bodyPr vert="horz" wrap="square" lIns="114300" tIns="57150" rIns="114300" bIns="571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5400" b="1">
                <a:solidFill>
                  <a:schemeClr val="dk1">
                    <a:alpha val="100000"/>
                  </a:schemeClr>
                </a:solidFill>
                <a:latin typeface="Microsoft Yahei"/>
                <a:ea typeface="Microsoft Yahei"/>
                <a:cs typeface="Microsoft Yahei"/>
              </a:rPr>
              <a:t>毛概课程改革方案</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699635" y="353186"/>
            <a:ext cx="2792730" cy="9772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5400" b="1">
                <a:solidFill>
                  <a:srgbClr val="FFFFFF">
                    <a:alpha val="100000"/>
                  </a:srgbClr>
                </a:solidFill>
                <a:latin typeface="Microsoft Yahei"/>
                <a:ea typeface="Microsoft Yahei"/>
                <a:cs typeface="Microsoft Yahei"/>
              </a:rPr>
              <a:t>目录</a:t>
            </a:r>
          </a:p>
        </p:txBody>
      </p:sp>
      <p:sp>
        <p:nvSpPr>
          <p:cNvPr id="4" name="TextBox 4"/>
          <p:cNvSpPr txBox="1"/>
          <p:nvPr/>
        </p:nvSpPr>
        <p:spPr>
          <a:xfrm>
            <a:off x="2509269" y="1632546"/>
            <a:ext cx="7173462" cy="414029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课程现状与目标</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教学内容与方法改革</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教学团队建设与师资培养</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考核方式与评价机制改革</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699635" y="353186"/>
            <a:ext cx="2792730" cy="9772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5400" b="1">
                <a:solidFill>
                  <a:srgbClr val="FFFFFF">
                    <a:alpha val="100000"/>
                  </a:srgbClr>
                </a:solidFill>
                <a:latin typeface="Microsoft Yahei"/>
                <a:ea typeface="Microsoft Yahei"/>
                <a:cs typeface="Microsoft Yahei"/>
              </a:rPr>
              <a:t>目录</a:t>
            </a:r>
          </a:p>
        </p:txBody>
      </p:sp>
      <p:sp>
        <p:nvSpPr>
          <p:cNvPr id="4" name="TextBox 4"/>
          <p:cNvSpPr txBox="1"/>
          <p:nvPr/>
        </p:nvSpPr>
        <p:spPr>
          <a:xfrm>
            <a:off x="2509269" y="1632546"/>
            <a:ext cx="7173462" cy="414029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教材建设与资源开发利用</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实施保障与推进措施</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6600" b="1">
                <a:solidFill>
                  <a:srgbClr val="FFFFFF">
                    <a:alpha val="100000"/>
                  </a:srgbClr>
                </a:solidFill>
                <a:latin typeface="Microsoft Yahei"/>
                <a:ea typeface="Microsoft Yahei"/>
                <a:cs typeface="Microsoft Yahei"/>
              </a:rPr>
              <a:t>01</a:t>
            </a:r>
          </a:p>
        </p:txBody>
      </p:sp>
      <p:sp>
        <p:nvSpPr>
          <p:cNvPr id="3" name="TextBox 3"/>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课程现状与目标</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4667" r="14667"/>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当前毛概课程内容过于注重历史事件的叙述，缺乏对马克思主义中国化最新成果的介绍和分析。</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教学内容陈旧</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传统的讲授式教学方法缺乏互动性和启发性，难以激发学生的学习兴趣和思考能力。</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教学方法单一</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当前的考核方式过于注重知识点的记忆和背诵，缺乏对学生理解、分析和运用能力的考查。</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考核方式片面</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当前课程存在的问题</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2500" r="12500"/>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完善考核方式</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建立多元化的考核体系，注重对学生理解、分析和运用能力的考查，促进学生的全面发展。</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更新教学内容</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将马克思主义中国化的最新成果纳入课程体系，使学生能够全面、深入地了解中国特色社会主义的理论和实践。</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创新教学方法</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采用案例分析、小组讨论、角色扮演等多样化的教学方法，激发学生的学习兴趣和思考能力。</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课程改革的目标与意义</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国内其他高校的毛概课程在教学内容、教学方法和考核方式等方面也存在类似的问题。一些高校已经开始尝试进行课程改革，如增加实践教学环节、引入在线课程等。</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国内同类课程</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国外高校的同类课程通常更加注重学生的参与和互动，采用多样化的教学方法和考核方式。例如，哈佛大学的《中国革命》课程采用研讨式教学方式，鼓励学生自由发表观点和进行讨论。同时，国外高校也更加注重实践教学和跨学科交叉融合。</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国外同类课程</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国内外同类课程对比分析</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6600" b="1">
                <a:solidFill>
                  <a:srgbClr val="FFFFFF">
                    <a:alpha val="100000"/>
                  </a:srgbClr>
                </a:solidFill>
                <a:latin typeface="Microsoft Yahei"/>
                <a:ea typeface="Microsoft Yahei"/>
                <a:cs typeface="Microsoft Yahei"/>
              </a:rPr>
              <a:t>02</a:t>
            </a:r>
          </a:p>
        </p:txBody>
      </p:sp>
      <p:sp>
        <p:nvSpPr>
          <p:cNvPr id="3" name="TextBox 3"/>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教学内容与方法改革</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更新教材内容</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及时将党的最新理论成果和中国特色社会主义实践的新鲜经验融入教材，确保教学内容的时代性和先进性。</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强化教学重点</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突出毛泽东思想和中国特色社会主义理论体系的核心内容，帮助学生系统掌握基本原理和立场观点方法。</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拓展教学视野</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适当引入国际共产主义运动、世界社会主义发展等方面的内容，开阔学生国际视野，增强历史纵深感。</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优化教学内容，突出时代性</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31631"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05998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662092"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196862" y="1742733"/>
            <a:ext cx="3798277" cy="3798277"/>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170411"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采用案例教学</a:t>
            </a:r>
          </a:p>
        </p:txBody>
      </p:sp>
      <p:sp>
        <p:nvSpPr>
          <p:cNvPr id="7" name="TextBox 7"/>
          <p:cNvSpPr txBox="1"/>
          <p:nvPr/>
        </p:nvSpPr>
        <p:spPr>
          <a:xfrm>
            <a:off x="1170411"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结合典型案例，引导学生分析、讨论，增强教学的针对性和实效性。</a:t>
            </a:r>
          </a:p>
        </p:txBody>
      </p:sp>
      <p:sp>
        <p:nvSpPr>
          <p:cNvPr id="8" name="TextBox 8"/>
          <p:cNvSpPr txBox="1"/>
          <p:nvPr/>
        </p:nvSpPr>
        <p:spPr>
          <a:xfrm>
            <a:off x="4707422" y="2510291"/>
            <a:ext cx="2800350" cy="1076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chemeClr val="accent1">
                    <a:lumMod val="50000"/>
                    <a:alpha val="100000"/>
                  </a:schemeClr>
                </a:solidFill>
                <a:latin typeface="Microsoft Yahei"/>
                <a:ea typeface="Microsoft Yahei"/>
                <a:cs typeface="Microsoft Yahei"/>
              </a:rPr>
              <a:t>推行互动教学</a:t>
            </a:r>
          </a:p>
        </p:txBody>
      </p:sp>
      <p:sp>
        <p:nvSpPr>
          <p:cNvPr id="9" name="TextBox 9"/>
          <p:cNvSpPr txBox="1"/>
          <p:nvPr/>
        </p:nvSpPr>
        <p:spPr>
          <a:xfrm>
            <a:off x="4707422" y="3541108"/>
            <a:ext cx="2924175" cy="12477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lumMod val="50000"/>
                    <a:alpha val="100000"/>
                  </a:schemeClr>
                </a:solidFill>
                <a:latin typeface="Microsoft Yahei"/>
                <a:ea typeface="Microsoft Yahei"/>
                <a:cs typeface="Microsoft Yahei"/>
              </a:rPr>
              <a:t>鼓励学生提问、发表观点，加强师生、生生间的互动交流，激发学生学习的主动性和创造性。</a:t>
            </a:r>
          </a:p>
        </p:txBody>
      </p:sp>
      <p:sp>
        <p:nvSpPr>
          <p:cNvPr id="10" name="TextBox 10"/>
          <p:cNvSpPr txBox="1"/>
          <p:nvPr/>
        </p:nvSpPr>
        <p:spPr>
          <a:xfrm>
            <a:off x="8226846"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利用多媒体教学</a:t>
            </a:r>
          </a:p>
        </p:txBody>
      </p:sp>
      <p:sp>
        <p:nvSpPr>
          <p:cNvPr id="11" name="TextBox 11"/>
          <p:cNvSpPr txBox="1"/>
          <p:nvPr/>
        </p:nvSpPr>
        <p:spPr>
          <a:xfrm>
            <a:off x="8226846"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充分运用现代信息技术手段，制作多媒体课件，使教学内容更加形象、生动、有趣。</a:t>
            </a:r>
          </a:p>
        </p:txBody>
      </p:sp>
      <p:sp>
        <p:nvSpPr>
          <p:cNvPr id="12" name="AutoShape 12"/>
          <p:cNvSpPr/>
          <p:nvPr/>
        </p:nvSpPr>
        <p:spPr>
          <a:xfrm>
            <a:off x="312666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创新教学方法，提高实效性</a:t>
              </a:r>
            </a:p>
          </p:txBody>
        </p:sp>
      </p:grpSp>
      <p:sp>
        <p:nvSpPr>
          <p:cNvPr id="39" name="AutoShape 39"/>
          <p:cNvSpPr/>
          <p:nvPr/>
        </p:nvSpPr>
        <p:spPr>
          <a:xfrm>
            <a:off x="680115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6783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10237651"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10304326"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207807"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03</a:t>
            </a:r>
          </a:p>
        </p:txBody>
      </p:sp>
      <p:sp>
        <p:nvSpPr>
          <p:cNvPr id="44" name="TextBox 44"/>
          <p:cNvSpPr txBox="1"/>
          <p:nvPr/>
        </p:nvSpPr>
        <p:spPr>
          <a:xfrm>
            <a:off x="6761790"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02</a:t>
            </a:r>
          </a:p>
        </p:txBody>
      </p:sp>
      <p:sp>
        <p:nvSpPr>
          <p:cNvPr id="45" name="TextBox 45"/>
          <p:cNvSpPr txBox="1"/>
          <p:nvPr/>
        </p:nvSpPr>
        <p:spPr>
          <a:xfrm>
            <a:off x="3030145"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01</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70591"/>
            <a:ext cx="5783287" cy="1172718"/>
            <a:chOff x="5982796" y="3170591"/>
            <a:chExt cx="5783287" cy="1172718"/>
          </a:xfrm>
        </p:grpSpPr>
        <p:sp>
          <p:nvSpPr>
            <p:cNvPr id="3" name="TextBox 3"/>
            <p:cNvSpPr txBox="1"/>
            <p:nvPr/>
          </p:nvSpPr>
          <p:spPr>
            <a:xfrm>
              <a:off x="5982796" y="3170591"/>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举办专题研讨</a:t>
              </a:r>
            </a:p>
          </p:txBody>
        </p:sp>
        <p:sp>
          <p:nvSpPr>
            <p:cNvPr id="4" name="TextBox 4"/>
            <p:cNvSpPr txBox="1"/>
            <p:nvPr/>
          </p:nvSpPr>
          <p:spPr>
            <a:xfrm>
              <a:off x="5982796" y="3641126"/>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围绕社会热点问题和学生关注的问题，举办专题研讨，引导学生运用所学理论分析现实问题。</a:t>
              </a:r>
            </a:p>
          </p:txBody>
        </p:sp>
      </p:grpSp>
      <p:grpSp>
        <p:nvGrpSpPr>
          <p:cNvPr id="5" name="Group 5"/>
          <p:cNvGrpSpPr/>
          <p:nvPr/>
        </p:nvGrpSpPr>
        <p:grpSpPr>
          <a:xfrm>
            <a:off x="5982796" y="4823246"/>
            <a:ext cx="5783287" cy="1172718"/>
            <a:chOff x="5982796" y="4823246"/>
            <a:chExt cx="5783287" cy="1172718"/>
          </a:xfrm>
        </p:grpSpPr>
        <p:sp>
          <p:nvSpPr>
            <p:cNvPr id="6" name="TextBox 6"/>
            <p:cNvSpPr txBox="1"/>
            <p:nvPr/>
          </p:nvSpPr>
          <p:spPr>
            <a:xfrm>
              <a:off x="5982796" y="4823246"/>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加强实践教学基地建设</a:t>
              </a:r>
            </a:p>
          </p:txBody>
        </p:sp>
        <p:sp>
          <p:nvSpPr>
            <p:cNvPr id="7" name="TextBox 7"/>
            <p:cNvSpPr txBox="1"/>
            <p:nvPr/>
          </p:nvSpPr>
          <p:spPr>
            <a:xfrm>
              <a:off x="5982796" y="5293781"/>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积极建设实践教学基地，为学生提供更多的实践机会和平台，促进理论与实践的有机结合。</a:t>
              </a:r>
            </a:p>
          </p:txBody>
        </p:sp>
      </p:grpSp>
      <p:sp>
        <p:nvSpPr>
          <p:cNvPr id="8" name="AutoShape 8"/>
          <p:cNvSpPr/>
          <p:nvPr/>
        </p:nvSpPr>
        <p:spPr>
          <a:xfrm>
            <a:off x="4805646" y="4913047"/>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5982796" y="1521950"/>
            <a:ext cx="5687135" cy="1172718"/>
            <a:chOff x="5982796" y="1521950"/>
            <a:chExt cx="5687135" cy="1172718"/>
          </a:xfrm>
        </p:grpSpPr>
        <p:sp>
          <p:nvSpPr>
            <p:cNvPr id="10" name="TextBox 10"/>
            <p:cNvSpPr txBox="1"/>
            <p:nvPr/>
          </p:nvSpPr>
          <p:spPr>
            <a:xfrm>
              <a:off x="5982796" y="152195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开展社会调查</a:t>
              </a:r>
            </a:p>
          </p:txBody>
        </p:sp>
        <p:sp>
          <p:nvSpPr>
            <p:cNvPr id="11" name="TextBox 11"/>
            <p:cNvSpPr txBox="1"/>
            <p:nvPr/>
          </p:nvSpPr>
          <p:spPr>
            <a:xfrm>
              <a:off x="5982796" y="1992485"/>
              <a:ext cx="5687135"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组织学生深入基层、深入实际，开展社会调查，了解国情民意，加深对理论知识的理解和应用。</a:t>
              </a:r>
            </a:p>
          </p:txBody>
        </p:sp>
      </p:grpSp>
      <p:sp>
        <p:nvSpPr>
          <p:cNvPr id="12" name="AutoShape 12"/>
          <p:cNvSpPr/>
          <p:nvPr/>
        </p:nvSpPr>
        <p:spPr>
          <a:xfrm>
            <a:off x="4805646" y="3272584"/>
            <a:ext cx="810236" cy="8102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805646" y="1611485"/>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41457" y="1735931"/>
            <a:ext cx="3722789" cy="3981079"/>
          </a:xfrm>
          <a:prstGeom prst="rect">
            <a:avLst/>
          </a:prstGeom>
          <a:solidFill>
            <a:schemeClr val="accent1">
              <a:alpha val="9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5014447" y="3486249"/>
            <a:ext cx="391670" cy="391670"/>
          </a:xfrm>
          <a:custGeom>
            <a:rect l="l" t="t" r="r" b="b"/>
            <a:pathLst>
              <a:path w="304800" h="304800">
                <a:moveTo>
                  <a:pt x="288693" y="85468"/>
                </a:moveTo>
                <a:lnTo>
                  <a:pt x="193700" y="180461"/>
                </a:lnTo>
                <a:lnTo>
                  <a:pt x="301971" y="180461"/>
                </a:lnTo>
                <a:cubicBezTo>
                  <a:pt x="303686" y="171298"/>
                  <a:pt x="304800" y="162001"/>
                  <a:pt x="304800" y="152400"/>
                </a:cubicBezTo>
                <a:cubicBezTo>
                  <a:pt x="304800" y="128273"/>
                  <a:pt x="298694" y="105747"/>
                  <a:pt x="288693" y="85468"/>
                </a:cubicBezTo>
                <a:close/>
                <a:moveTo>
                  <a:pt x="200549" y="145161"/>
                </a:moveTo>
                <a:lnTo>
                  <a:pt x="278682" y="67066"/>
                </a:lnTo>
                <a:cubicBezTo>
                  <a:pt x="260080" y="39643"/>
                  <a:pt x="232543" y="19241"/>
                  <a:pt x="200549" y="8525"/>
                </a:cubicBezTo>
                <a:lnTo>
                  <a:pt x="200549" y="145161"/>
                </a:lnTo>
                <a:close/>
                <a:moveTo>
                  <a:pt x="159525" y="200549"/>
                </a:moveTo>
                <a:lnTo>
                  <a:pt x="237677" y="278721"/>
                </a:lnTo>
                <a:cubicBezTo>
                  <a:pt x="265138" y="260156"/>
                  <a:pt x="285560" y="232581"/>
                  <a:pt x="296275" y="200549"/>
                </a:cubicBezTo>
                <a:lnTo>
                  <a:pt x="159525" y="200549"/>
                </a:lnTo>
                <a:close/>
                <a:moveTo>
                  <a:pt x="180432" y="111862"/>
                </a:moveTo>
                <a:lnTo>
                  <a:pt x="180432" y="2829"/>
                </a:lnTo>
                <a:cubicBezTo>
                  <a:pt x="171317" y="1133"/>
                  <a:pt x="162001" y="0"/>
                  <a:pt x="152400" y="0"/>
                </a:cubicBezTo>
                <a:cubicBezTo>
                  <a:pt x="128064" y="0"/>
                  <a:pt x="105366" y="6229"/>
                  <a:pt x="84963" y="16393"/>
                </a:cubicBezTo>
                <a:lnTo>
                  <a:pt x="180432" y="111862"/>
                </a:lnTo>
                <a:close/>
                <a:moveTo>
                  <a:pt x="124368" y="193853"/>
                </a:moveTo>
                <a:lnTo>
                  <a:pt x="124368" y="301981"/>
                </a:lnTo>
                <a:cubicBezTo>
                  <a:pt x="133483" y="303686"/>
                  <a:pt x="142799" y="304800"/>
                  <a:pt x="152400" y="304800"/>
                </a:cubicBezTo>
                <a:cubicBezTo>
                  <a:pt x="176508" y="304800"/>
                  <a:pt x="198987" y="298694"/>
                  <a:pt x="219266" y="288722"/>
                </a:cubicBezTo>
                <a:lnTo>
                  <a:pt x="124368" y="193853"/>
                </a:lnTo>
                <a:close/>
                <a:moveTo>
                  <a:pt x="104232" y="159763"/>
                </a:moveTo>
                <a:lnTo>
                  <a:pt x="26194" y="237792"/>
                </a:lnTo>
                <a:cubicBezTo>
                  <a:pt x="44758" y="265176"/>
                  <a:pt x="72276" y="285569"/>
                  <a:pt x="104232" y="296285"/>
                </a:cubicBezTo>
                <a:lnTo>
                  <a:pt x="104232" y="159763"/>
                </a:lnTo>
                <a:close/>
                <a:moveTo>
                  <a:pt x="2829" y="124368"/>
                </a:moveTo>
                <a:cubicBezTo>
                  <a:pt x="1133" y="133483"/>
                  <a:pt x="0" y="142799"/>
                  <a:pt x="0" y="152400"/>
                </a:cubicBezTo>
                <a:cubicBezTo>
                  <a:pt x="0" y="176584"/>
                  <a:pt x="6144" y="199130"/>
                  <a:pt x="16145" y="219408"/>
                </a:cubicBezTo>
                <a:lnTo>
                  <a:pt x="111195" y="124358"/>
                </a:lnTo>
                <a:lnTo>
                  <a:pt x="2829" y="124358"/>
                </a:lnTo>
                <a:close/>
                <a:moveTo>
                  <a:pt x="66637" y="26489"/>
                </a:moveTo>
                <a:cubicBezTo>
                  <a:pt x="39443" y="45053"/>
                  <a:pt x="19183" y="72428"/>
                  <a:pt x="8525" y="104232"/>
                </a:cubicBezTo>
                <a:lnTo>
                  <a:pt x="144389" y="104232"/>
                </a:lnTo>
                <a:lnTo>
                  <a:pt x="66637" y="264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14447" y="1795508"/>
            <a:ext cx="391670" cy="3916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5026640" y="5128951"/>
            <a:ext cx="378428" cy="378428"/>
          </a:xfrm>
          <a:custGeom>
            <a:rect l="l" t="t" r="r" b="b"/>
            <a:pathLst>
              <a:path w="304800" h="304800">
                <a:moveTo>
                  <a:pt x="209550" y="0"/>
                </a:moveTo>
                <a:cubicBezTo>
                  <a:pt x="156943" y="0"/>
                  <a:pt x="114300" y="42643"/>
                  <a:pt x="114300" y="95250"/>
                </a:cubicBezTo>
                <a:cubicBezTo>
                  <a:pt x="114300" y="101213"/>
                  <a:pt x="114852" y="107042"/>
                  <a:pt x="115900" y="112700"/>
                </a:cubicBezTo>
                <a:lnTo>
                  <a:pt x="0" y="228600"/>
                </a:lnTo>
                <a:lnTo>
                  <a:pt x="0" y="285750"/>
                </a:lnTo>
                <a:cubicBezTo>
                  <a:pt x="0" y="296275"/>
                  <a:pt x="8525" y="304800"/>
                  <a:pt x="19050" y="304800"/>
                </a:cubicBezTo>
                <a:lnTo>
                  <a:pt x="38100" y="304800"/>
                </a:lnTo>
                <a:lnTo>
                  <a:pt x="38100" y="285750"/>
                </a:lnTo>
                <a:lnTo>
                  <a:pt x="76200" y="285750"/>
                </a:lnTo>
                <a:lnTo>
                  <a:pt x="76200" y="247650"/>
                </a:lnTo>
                <a:lnTo>
                  <a:pt x="114300" y="247650"/>
                </a:lnTo>
                <a:lnTo>
                  <a:pt x="114300" y="209550"/>
                </a:lnTo>
                <a:lnTo>
                  <a:pt x="152400" y="209550"/>
                </a:lnTo>
                <a:lnTo>
                  <a:pt x="177117" y="184833"/>
                </a:lnTo>
                <a:cubicBezTo>
                  <a:pt x="187242" y="188500"/>
                  <a:pt x="198158" y="190500"/>
                  <a:pt x="209550" y="190500"/>
                </a:cubicBezTo>
                <a:cubicBezTo>
                  <a:pt x="262157" y="190500"/>
                  <a:pt x="304800" y="147857"/>
                  <a:pt x="304800" y="95250"/>
                </a:cubicBezTo>
                <a:cubicBezTo>
                  <a:pt x="304800" y="42643"/>
                  <a:pt x="262157" y="0"/>
                  <a:pt x="209550" y="0"/>
                </a:cubicBezTo>
                <a:close/>
                <a:moveTo>
                  <a:pt x="238087" y="95288"/>
                </a:moveTo>
                <a:cubicBezTo>
                  <a:pt x="222304" y="95288"/>
                  <a:pt x="209512" y="82496"/>
                  <a:pt x="209512" y="66713"/>
                </a:cubicBezTo>
                <a:cubicBezTo>
                  <a:pt x="209512" y="50930"/>
                  <a:pt x="222304" y="38138"/>
                  <a:pt x="238087" y="38138"/>
                </a:cubicBezTo>
                <a:cubicBezTo>
                  <a:pt x="253870" y="38138"/>
                  <a:pt x="266662" y="50930"/>
                  <a:pt x="266662" y="66713"/>
                </a:cubicBezTo>
                <a:cubicBezTo>
                  <a:pt x="266662" y="82496"/>
                  <a:pt x="253870" y="95288"/>
                  <a:pt x="238087" y="9528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8" name="Picture 18"/>
          <p:cNvPicPr>
            <a:picLocks noChangeAspect="1"/>
          </p:cNvPicPr>
          <p:nvPr/>
        </p:nvPicPr>
        <p:blipFill>
          <a:blip r:embed="rId2">
            <a:alphaModFix/>
          </a:blip>
          <a:srcRect l="16197" r="16197"/>
          <a:stretch>
            <a:fillRect/>
          </a:stretch>
        </p:blipFill>
        <p:spPr>
          <a:xfrm>
            <a:off x="641457" y="1883900"/>
            <a:ext cx="3722789" cy="3671084"/>
          </a:xfrm>
          <a:prstGeom prst="rect">
            <a:avLst/>
          </a:prstGeom>
        </p:spPr>
      </p:pic>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加强实践教学环节，提升应用能力</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6600" b="1">
                <a:solidFill>
                  <a:srgbClr val="FFFFFF">
                    <a:alpha val="100000"/>
                  </a:srgbClr>
                </a:solidFill>
                <a:latin typeface="Microsoft Yahei"/>
                <a:ea typeface="Microsoft Yahei"/>
                <a:cs typeface="Microsoft Yahei"/>
              </a:rPr>
              <a:t>03</a:t>
            </a:r>
          </a:p>
        </p:txBody>
      </p:sp>
      <p:sp>
        <p:nvSpPr>
          <p:cNvPr id="3" name="TextBox 3"/>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教学团队建设与师资培养</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2789747" y="1388509"/>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467252" y="1671934"/>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组建由学科带头人和骨干教师组成的高水平教学团队，发挥各自优势，共同推进课程改革。</a:t>
            </a:r>
          </a:p>
        </p:txBody>
      </p:sp>
      <p:sp>
        <p:nvSpPr>
          <p:cNvPr id="4" name="AutoShape 4"/>
          <p:cNvSpPr/>
          <p:nvPr/>
        </p:nvSpPr>
        <p:spPr>
          <a:xfrm>
            <a:off x="1491031" y="3030193"/>
            <a:ext cx="8008040" cy="126796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643863" y="3325809"/>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加强团队成员之间的协作与交流，定期举行教学研讨会，分享教学经验，提升整体教学水平。</a:t>
            </a:r>
          </a:p>
        </p:txBody>
      </p:sp>
      <p:pic>
        <p:nvPicPr>
          <p:cNvPr id="6" name="Picture 6"/>
          <p:cNvPicPr>
            <a:picLocks noChangeAspect="1"/>
          </p:cNvPicPr>
          <p:nvPr/>
        </p:nvPicPr>
        <p:blipFill>
          <a:blip r:embed="rId2"/>
          <a:srcRect t="21899" b="21899"/>
          <a:stretch>
            <a:fillRect/>
          </a:stretch>
        </p:blipFill>
        <p:spPr>
          <a:xfrm>
            <a:off x="539110" y="1388510"/>
            <a:ext cx="2256056" cy="1267968"/>
          </a:xfrm>
          <a:prstGeom prst="rect">
            <a:avLst/>
          </a:prstGeom>
        </p:spPr>
      </p:pic>
      <p:pic>
        <p:nvPicPr>
          <p:cNvPr id="7" name="Picture 7"/>
          <p:cNvPicPr>
            <a:picLocks noChangeAspect="1"/>
          </p:cNvPicPr>
          <p:nvPr/>
        </p:nvPicPr>
        <p:blipFill>
          <a:blip r:embed="rId3"/>
          <a:srcRect t="21899" b="21899"/>
          <a:stretch>
            <a:fillRect/>
          </a:stretch>
        </p:blipFill>
        <p:spPr>
          <a:xfrm>
            <a:off x="9486879" y="3030193"/>
            <a:ext cx="2256056" cy="1267968"/>
          </a:xfrm>
          <a:prstGeom prst="rect">
            <a:avLst/>
          </a:prstGeom>
        </p:spPr>
      </p:pic>
      <p:sp>
        <p:nvSpPr>
          <p:cNvPr id="8" name="AutoShape 8"/>
          <p:cNvSpPr/>
          <p:nvPr/>
        </p:nvSpPr>
        <p:spPr>
          <a:xfrm>
            <a:off x="2795409" y="4664094"/>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472914" y="4947518"/>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鼓励团队成员参加国内外学术会议和研修活动，拓宽学术视野，提高学术素养。</a:t>
            </a:r>
          </a:p>
        </p:txBody>
      </p:sp>
      <p:pic>
        <p:nvPicPr>
          <p:cNvPr id="10" name="Picture 10"/>
          <p:cNvPicPr>
            <a:picLocks noChangeAspect="1"/>
          </p:cNvPicPr>
          <p:nvPr/>
        </p:nvPicPr>
        <p:blipFill>
          <a:blip r:embed="rId4"/>
          <a:srcRect t="18631" b="18631"/>
          <a:stretch>
            <a:fillRect/>
          </a:stretch>
        </p:blipFill>
        <p:spPr>
          <a:xfrm>
            <a:off x="544772" y="4664094"/>
            <a:ext cx="2256056" cy="1267968"/>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构建高水平教学团队</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435703" y="1925288"/>
            <a:ext cx="3294412" cy="3432906"/>
            <a:chOff x="1435703" y="1925288"/>
            <a:chExt cx="3294412" cy="3432906"/>
          </a:xfrm>
        </p:grpSpPr>
        <p:sp>
          <p:nvSpPr>
            <p:cNvPr id="3" name="AutoShape 3"/>
            <p:cNvSpPr/>
            <p:nvPr/>
          </p:nvSpPr>
          <p:spPr>
            <a:xfrm>
              <a:off x="1435703" y="1925288"/>
              <a:ext cx="3294412" cy="3294412"/>
            </a:xfrm>
            <a:prstGeom prst="blockArc">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00000">
              <a:off x="1435703" y="2063782"/>
              <a:ext cx="3294412" cy="3294412"/>
            </a:xfrm>
            <a:prstGeom prst="blockArc">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5" name="Freeform 5"/>
          <p:cNvSpPr/>
          <p:nvPr/>
        </p:nvSpPr>
        <p:spPr>
          <a:xfrm>
            <a:off x="2699099" y="3358880"/>
            <a:ext cx="767367" cy="703933"/>
          </a:xfrm>
          <a:custGeom>
            <a:rect l="l" t="t" r="r" b="b"/>
            <a:pathLst>
              <a:path w="986" h="905">
                <a:moveTo>
                  <a:pt x="298" y="855"/>
                </a:moveTo>
                <a:lnTo>
                  <a:pt x="359" y="855"/>
                </a:lnTo>
                <a:lnTo>
                  <a:pt x="359" y="855"/>
                </a:lnTo>
                <a:lnTo>
                  <a:pt x="374" y="838"/>
                </a:lnTo>
                <a:lnTo>
                  <a:pt x="388" y="819"/>
                </a:lnTo>
                <a:lnTo>
                  <a:pt x="401" y="799"/>
                </a:lnTo>
                <a:lnTo>
                  <a:pt x="412" y="776"/>
                </a:lnTo>
                <a:lnTo>
                  <a:pt x="421" y="752"/>
                </a:lnTo>
                <a:lnTo>
                  <a:pt x="427" y="725"/>
                </a:lnTo>
                <a:lnTo>
                  <a:pt x="432" y="697"/>
                </a:lnTo>
                <a:lnTo>
                  <a:pt x="436" y="666"/>
                </a:lnTo>
                <a:lnTo>
                  <a:pt x="425" y="666"/>
                </a:lnTo>
                <a:lnTo>
                  <a:pt x="425" y="666"/>
                </a:lnTo>
                <a:lnTo>
                  <a:pt x="418" y="666"/>
                </a:lnTo>
                <a:lnTo>
                  <a:pt x="412" y="664"/>
                </a:lnTo>
                <a:lnTo>
                  <a:pt x="405" y="661"/>
                </a:lnTo>
                <a:lnTo>
                  <a:pt x="401" y="656"/>
                </a:lnTo>
                <a:lnTo>
                  <a:pt x="397" y="651"/>
                </a:lnTo>
                <a:lnTo>
                  <a:pt x="393" y="646"/>
                </a:lnTo>
                <a:lnTo>
                  <a:pt x="391" y="639"/>
                </a:lnTo>
                <a:lnTo>
                  <a:pt x="390" y="633"/>
                </a:lnTo>
                <a:lnTo>
                  <a:pt x="390" y="633"/>
                </a:lnTo>
                <a:lnTo>
                  <a:pt x="390" y="633"/>
                </a:lnTo>
                <a:lnTo>
                  <a:pt x="391" y="625"/>
                </a:lnTo>
                <a:lnTo>
                  <a:pt x="393" y="620"/>
                </a:lnTo>
                <a:lnTo>
                  <a:pt x="397" y="613"/>
                </a:lnTo>
                <a:lnTo>
                  <a:pt x="401" y="609"/>
                </a:lnTo>
                <a:lnTo>
                  <a:pt x="405" y="604"/>
                </a:lnTo>
                <a:lnTo>
                  <a:pt x="412" y="601"/>
                </a:lnTo>
                <a:lnTo>
                  <a:pt x="418" y="599"/>
                </a:lnTo>
                <a:lnTo>
                  <a:pt x="425" y="598"/>
                </a:lnTo>
                <a:lnTo>
                  <a:pt x="442" y="598"/>
                </a:lnTo>
                <a:lnTo>
                  <a:pt x="442" y="598"/>
                </a:lnTo>
                <a:lnTo>
                  <a:pt x="417" y="573"/>
                </a:lnTo>
                <a:lnTo>
                  <a:pt x="393" y="546"/>
                </a:lnTo>
                <a:lnTo>
                  <a:pt x="371" y="519"/>
                </a:lnTo>
                <a:lnTo>
                  <a:pt x="351" y="489"/>
                </a:lnTo>
                <a:lnTo>
                  <a:pt x="337" y="512"/>
                </a:lnTo>
                <a:lnTo>
                  <a:pt x="337" y="512"/>
                </a:lnTo>
                <a:lnTo>
                  <a:pt x="277" y="476"/>
                </a:lnTo>
                <a:lnTo>
                  <a:pt x="248" y="458"/>
                </a:lnTo>
                <a:lnTo>
                  <a:pt x="219" y="438"/>
                </a:lnTo>
                <a:lnTo>
                  <a:pt x="191" y="418"/>
                </a:lnTo>
                <a:lnTo>
                  <a:pt x="164" y="395"/>
                </a:lnTo>
                <a:lnTo>
                  <a:pt x="138" y="371"/>
                </a:lnTo>
                <a:lnTo>
                  <a:pt x="126" y="358"/>
                </a:lnTo>
                <a:lnTo>
                  <a:pt x="114" y="345"/>
                </a:lnTo>
                <a:lnTo>
                  <a:pt x="114" y="345"/>
                </a:lnTo>
                <a:lnTo>
                  <a:pt x="102" y="331"/>
                </a:lnTo>
                <a:lnTo>
                  <a:pt x="92" y="317"/>
                </a:lnTo>
                <a:lnTo>
                  <a:pt x="81" y="301"/>
                </a:lnTo>
                <a:lnTo>
                  <a:pt x="71" y="285"/>
                </a:lnTo>
                <a:lnTo>
                  <a:pt x="61" y="269"/>
                </a:lnTo>
                <a:lnTo>
                  <a:pt x="53" y="251"/>
                </a:lnTo>
                <a:lnTo>
                  <a:pt x="44" y="234"/>
                </a:lnTo>
                <a:lnTo>
                  <a:pt x="36" y="216"/>
                </a:lnTo>
                <a:lnTo>
                  <a:pt x="30" y="196"/>
                </a:lnTo>
                <a:lnTo>
                  <a:pt x="23" y="175"/>
                </a:lnTo>
                <a:lnTo>
                  <a:pt x="18" y="154"/>
                </a:lnTo>
                <a:lnTo>
                  <a:pt x="13" y="132"/>
                </a:lnTo>
                <a:lnTo>
                  <a:pt x="9" y="108"/>
                </a:lnTo>
                <a:lnTo>
                  <a:pt x="6" y="84"/>
                </a:lnTo>
                <a:lnTo>
                  <a:pt x="4" y="59"/>
                </a:lnTo>
                <a:lnTo>
                  <a:pt x="3" y="33"/>
                </a:lnTo>
                <a:lnTo>
                  <a:pt x="0" y="0"/>
                </a:lnTo>
                <a:lnTo>
                  <a:pt x="33" y="7"/>
                </a:lnTo>
                <a:lnTo>
                  <a:pt x="239" y="55"/>
                </a:lnTo>
                <a:lnTo>
                  <a:pt x="252" y="58"/>
                </a:lnTo>
                <a:lnTo>
                  <a:pt x="252" y="58"/>
                </a:lnTo>
                <a:lnTo>
                  <a:pt x="256" y="23"/>
                </a:lnTo>
                <a:lnTo>
                  <a:pt x="473" y="23"/>
                </a:lnTo>
                <a:lnTo>
                  <a:pt x="520" y="23"/>
                </a:lnTo>
                <a:lnTo>
                  <a:pt x="737" y="23"/>
                </a:lnTo>
                <a:lnTo>
                  <a:pt x="737" y="23"/>
                </a:lnTo>
                <a:lnTo>
                  <a:pt x="740" y="57"/>
                </a:lnTo>
                <a:lnTo>
                  <a:pt x="751" y="55"/>
                </a:lnTo>
                <a:lnTo>
                  <a:pt x="956" y="7"/>
                </a:lnTo>
                <a:lnTo>
                  <a:pt x="988" y="0"/>
                </a:lnTo>
                <a:lnTo>
                  <a:pt x="987" y="33"/>
                </a:lnTo>
                <a:lnTo>
                  <a:pt x="987" y="33"/>
                </a:lnTo>
                <a:lnTo>
                  <a:pt x="986" y="59"/>
                </a:lnTo>
                <a:lnTo>
                  <a:pt x="983" y="84"/>
                </a:lnTo>
                <a:lnTo>
                  <a:pt x="980" y="108"/>
                </a:lnTo>
                <a:lnTo>
                  <a:pt x="976" y="132"/>
                </a:lnTo>
                <a:lnTo>
                  <a:pt x="971" y="154"/>
                </a:lnTo>
                <a:lnTo>
                  <a:pt x="965" y="175"/>
                </a:lnTo>
                <a:lnTo>
                  <a:pt x="960" y="196"/>
                </a:lnTo>
                <a:lnTo>
                  <a:pt x="952" y="216"/>
                </a:lnTo>
                <a:lnTo>
                  <a:pt x="945" y="234"/>
                </a:lnTo>
                <a:lnTo>
                  <a:pt x="936" y="251"/>
                </a:lnTo>
                <a:lnTo>
                  <a:pt x="927" y="269"/>
                </a:lnTo>
                <a:lnTo>
                  <a:pt x="918" y="285"/>
                </a:lnTo>
                <a:lnTo>
                  <a:pt x="908" y="301"/>
                </a:lnTo>
                <a:lnTo>
                  <a:pt x="897" y="317"/>
                </a:lnTo>
                <a:lnTo>
                  <a:pt x="886" y="331"/>
                </a:lnTo>
                <a:lnTo>
                  <a:pt x="874" y="345"/>
                </a:lnTo>
                <a:lnTo>
                  <a:pt x="874" y="345"/>
                </a:lnTo>
                <a:lnTo>
                  <a:pt x="862" y="358"/>
                </a:lnTo>
                <a:lnTo>
                  <a:pt x="850" y="371"/>
                </a:lnTo>
                <a:lnTo>
                  <a:pt x="825" y="395"/>
                </a:lnTo>
                <a:lnTo>
                  <a:pt x="798" y="418"/>
                </a:lnTo>
                <a:lnTo>
                  <a:pt x="770" y="438"/>
                </a:lnTo>
                <a:lnTo>
                  <a:pt x="742" y="458"/>
                </a:lnTo>
                <a:lnTo>
                  <a:pt x="713" y="476"/>
                </a:lnTo>
                <a:lnTo>
                  <a:pt x="653" y="512"/>
                </a:lnTo>
                <a:lnTo>
                  <a:pt x="640" y="491"/>
                </a:lnTo>
                <a:lnTo>
                  <a:pt x="640" y="491"/>
                </a:lnTo>
                <a:lnTo>
                  <a:pt x="620" y="521"/>
                </a:lnTo>
                <a:lnTo>
                  <a:pt x="599" y="548"/>
                </a:lnTo>
                <a:lnTo>
                  <a:pt x="576" y="574"/>
                </a:lnTo>
                <a:lnTo>
                  <a:pt x="551" y="598"/>
                </a:lnTo>
                <a:lnTo>
                  <a:pt x="567" y="598"/>
                </a:lnTo>
                <a:lnTo>
                  <a:pt x="567" y="598"/>
                </a:lnTo>
                <a:lnTo>
                  <a:pt x="574" y="599"/>
                </a:lnTo>
                <a:lnTo>
                  <a:pt x="580" y="601"/>
                </a:lnTo>
                <a:lnTo>
                  <a:pt x="586" y="604"/>
                </a:lnTo>
                <a:lnTo>
                  <a:pt x="591" y="609"/>
                </a:lnTo>
                <a:lnTo>
                  <a:pt x="595" y="613"/>
                </a:lnTo>
                <a:lnTo>
                  <a:pt x="599" y="620"/>
                </a:lnTo>
                <a:lnTo>
                  <a:pt x="601" y="625"/>
                </a:lnTo>
                <a:lnTo>
                  <a:pt x="601" y="633"/>
                </a:lnTo>
                <a:lnTo>
                  <a:pt x="601" y="633"/>
                </a:lnTo>
                <a:lnTo>
                  <a:pt x="601" y="633"/>
                </a:lnTo>
                <a:lnTo>
                  <a:pt x="601" y="639"/>
                </a:lnTo>
                <a:lnTo>
                  <a:pt x="599" y="646"/>
                </a:lnTo>
                <a:lnTo>
                  <a:pt x="595" y="651"/>
                </a:lnTo>
                <a:lnTo>
                  <a:pt x="591" y="656"/>
                </a:lnTo>
                <a:lnTo>
                  <a:pt x="586" y="661"/>
                </a:lnTo>
                <a:lnTo>
                  <a:pt x="580" y="664"/>
                </a:lnTo>
                <a:lnTo>
                  <a:pt x="574" y="666"/>
                </a:lnTo>
                <a:lnTo>
                  <a:pt x="567" y="666"/>
                </a:lnTo>
                <a:lnTo>
                  <a:pt x="557" y="666"/>
                </a:lnTo>
                <a:lnTo>
                  <a:pt x="557" y="666"/>
                </a:lnTo>
                <a:lnTo>
                  <a:pt x="561" y="697"/>
                </a:lnTo>
                <a:lnTo>
                  <a:pt x="565" y="725"/>
                </a:lnTo>
                <a:lnTo>
                  <a:pt x="572" y="752"/>
                </a:lnTo>
                <a:lnTo>
                  <a:pt x="581" y="776"/>
                </a:lnTo>
                <a:lnTo>
                  <a:pt x="592" y="799"/>
                </a:lnTo>
                <a:lnTo>
                  <a:pt x="605" y="819"/>
                </a:lnTo>
                <a:lnTo>
                  <a:pt x="619" y="838"/>
                </a:lnTo>
                <a:lnTo>
                  <a:pt x="634" y="855"/>
                </a:lnTo>
                <a:lnTo>
                  <a:pt x="697" y="855"/>
                </a:lnTo>
                <a:lnTo>
                  <a:pt x="713" y="905"/>
                </a:lnTo>
                <a:lnTo>
                  <a:pt x="283" y="905"/>
                </a:lnTo>
                <a:lnTo>
                  <a:pt x="298" y="855"/>
                </a:lnTo>
                <a:lnTo>
                  <a:pt x="298" y="855"/>
                </a:lnTo>
                <a:close/>
                <a:moveTo>
                  <a:pt x="742" y="109"/>
                </a:moveTo>
                <a:lnTo>
                  <a:pt x="742" y="109"/>
                </a:lnTo>
                <a:lnTo>
                  <a:pt x="741" y="157"/>
                </a:lnTo>
                <a:lnTo>
                  <a:pt x="737" y="203"/>
                </a:lnTo>
                <a:lnTo>
                  <a:pt x="731" y="247"/>
                </a:lnTo>
                <a:lnTo>
                  <a:pt x="723" y="289"/>
                </a:lnTo>
                <a:lnTo>
                  <a:pt x="719" y="310"/>
                </a:lnTo>
                <a:lnTo>
                  <a:pt x="714" y="331"/>
                </a:lnTo>
                <a:lnTo>
                  <a:pt x="707" y="350"/>
                </a:lnTo>
                <a:lnTo>
                  <a:pt x="701" y="370"/>
                </a:lnTo>
                <a:lnTo>
                  <a:pt x="693" y="388"/>
                </a:lnTo>
                <a:lnTo>
                  <a:pt x="685" y="407"/>
                </a:lnTo>
                <a:lnTo>
                  <a:pt x="678" y="425"/>
                </a:lnTo>
                <a:lnTo>
                  <a:pt x="669" y="443"/>
                </a:lnTo>
                <a:lnTo>
                  <a:pt x="669" y="443"/>
                </a:lnTo>
                <a:lnTo>
                  <a:pt x="715" y="414"/>
                </a:lnTo>
                <a:lnTo>
                  <a:pt x="736" y="399"/>
                </a:lnTo>
                <a:lnTo>
                  <a:pt x="758" y="383"/>
                </a:lnTo>
                <a:lnTo>
                  <a:pt x="779" y="367"/>
                </a:lnTo>
                <a:lnTo>
                  <a:pt x="798" y="349"/>
                </a:lnTo>
                <a:lnTo>
                  <a:pt x="818" y="331"/>
                </a:lnTo>
                <a:lnTo>
                  <a:pt x="836" y="311"/>
                </a:lnTo>
                <a:lnTo>
                  <a:pt x="836" y="311"/>
                </a:lnTo>
                <a:lnTo>
                  <a:pt x="855" y="288"/>
                </a:lnTo>
                <a:lnTo>
                  <a:pt x="871" y="263"/>
                </a:lnTo>
                <a:lnTo>
                  <a:pt x="886" y="236"/>
                </a:lnTo>
                <a:lnTo>
                  <a:pt x="894" y="222"/>
                </a:lnTo>
                <a:lnTo>
                  <a:pt x="900" y="208"/>
                </a:lnTo>
                <a:lnTo>
                  <a:pt x="906" y="192"/>
                </a:lnTo>
                <a:lnTo>
                  <a:pt x="912" y="177"/>
                </a:lnTo>
                <a:lnTo>
                  <a:pt x="917" y="159"/>
                </a:lnTo>
                <a:lnTo>
                  <a:pt x="921" y="142"/>
                </a:lnTo>
                <a:lnTo>
                  <a:pt x="925" y="123"/>
                </a:lnTo>
                <a:lnTo>
                  <a:pt x="929" y="105"/>
                </a:lnTo>
                <a:lnTo>
                  <a:pt x="932" y="85"/>
                </a:lnTo>
                <a:lnTo>
                  <a:pt x="934" y="66"/>
                </a:lnTo>
                <a:lnTo>
                  <a:pt x="793" y="97"/>
                </a:lnTo>
                <a:lnTo>
                  <a:pt x="808" y="130"/>
                </a:lnTo>
                <a:lnTo>
                  <a:pt x="761" y="152"/>
                </a:lnTo>
                <a:lnTo>
                  <a:pt x="742" y="109"/>
                </a:lnTo>
                <a:lnTo>
                  <a:pt x="742" y="109"/>
                </a:lnTo>
                <a:close/>
                <a:moveTo>
                  <a:pt x="326" y="446"/>
                </a:moveTo>
                <a:lnTo>
                  <a:pt x="326" y="446"/>
                </a:lnTo>
                <a:lnTo>
                  <a:pt x="316" y="428"/>
                </a:lnTo>
                <a:lnTo>
                  <a:pt x="308" y="409"/>
                </a:lnTo>
                <a:lnTo>
                  <a:pt x="300" y="390"/>
                </a:lnTo>
                <a:lnTo>
                  <a:pt x="292" y="371"/>
                </a:lnTo>
                <a:lnTo>
                  <a:pt x="286" y="350"/>
                </a:lnTo>
                <a:lnTo>
                  <a:pt x="279" y="331"/>
                </a:lnTo>
                <a:lnTo>
                  <a:pt x="274" y="309"/>
                </a:lnTo>
                <a:lnTo>
                  <a:pt x="269" y="288"/>
                </a:lnTo>
                <a:lnTo>
                  <a:pt x="264" y="267"/>
                </a:lnTo>
                <a:lnTo>
                  <a:pt x="261" y="244"/>
                </a:lnTo>
                <a:lnTo>
                  <a:pt x="258" y="221"/>
                </a:lnTo>
                <a:lnTo>
                  <a:pt x="256" y="198"/>
                </a:lnTo>
                <a:lnTo>
                  <a:pt x="253" y="174"/>
                </a:lnTo>
                <a:lnTo>
                  <a:pt x="252" y="151"/>
                </a:lnTo>
                <a:lnTo>
                  <a:pt x="251" y="102"/>
                </a:lnTo>
                <a:lnTo>
                  <a:pt x="228" y="152"/>
                </a:lnTo>
                <a:lnTo>
                  <a:pt x="182" y="130"/>
                </a:lnTo>
                <a:lnTo>
                  <a:pt x="197" y="97"/>
                </a:lnTo>
                <a:lnTo>
                  <a:pt x="56" y="66"/>
                </a:lnTo>
                <a:lnTo>
                  <a:pt x="56" y="66"/>
                </a:lnTo>
                <a:lnTo>
                  <a:pt x="58" y="85"/>
                </a:lnTo>
                <a:lnTo>
                  <a:pt x="60" y="105"/>
                </a:lnTo>
                <a:lnTo>
                  <a:pt x="63" y="123"/>
                </a:lnTo>
                <a:lnTo>
                  <a:pt x="68" y="142"/>
                </a:lnTo>
                <a:lnTo>
                  <a:pt x="72" y="159"/>
                </a:lnTo>
                <a:lnTo>
                  <a:pt x="77" y="177"/>
                </a:lnTo>
                <a:lnTo>
                  <a:pt x="83" y="192"/>
                </a:lnTo>
                <a:lnTo>
                  <a:pt x="89" y="208"/>
                </a:lnTo>
                <a:lnTo>
                  <a:pt x="96" y="222"/>
                </a:lnTo>
                <a:lnTo>
                  <a:pt x="102" y="236"/>
                </a:lnTo>
                <a:lnTo>
                  <a:pt x="118" y="263"/>
                </a:lnTo>
                <a:lnTo>
                  <a:pt x="135" y="288"/>
                </a:lnTo>
                <a:lnTo>
                  <a:pt x="153" y="311"/>
                </a:lnTo>
                <a:lnTo>
                  <a:pt x="153" y="311"/>
                </a:lnTo>
                <a:lnTo>
                  <a:pt x="172" y="332"/>
                </a:lnTo>
                <a:lnTo>
                  <a:pt x="191" y="350"/>
                </a:lnTo>
                <a:lnTo>
                  <a:pt x="212" y="369"/>
                </a:lnTo>
                <a:lnTo>
                  <a:pt x="234" y="385"/>
                </a:lnTo>
                <a:lnTo>
                  <a:pt x="256" y="401"/>
                </a:lnTo>
                <a:lnTo>
                  <a:pt x="279" y="417"/>
                </a:lnTo>
                <a:lnTo>
                  <a:pt x="326" y="446"/>
                </a:lnTo>
                <a:lnTo>
                  <a:pt x="326" y="446"/>
                </a:lnTo>
                <a:close/>
                <a:moveTo>
                  <a:pt x="304" y="70"/>
                </a:moveTo>
                <a:lnTo>
                  <a:pt x="304" y="70"/>
                </a:lnTo>
                <a:lnTo>
                  <a:pt x="304" y="120"/>
                </a:lnTo>
                <a:lnTo>
                  <a:pt x="307" y="170"/>
                </a:lnTo>
                <a:lnTo>
                  <a:pt x="309" y="194"/>
                </a:lnTo>
                <a:lnTo>
                  <a:pt x="312" y="218"/>
                </a:lnTo>
                <a:lnTo>
                  <a:pt x="315" y="242"/>
                </a:lnTo>
                <a:lnTo>
                  <a:pt x="320" y="266"/>
                </a:lnTo>
                <a:lnTo>
                  <a:pt x="320" y="266"/>
                </a:lnTo>
                <a:lnTo>
                  <a:pt x="325" y="288"/>
                </a:lnTo>
                <a:lnTo>
                  <a:pt x="331" y="312"/>
                </a:lnTo>
                <a:lnTo>
                  <a:pt x="339" y="335"/>
                </a:lnTo>
                <a:lnTo>
                  <a:pt x="348" y="358"/>
                </a:lnTo>
                <a:lnTo>
                  <a:pt x="358" y="380"/>
                </a:lnTo>
                <a:lnTo>
                  <a:pt x="368" y="401"/>
                </a:lnTo>
                <a:lnTo>
                  <a:pt x="381" y="423"/>
                </a:lnTo>
                <a:lnTo>
                  <a:pt x="394" y="445"/>
                </a:lnTo>
                <a:lnTo>
                  <a:pt x="394" y="445"/>
                </a:lnTo>
                <a:lnTo>
                  <a:pt x="398" y="448"/>
                </a:lnTo>
                <a:lnTo>
                  <a:pt x="401" y="450"/>
                </a:lnTo>
                <a:lnTo>
                  <a:pt x="404" y="452"/>
                </a:lnTo>
                <a:lnTo>
                  <a:pt x="407" y="453"/>
                </a:lnTo>
                <a:lnTo>
                  <a:pt x="412" y="453"/>
                </a:lnTo>
                <a:lnTo>
                  <a:pt x="416" y="453"/>
                </a:lnTo>
                <a:lnTo>
                  <a:pt x="419" y="452"/>
                </a:lnTo>
                <a:lnTo>
                  <a:pt x="424" y="450"/>
                </a:lnTo>
                <a:lnTo>
                  <a:pt x="424" y="450"/>
                </a:lnTo>
                <a:lnTo>
                  <a:pt x="427" y="447"/>
                </a:lnTo>
                <a:lnTo>
                  <a:pt x="429" y="444"/>
                </a:lnTo>
                <a:lnTo>
                  <a:pt x="430" y="440"/>
                </a:lnTo>
                <a:lnTo>
                  <a:pt x="431" y="436"/>
                </a:lnTo>
                <a:lnTo>
                  <a:pt x="432" y="433"/>
                </a:lnTo>
                <a:lnTo>
                  <a:pt x="431" y="428"/>
                </a:lnTo>
                <a:lnTo>
                  <a:pt x="430" y="425"/>
                </a:lnTo>
                <a:lnTo>
                  <a:pt x="428" y="421"/>
                </a:lnTo>
                <a:lnTo>
                  <a:pt x="428" y="421"/>
                </a:lnTo>
                <a:lnTo>
                  <a:pt x="416" y="402"/>
                </a:lnTo>
                <a:lnTo>
                  <a:pt x="404" y="382"/>
                </a:lnTo>
                <a:lnTo>
                  <a:pt x="394" y="362"/>
                </a:lnTo>
                <a:lnTo>
                  <a:pt x="386" y="342"/>
                </a:lnTo>
                <a:lnTo>
                  <a:pt x="378" y="321"/>
                </a:lnTo>
                <a:lnTo>
                  <a:pt x="371" y="300"/>
                </a:lnTo>
                <a:lnTo>
                  <a:pt x="365" y="279"/>
                </a:lnTo>
                <a:lnTo>
                  <a:pt x="360" y="257"/>
                </a:lnTo>
                <a:lnTo>
                  <a:pt x="360" y="257"/>
                </a:lnTo>
                <a:lnTo>
                  <a:pt x="355" y="234"/>
                </a:lnTo>
                <a:lnTo>
                  <a:pt x="352" y="212"/>
                </a:lnTo>
                <a:lnTo>
                  <a:pt x="350" y="189"/>
                </a:lnTo>
                <a:lnTo>
                  <a:pt x="348" y="166"/>
                </a:lnTo>
                <a:lnTo>
                  <a:pt x="346" y="119"/>
                </a:lnTo>
                <a:lnTo>
                  <a:pt x="346" y="70"/>
                </a:lnTo>
                <a:lnTo>
                  <a:pt x="346" y="70"/>
                </a:lnTo>
                <a:lnTo>
                  <a:pt x="345" y="67"/>
                </a:lnTo>
                <a:lnTo>
                  <a:pt x="343" y="63"/>
                </a:lnTo>
                <a:lnTo>
                  <a:pt x="342" y="59"/>
                </a:lnTo>
                <a:lnTo>
                  <a:pt x="339" y="56"/>
                </a:lnTo>
                <a:lnTo>
                  <a:pt x="337" y="54"/>
                </a:lnTo>
                <a:lnTo>
                  <a:pt x="333" y="52"/>
                </a:lnTo>
                <a:lnTo>
                  <a:pt x="329" y="51"/>
                </a:lnTo>
                <a:lnTo>
                  <a:pt x="325" y="50"/>
                </a:lnTo>
                <a:lnTo>
                  <a:pt x="325" y="50"/>
                </a:lnTo>
                <a:lnTo>
                  <a:pt x="321" y="51"/>
                </a:lnTo>
                <a:lnTo>
                  <a:pt x="317" y="52"/>
                </a:lnTo>
                <a:lnTo>
                  <a:pt x="313" y="53"/>
                </a:lnTo>
                <a:lnTo>
                  <a:pt x="311" y="56"/>
                </a:lnTo>
                <a:lnTo>
                  <a:pt x="308" y="58"/>
                </a:lnTo>
                <a:lnTo>
                  <a:pt x="307" y="63"/>
                </a:lnTo>
                <a:lnTo>
                  <a:pt x="304" y="66"/>
                </a:lnTo>
                <a:lnTo>
                  <a:pt x="304" y="70"/>
                </a:lnTo>
                <a:lnTo>
                  <a:pt x="304" y="7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加强青年教师培养与引进</a:t>
              </a:r>
            </a:p>
          </p:txBody>
        </p:sp>
      </p:grpSp>
      <p:sp>
        <p:nvSpPr>
          <p:cNvPr id="28" name="AutoShape 28"/>
          <p:cNvSpPr/>
          <p:nvPr/>
        </p:nvSpPr>
        <p:spPr>
          <a:xfrm>
            <a:off x="5784437" y="1687163"/>
            <a:ext cx="4496144" cy="56581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5927774" y="1687163"/>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01</a:t>
            </a:r>
          </a:p>
        </p:txBody>
      </p:sp>
      <p:sp>
        <p:nvSpPr>
          <p:cNvPr id="30" name="TextBox 30"/>
          <p:cNvSpPr txBox="1"/>
          <p:nvPr/>
        </p:nvSpPr>
        <p:spPr>
          <a:xfrm>
            <a:off x="5784437" y="2262505"/>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Microsoft Yahei"/>
                <a:ea typeface="Microsoft Yahei"/>
                <a:cs typeface="Microsoft Yahei"/>
              </a:rPr>
              <a:t>制定青年教师培养计划，为青年教师提供学术导师和职业发展指导，促进其快速成长。</a:t>
            </a:r>
          </a:p>
        </p:txBody>
      </p:sp>
      <p:sp>
        <p:nvSpPr>
          <p:cNvPr id="31" name="AutoShape 31"/>
          <p:cNvSpPr/>
          <p:nvPr/>
        </p:nvSpPr>
        <p:spPr>
          <a:xfrm>
            <a:off x="5784437" y="3120755"/>
            <a:ext cx="4496144" cy="565817"/>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5927774" y="3120755"/>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02</a:t>
            </a:r>
          </a:p>
        </p:txBody>
      </p:sp>
      <p:sp>
        <p:nvSpPr>
          <p:cNvPr id="33" name="TextBox 33"/>
          <p:cNvSpPr txBox="1"/>
          <p:nvPr/>
        </p:nvSpPr>
        <p:spPr>
          <a:xfrm>
            <a:off x="5784437" y="3715147"/>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Microsoft Yahei"/>
                <a:ea typeface="Microsoft Yahei"/>
                <a:cs typeface="Microsoft Yahei"/>
              </a:rPr>
              <a:t>加大对青年教师的引进力度，吸引海内外优秀青年人才加入教学团队，优化师资结构。</a:t>
            </a:r>
          </a:p>
        </p:txBody>
      </p:sp>
      <p:sp>
        <p:nvSpPr>
          <p:cNvPr id="34" name="AutoShape 34"/>
          <p:cNvSpPr/>
          <p:nvPr/>
        </p:nvSpPr>
        <p:spPr>
          <a:xfrm>
            <a:off x="5784437" y="4609991"/>
            <a:ext cx="4496144" cy="56581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5784437" y="5204382"/>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Microsoft Yahei"/>
                <a:ea typeface="Microsoft Yahei"/>
                <a:cs typeface="Microsoft Yahei"/>
              </a:rPr>
              <a:t>鼓励青年教师参与课程建设和教学改革项目，培养其创新意识和实践能力。</a:t>
            </a:r>
          </a:p>
        </p:txBody>
      </p:sp>
      <p:sp>
        <p:nvSpPr>
          <p:cNvPr id="36" name="TextBox 36"/>
          <p:cNvSpPr txBox="1"/>
          <p:nvPr/>
        </p:nvSpPr>
        <p:spPr>
          <a:xfrm>
            <a:off x="5945582" y="4609991"/>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https://d.book118.com/515201133304011103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DDEDFF"/>
      </a:lt1>
      <a:dk2>
        <a:srgbClr val="000000"/>
      </a:dk2>
      <a:lt2>
        <a:srgbClr val="FFFFFF"/>
      </a:lt2>
      <a:accent1>
        <a:srgbClr val="3490F4"/>
      </a:accent1>
      <a:accent2>
        <a:srgbClr val="71A6E6"/>
      </a:accent2>
      <a:accent3>
        <a:srgbClr val="4CC8E3"/>
      </a:accent3>
      <a:accent4>
        <a:srgbClr val="5CB887"/>
      </a:accent4>
      <a:accent5>
        <a:srgbClr val="F6B048"/>
      </a:accent5>
      <a:accent6>
        <a:srgbClr val="A5A8F6"/>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76</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2024-09-13T07:06:19.726</cp:lastPrinted>
  <dcterms:created xsi:type="dcterms:W3CDTF">2024-09-12T23:06:19Z</dcterms:created>
  <dcterms:modified xsi:type="dcterms:W3CDTF">2024-09-12T23:06:21Z</dcterms:modified>
</cp:coreProperties>
</file>