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4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7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E6A194-0411-4272-8C82-CDC030F598E4}" type="datetimeFigureOut">
              <a:rPr lang="zh-CN" altLang="en-US" smtClean="0"/>
              <a:t>2024/3/18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FB76AB-8D17-497A-A9D5-9420CE91B5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B76AB-8D17-497A-A9D5-9420CE91B5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B76AB-8D17-497A-A9D5-9420CE91B5B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B76AB-8D17-497A-A9D5-9420CE91B5BD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B76AB-8D17-497A-A9D5-9420CE91B5BD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B76AB-8D17-497A-A9D5-9420CE91B5B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B76AB-8D17-497A-A9D5-9420CE91B5B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B76AB-8D17-497A-A9D5-9420CE91B5B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B76AB-8D17-497A-A9D5-9420CE91B5BD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B76AB-8D17-497A-A9D5-9420CE91B5B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B76AB-8D17-497A-A9D5-9420CE91B5B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B76AB-8D17-497A-A9D5-9420CE91B5B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B76AB-8D17-497A-A9D5-9420CE91B5B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B76AB-8D17-497A-A9D5-9420CE91B5BD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.xml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2" Type="http://schemas.openxmlformats.org/officeDocument/2006/relationships/tags" Target="../tags/tag4.xml" /><Relationship Id="rId3" Type="http://schemas.openxmlformats.org/officeDocument/2006/relationships/tags" Target="../tags/tag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6762E-BFD4-4822-81FB-D0FF1CBBA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B58E3-3F76-452A-9A78-5934CC4E7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FA1A3-B834-4B43-92DB-62888B5EE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4FB81-9BC1-4E98-900C-E40049D5E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FF87CC-DA23-4B59-9AD1-1818ED7C8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0C7072-15B0-4DD2-9FC6-0D519627B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D5E4F8-6CB2-42F4-8819-1380FC4E3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DB27D-18A7-41B6-8BE0-6DB34420A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3C03D-93AC-4766-8027-5E5A3B37D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D28F1-9E27-4ABF-82ED-96A251459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D9DD2-E8F9-4779-AA98-8D53139A4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占位符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830580" y="546735"/>
            <a:ext cx="2093595" cy="70548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/>
              <a:t>请你输入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标题占位符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722342" y="422044"/>
            <a:ext cx="3446780" cy="70548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/>
              <a:t>我是很长很长的标题</a:t>
            </a: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2024/3/18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2024/3/18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3" name="矩形 2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2A88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4" name="矩形 3"/>
          <p:cNvSpPr/>
          <p:nvPr userDrawn="1"/>
        </p:nvSpPr>
        <p:spPr>
          <a:xfrm>
            <a:off x="284480" y="298027"/>
            <a:ext cx="11623040" cy="626194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85" t="24199" r="12930" b="19337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6" name="矩形 5"/>
          <p:cNvSpPr/>
          <p:nvPr userDrawn="1"/>
        </p:nvSpPr>
        <p:spPr>
          <a:xfrm>
            <a:off x="2885440" y="4714240"/>
            <a:ext cx="1584960" cy="184573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" name="矩形 6"/>
          <p:cNvSpPr/>
          <p:nvPr userDrawn="1"/>
        </p:nvSpPr>
        <p:spPr>
          <a:xfrm>
            <a:off x="2438400" y="4443307"/>
            <a:ext cx="1584960" cy="184573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占位符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830580" y="546735"/>
            <a:ext cx="2093595" cy="70548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/>
              <a:t>请你输入</a:t>
            </a: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圆角矩形 9"/>
          <p:cNvSpPr/>
          <p:nvPr userDrawn="1"/>
        </p:nvSpPr>
        <p:spPr>
          <a:xfrm>
            <a:off x="1644650" y="631190"/>
            <a:ext cx="2385695" cy="499745"/>
          </a:xfrm>
          <a:prstGeom prst="roundRect">
            <a:avLst>
              <a:gd name="adj" fmla="val 18158"/>
            </a:avLst>
          </a:prstGeom>
          <a:solidFill>
            <a:srgbClr val="0087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标题占位符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763905" y="546735"/>
            <a:ext cx="3446780" cy="70548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/>
              <a:t>我是很长很长的标题</a:t>
            </a: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2024/3/18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2024/3/18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26.xml" /><Relationship Id="rId14" Type="http://schemas.openxmlformats.org/officeDocument/2006/relationships/tags" Target="../tags/tag27.xml" /><Relationship Id="rId15" Type="http://schemas.openxmlformats.org/officeDocument/2006/relationships/tags" Target="../tags/tag28.xml" /><Relationship Id="rId16" Type="http://schemas.openxmlformats.org/officeDocument/2006/relationships/tags" Target="../tags/tag29.xml" /><Relationship Id="rId17" Type="http://schemas.openxmlformats.org/officeDocument/2006/relationships/tags" Target="../tags/tag30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2.png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3.jpeg" /><Relationship Id="rId21" Type="http://schemas.openxmlformats.org/officeDocument/2006/relationships/tags" Target="../tags/tag31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2.png" /><Relationship Id="rId19" Type="http://schemas.openxmlformats.org/officeDocument/2006/relationships/image" Target="../media/image3.jpeg" /><Relationship Id="rId2" Type="http://schemas.openxmlformats.org/officeDocument/2006/relationships/slideLayout" Target="../slideLayouts/slideLayout25.xml" /><Relationship Id="rId20" Type="http://schemas.openxmlformats.org/officeDocument/2006/relationships/tags" Target="../tags/tag62.xml" /><Relationship Id="rId21" Type="http://schemas.openxmlformats.org/officeDocument/2006/relationships/theme" Target="../theme/theme3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20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515690" y="550615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2024/3/18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1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9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515690" y="550615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2024/3/18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Relationship Id="rId4" Type="http://schemas.openxmlformats.org/officeDocument/2006/relationships/tags" Target="../tags/tag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tags" Target="../tags/tag6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6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6.emf" /><Relationship Id="rId5" Type="http://schemas.openxmlformats.org/officeDocument/2006/relationships/tags" Target="../tags/tag6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emf" /><Relationship Id="rId4" Type="http://schemas.openxmlformats.org/officeDocument/2006/relationships/image" Target="../media/image8.emf" /><Relationship Id="rId5" Type="http://schemas.openxmlformats.org/officeDocument/2006/relationships/tags" Target="../tags/tag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emf" /><Relationship Id="rId4" Type="http://schemas.openxmlformats.org/officeDocument/2006/relationships/tags" Target="../tags/tag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emf" /><Relationship Id="rId4" Type="http://schemas.openxmlformats.org/officeDocument/2006/relationships/image" Target="../media/image7.emf" /><Relationship Id="rId5" Type="http://schemas.openxmlformats.org/officeDocument/2006/relationships/tags" Target="../tags/tag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Relationship Id="rId7" Type="http://schemas.openxmlformats.org/officeDocument/2006/relationships/tags" Target="../tags/tag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4.emf" /><Relationship Id="rId4" Type="http://schemas.openxmlformats.org/officeDocument/2006/relationships/tags" Target="../tags/tag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4.emf" /><Relationship Id="rId4" Type="http://schemas.openxmlformats.org/officeDocument/2006/relationships/tags" Target="../tags/tag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5.emf" /><Relationship Id="rId4" Type="http://schemas.openxmlformats.org/officeDocument/2006/relationships/image" Target="../media/image16.emf" /><Relationship Id="rId5" Type="http://schemas.openxmlformats.org/officeDocument/2006/relationships/tags" Target="../tags/tag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7.emf" /><Relationship Id="rId4" Type="http://schemas.openxmlformats.org/officeDocument/2006/relationships/image" Target="../media/image15.emf" /><Relationship Id="rId5" Type="http://schemas.openxmlformats.org/officeDocument/2006/relationships/tags" Target="../tags/tag7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7.emf" /><Relationship Id="rId4" Type="http://schemas.openxmlformats.org/officeDocument/2006/relationships/image" Target="../media/image18.emf" /><Relationship Id="rId5" Type="http://schemas.openxmlformats.org/officeDocument/2006/relationships/tags" Target="../tags/tag7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9.png" /><Relationship Id="rId4" Type="http://schemas.openxmlformats.org/officeDocument/2006/relationships/tags" Target="../tags/tag7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0412004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/>
        </p:nvSpPr>
        <p:spPr>
          <a:xfrm>
            <a:off x="1953989" y="2598003"/>
            <a:ext cx="35926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800" b="1">
                <a:latin typeface="黑体" panose="02010609060101010101" charset="-122"/>
                <a:ea typeface="黑体" panose="02010609060101010101" charset="-122"/>
                <a:cs typeface="思源黑体 CN Normal" panose="020b0400000000000000" charset="-122"/>
                <a:sym typeface="字魂105号-简雅黑" panose="00000500000000000000" pitchFamily="2" charset="-122"/>
              </a:rPr>
              <a:t>4.3</a:t>
            </a:r>
            <a:r>
              <a:rPr lang="zh-CN" altLang="en-US" sz="4800" b="1">
                <a:latin typeface="黑体" panose="02010609060101010101" charset="-122"/>
                <a:ea typeface="黑体" panose="02010609060101010101" charset="-122"/>
                <a:cs typeface="思源黑体 CN Normal" panose="020b0400000000000000" charset="-122"/>
                <a:sym typeface="字魂105号-简雅黑" panose="00000500000000000000" pitchFamily="2" charset="-122"/>
              </a:rPr>
              <a:t>中心对称</a:t>
            </a:r>
            <a:endParaRPr lang="zh-CN" altLang="en-US" sz="4800" b="1">
              <a:latin typeface="思源黑体 CN Heavy" panose="020b0a00000000000000" charset="-122"/>
              <a:ea typeface="思源黑体 CN Heavy" panose="020b0a00000000000000" charset="-122"/>
              <a:cs typeface="思源黑体 CN Normal" panose="020b0400000000000000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2075462" y="3872123"/>
            <a:ext cx="31646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</a:rPr>
              <a:t>浙教版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</a:rPr>
              <a:t> </a:t>
            </a:r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</a:rPr>
              <a:t>八年级下册</a:t>
            </a: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303000" y="110363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标题 1" title="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2" cy="706438"/>
          </a:xfrm>
        </p:spPr>
        <p:txBody>
          <a:bodyPr vert="horz" lIns="90170" tIns="46990" rIns="90170" bIns="46990" anchor="ctr" anchorCtr="0"/>
          <a:lstStyle/>
          <a:p>
            <a:r>
              <a:rPr lang="zh-CN" altLang="en-US" kern="1200"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内容总览</a:t>
            </a:r>
          </a:p>
        </p:txBody>
      </p:sp>
      <p:sp>
        <p:nvSpPr>
          <p:cNvPr id="6" name="文本框 5" title=""/>
          <p:cNvSpPr txBox="1"/>
          <p:nvPr/>
        </p:nvSpPr>
        <p:spPr>
          <a:xfrm>
            <a:off x="3833813" y="1717675"/>
            <a:ext cx="1808162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教学目标</a:t>
            </a:r>
          </a:p>
        </p:txBody>
      </p:sp>
      <p:grpSp>
        <p:nvGrpSpPr>
          <p:cNvPr id="7" name="组合 6" title=""/>
          <p:cNvGrpSpPr/>
          <p:nvPr/>
        </p:nvGrpSpPr>
        <p:grpSpPr>
          <a:xfrm>
            <a:off x="2924175" y="1752600"/>
            <a:ext cx="652463" cy="617538"/>
            <a:chOff x="7102527" y="1098009"/>
            <a:chExt cx="652104" cy="618410"/>
          </a:xfrm>
        </p:grpSpPr>
        <p:sp>
          <p:nvSpPr>
            <p:cNvPr id="9" name="泪滴形 8"/>
            <p:cNvSpPr/>
            <p:nvPr/>
          </p:nvSpPr>
          <p:spPr>
            <a:xfrm>
              <a:off x="7102527" y="1098009"/>
              <a:ext cx="652104" cy="618410"/>
            </a:xfrm>
            <a:prstGeom prst="teardrop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21" name="文本框 9"/>
            <p:cNvSpPr txBox="1"/>
            <p:nvPr/>
          </p:nvSpPr>
          <p:spPr>
            <a:xfrm>
              <a:off x="7126724" y="1176381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阿里巴巴普惠体" pitchFamily="18" charset="-122"/>
                  <a:ea typeface="阿里巴巴普惠体" pitchFamily="18" charset="-122"/>
                  <a:cs typeface="+mn-cs"/>
                </a:rPr>
                <a:t>01</a:t>
              </a: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阿里巴巴普惠体" pitchFamily="18" charset="-122"/>
                <a:ea typeface="阿里巴巴普惠体" pitchFamily="18" charset="-122"/>
                <a:cs typeface="+mn-cs"/>
              </a:endParaRPr>
            </a:p>
          </p:txBody>
        </p:sp>
      </p:grpSp>
      <p:sp>
        <p:nvSpPr>
          <p:cNvPr id="11" name="文本框 10" title=""/>
          <p:cNvSpPr txBox="1"/>
          <p:nvPr/>
        </p:nvSpPr>
        <p:spPr>
          <a:xfrm>
            <a:off x="7808913" y="1717675"/>
            <a:ext cx="1809750" cy="52322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情境导入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+mn-cs"/>
            </a:endParaRPr>
          </a:p>
        </p:txBody>
      </p:sp>
      <p:grpSp>
        <p:nvGrpSpPr>
          <p:cNvPr id="12" name="组合 11" title=""/>
          <p:cNvGrpSpPr/>
          <p:nvPr/>
        </p:nvGrpSpPr>
        <p:grpSpPr>
          <a:xfrm>
            <a:off x="6900863" y="1751013"/>
            <a:ext cx="652462" cy="619125"/>
            <a:chOff x="7102527" y="2117261"/>
            <a:chExt cx="652104" cy="618410"/>
          </a:xfrm>
        </p:grpSpPr>
        <p:sp>
          <p:nvSpPr>
            <p:cNvPr id="13" name="泪滴形 12"/>
            <p:cNvSpPr/>
            <p:nvPr/>
          </p:nvSpPr>
          <p:spPr>
            <a:xfrm>
              <a:off x="7102527" y="2117261"/>
              <a:ext cx="652104" cy="618410"/>
            </a:xfrm>
            <a:prstGeom prst="teardrop">
              <a:avLst/>
            </a:prstGeom>
            <a:solidFill>
              <a:srgbClr val="FFA3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25" name="文本框 13"/>
            <p:cNvSpPr txBox="1"/>
            <p:nvPr/>
          </p:nvSpPr>
          <p:spPr>
            <a:xfrm>
              <a:off x="7126724" y="2195633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阿里巴巴普惠体" pitchFamily="18" charset="-122"/>
                  <a:ea typeface="阿里巴巴普惠体" pitchFamily="18" charset="-122"/>
                  <a:cs typeface="+mn-cs"/>
                </a:rPr>
                <a:t>02</a:t>
              </a: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阿里巴巴普惠体" pitchFamily="18" charset="-122"/>
                <a:ea typeface="阿里巴巴普惠体" pitchFamily="18" charset="-122"/>
                <a:cs typeface="+mn-cs"/>
              </a:endParaRPr>
            </a:p>
          </p:txBody>
        </p:sp>
      </p:grpSp>
      <p:sp>
        <p:nvSpPr>
          <p:cNvPr id="15" name="文本框 14" title=""/>
          <p:cNvSpPr txBox="1"/>
          <p:nvPr/>
        </p:nvSpPr>
        <p:spPr>
          <a:xfrm>
            <a:off x="3873500" y="3065463"/>
            <a:ext cx="1808163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noProof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探究新知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+mn-cs"/>
            </a:endParaRPr>
          </a:p>
        </p:txBody>
      </p:sp>
      <p:grpSp>
        <p:nvGrpSpPr>
          <p:cNvPr id="16" name="组合 15" title=""/>
          <p:cNvGrpSpPr/>
          <p:nvPr/>
        </p:nvGrpSpPr>
        <p:grpSpPr>
          <a:xfrm>
            <a:off x="2947988" y="3098800"/>
            <a:ext cx="652462" cy="619125"/>
            <a:chOff x="7102527" y="3136513"/>
            <a:chExt cx="652104" cy="618410"/>
          </a:xfrm>
        </p:grpSpPr>
        <p:sp>
          <p:nvSpPr>
            <p:cNvPr id="17" name="泪滴形 16"/>
            <p:cNvSpPr/>
            <p:nvPr/>
          </p:nvSpPr>
          <p:spPr>
            <a:xfrm>
              <a:off x="7102527" y="3136513"/>
              <a:ext cx="652104" cy="618410"/>
            </a:xfrm>
            <a:prstGeom prst="teardrop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29" name="文本框 17"/>
            <p:cNvSpPr txBox="1"/>
            <p:nvPr/>
          </p:nvSpPr>
          <p:spPr>
            <a:xfrm>
              <a:off x="7126724" y="3214885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阿里巴巴普惠体" pitchFamily="18" charset="-122"/>
                  <a:ea typeface="阿里巴巴普惠体" pitchFamily="18" charset="-122"/>
                  <a:cs typeface="+mn-cs"/>
                </a:rPr>
                <a:t>03</a:t>
              </a: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阿里巴巴普惠体" pitchFamily="18" charset="-122"/>
                <a:ea typeface="阿里巴巴普惠体" pitchFamily="18" charset="-122"/>
                <a:cs typeface="+mn-cs"/>
              </a:endParaRPr>
            </a:p>
          </p:txBody>
        </p:sp>
      </p:grpSp>
      <p:sp>
        <p:nvSpPr>
          <p:cNvPr id="19" name="文本框 18" title=""/>
          <p:cNvSpPr txBox="1"/>
          <p:nvPr/>
        </p:nvSpPr>
        <p:spPr>
          <a:xfrm>
            <a:off x="7808913" y="3025775"/>
            <a:ext cx="18097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课堂练习</a:t>
            </a:r>
          </a:p>
        </p:txBody>
      </p:sp>
      <p:grpSp>
        <p:nvGrpSpPr>
          <p:cNvPr id="20" name="组合 19" title=""/>
          <p:cNvGrpSpPr/>
          <p:nvPr/>
        </p:nvGrpSpPr>
        <p:grpSpPr>
          <a:xfrm>
            <a:off x="6900863" y="3059113"/>
            <a:ext cx="652462" cy="619125"/>
            <a:chOff x="7102527" y="4155765"/>
            <a:chExt cx="652104" cy="618410"/>
          </a:xfrm>
        </p:grpSpPr>
        <p:sp>
          <p:nvSpPr>
            <p:cNvPr id="21" name="泪滴形 20"/>
            <p:cNvSpPr/>
            <p:nvPr/>
          </p:nvSpPr>
          <p:spPr>
            <a:xfrm>
              <a:off x="7102527" y="4155765"/>
              <a:ext cx="652104" cy="618410"/>
            </a:xfrm>
            <a:prstGeom prst="teardrop">
              <a:avLst/>
            </a:prstGeom>
            <a:solidFill>
              <a:srgbClr val="FFA3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33" name="文本框 21"/>
            <p:cNvSpPr txBox="1"/>
            <p:nvPr/>
          </p:nvSpPr>
          <p:spPr>
            <a:xfrm>
              <a:off x="7126724" y="4234137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阿里巴巴普惠体" pitchFamily="18" charset="-122"/>
                  <a:ea typeface="阿里巴巴普惠体" pitchFamily="18" charset="-122"/>
                  <a:cs typeface="+mn-cs"/>
                </a:rPr>
                <a:t>04</a:t>
              </a: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阿里巴巴普惠体" pitchFamily="18" charset="-122"/>
                <a:ea typeface="阿里巴巴普惠体" pitchFamily="18" charset="-122"/>
                <a:cs typeface="+mn-cs"/>
              </a:endParaRPr>
            </a:p>
          </p:txBody>
        </p:sp>
      </p:grpSp>
      <p:sp>
        <p:nvSpPr>
          <p:cNvPr id="23" name="文本框 22" title=""/>
          <p:cNvSpPr txBox="1"/>
          <p:nvPr/>
        </p:nvSpPr>
        <p:spPr>
          <a:xfrm>
            <a:off x="3917950" y="4505325"/>
            <a:ext cx="166052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课堂总结</a:t>
            </a:r>
          </a:p>
        </p:txBody>
      </p:sp>
      <p:grpSp>
        <p:nvGrpSpPr>
          <p:cNvPr id="24" name="组合 23" title=""/>
          <p:cNvGrpSpPr/>
          <p:nvPr/>
        </p:nvGrpSpPr>
        <p:grpSpPr>
          <a:xfrm>
            <a:off x="3008313" y="4540250"/>
            <a:ext cx="652462" cy="619125"/>
            <a:chOff x="7102527" y="5175018"/>
            <a:chExt cx="652104" cy="618410"/>
          </a:xfrm>
        </p:grpSpPr>
        <p:sp>
          <p:nvSpPr>
            <p:cNvPr id="25" name="泪滴形 24"/>
            <p:cNvSpPr/>
            <p:nvPr/>
          </p:nvSpPr>
          <p:spPr>
            <a:xfrm>
              <a:off x="7102527" y="5175018"/>
              <a:ext cx="652104" cy="618410"/>
            </a:xfrm>
            <a:prstGeom prst="teardrop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37" name="文本框 25"/>
            <p:cNvSpPr txBox="1"/>
            <p:nvPr/>
          </p:nvSpPr>
          <p:spPr>
            <a:xfrm>
              <a:off x="7126724" y="5253390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阿里巴巴普惠体" pitchFamily="18" charset="-122"/>
                  <a:ea typeface="阿里巴巴普惠体" pitchFamily="18" charset="-122"/>
                  <a:cs typeface="+mn-cs"/>
                </a:rPr>
                <a:t>05</a:t>
              </a:r>
            </a:p>
          </p:txBody>
        </p:sp>
      </p:grpSp>
      <p:sp>
        <p:nvSpPr>
          <p:cNvPr id="27" name="文本框 26" title=""/>
          <p:cNvSpPr txBox="1"/>
          <p:nvPr/>
        </p:nvSpPr>
        <p:spPr>
          <a:xfrm>
            <a:off x="7808913" y="4460875"/>
            <a:ext cx="18097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作业布置</a:t>
            </a:r>
          </a:p>
        </p:txBody>
      </p:sp>
      <p:grpSp>
        <p:nvGrpSpPr>
          <p:cNvPr id="28" name="组合 27" title=""/>
          <p:cNvGrpSpPr/>
          <p:nvPr/>
        </p:nvGrpSpPr>
        <p:grpSpPr>
          <a:xfrm>
            <a:off x="6900863" y="4495800"/>
            <a:ext cx="652462" cy="617538"/>
            <a:chOff x="7102527" y="4155765"/>
            <a:chExt cx="652104" cy="618410"/>
          </a:xfrm>
        </p:grpSpPr>
        <p:sp>
          <p:nvSpPr>
            <p:cNvPr id="29" name="泪滴形 28"/>
            <p:cNvSpPr/>
            <p:nvPr/>
          </p:nvSpPr>
          <p:spPr>
            <a:xfrm>
              <a:off x="7102527" y="4155765"/>
              <a:ext cx="652104" cy="618410"/>
            </a:xfrm>
            <a:prstGeom prst="teardrop">
              <a:avLst/>
            </a:prstGeom>
            <a:solidFill>
              <a:srgbClr val="FFA3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41" name="文本框 29"/>
            <p:cNvSpPr txBox="1"/>
            <p:nvPr/>
          </p:nvSpPr>
          <p:spPr>
            <a:xfrm>
              <a:off x="7126724" y="4234137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阿里巴巴普惠体" pitchFamily="18" charset="-122"/>
                  <a:ea typeface="阿里巴巴普惠体" pitchFamily="18" charset="-122"/>
                  <a:cs typeface="+mn-cs"/>
                </a:rPr>
                <a:t>06</a:t>
              </a: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阿里巴巴普惠体" pitchFamily="18" charset="-122"/>
                <a:ea typeface="阿里巴巴普惠体" pitchFamily="18" charset="-122"/>
                <a:cs typeface="+mn-cs"/>
              </a:endParaRPr>
            </a:p>
          </p:txBody>
        </p:sp>
      </p:grpSp>
      <p:sp>
        <p:nvSpPr>
          <p:cNvPr id="3" name="文本框 2" title=""/>
          <p:cNvSpPr txBox="1"/>
          <p:nvPr/>
        </p:nvSpPr>
        <p:spPr>
          <a:xfrm>
            <a:off x="635000" y="3046413"/>
            <a:ext cx="1290638" cy="64611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目录</a:t>
            </a: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5" grpId="0"/>
      <p:bldP spid="19" grpId="0"/>
      <p:bldP spid="23" grpId="0"/>
      <p:bldP spid="27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教材分析</a:t>
            </a:r>
          </a:p>
        </p:txBody>
      </p:sp>
      <p:sp>
        <p:nvSpPr>
          <p:cNvPr id="3" name="文本框 2" title=""/>
          <p:cNvSpPr txBox="1"/>
          <p:nvPr/>
        </p:nvSpPr>
        <p:spPr>
          <a:xfrm>
            <a:off x="987976" y="1450183"/>
            <a:ext cx="10216047" cy="45132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en-US" altLang="zh-CN" sz="2800" kern="1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《4.3</a:t>
            </a:r>
            <a:r>
              <a:rPr lang="zh-CN" altLang="en-US" sz="2800" kern="1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中心对称</a:t>
            </a:r>
            <a:r>
              <a:rPr lang="en-US" altLang="zh-CN" sz="2800" kern="1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》</a:t>
            </a:r>
            <a:r>
              <a:rPr lang="zh-CN" altLang="en-US" sz="2800" kern="1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是“浙教版八年级数学（下）”第四章第三节的内容</a:t>
            </a:r>
            <a:r>
              <a:rPr lang="en-US" altLang="zh-CN" sz="2800" kern="1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en-US" sz="2800" kern="1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本节课的主要内容是中心对称图形的概念和性质</a:t>
            </a:r>
            <a:r>
              <a:rPr lang="en-US" altLang="zh-CN" sz="2800" kern="1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en-US" sz="2800" kern="1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要求学生了解平行四边形是中心对称图形，了解中心对称图形的性质</a:t>
            </a:r>
            <a:r>
              <a:rPr lang="en-US" altLang="zh-CN" sz="2800" kern="1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en-US" sz="2800" kern="1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要求学生会作与已知图形关于已知点中心对称的图形，能够掌握坐标系中关于原点对称的点的特征</a:t>
            </a:r>
            <a:r>
              <a:rPr lang="en-US" altLang="zh-CN" sz="2800" kern="1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.“</a:t>
            </a:r>
            <a:r>
              <a:rPr lang="zh-CN" altLang="en-US" sz="2800" kern="1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中心对称图形”是“平移、翻折、旋转”三种基本几何变换中旋转的一种特殊情况，是用运动观点和思想研究图形位置变化或图形性质的数学问题，在教材中有着重要的地位</a:t>
            </a:r>
            <a:r>
              <a:rPr lang="en-US" altLang="zh-CN" sz="2800" kern="1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教学目标</a:t>
            </a:r>
          </a:p>
        </p:txBody>
      </p:sp>
      <p:sp>
        <p:nvSpPr>
          <p:cNvPr id="3" name="文本框 2" title=""/>
          <p:cNvSpPr txBox="1"/>
          <p:nvPr/>
        </p:nvSpPr>
        <p:spPr>
          <a:xfrm>
            <a:off x="1233972" y="1747929"/>
            <a:ext cx="10162339" cy="3242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800" ker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en-US" sz="2800" ker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了解中心对称的概念</a:t>
            </a:r>
            <a:r>
              <a:rPr lang="en-US" altLang="zh-CN" sz="2800" ker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algn="l">
              <a:lnSpc>
                <a:spcPct val="150000"/>
              </a:lnSpc>
            </a:pPr>
            <a:r>
              <a:rPr lang="en-US" altLang="zh-CN" sz="2800" ker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en-US" sz="2800" ker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了解平行四边形是中心对称图形</a:t>
            </a:r>
            <a:r>
              <a:rPr lang="en-US" altLang="zh-CN" sz="2800" ker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algn="l">
              <a:lnSpc>
                <a:spcPct val="150000"/>
              </a:lnSpc>
            </a:pPr>
            <a:r>
              <a:rPr lang="en-US" altLang="zh-CN" sz="2800" ker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CN" altLang="en-US" sz="2800" ker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了解中心对称图形的性质</a:t>
            </a:r>
            <a:r>
              <a:rPr lang="en-US" altLang="zh-CN" sz="2800" ker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algn="l">
              <a:lnSpc>
                <a:spcPct val="150000"/>
              </a:lnSpc>
            </a:pPr>
            <a:r>
              <a:rPr lang="en-US" altLang="zh-CN" sz="2800" ker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4.</a:t>
            </a:r>
            <a:r>
              <a:rPr lang="zh-CN" altLang="en-US" sz="2800" ker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会作与已知图形关于已知点中心对称的图形</a:t>
            </a:r>
            <a:r>
              <a:rPr lang="en-US" altLang="zh-CN" sz="2800" ker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algn="l">
              <a:lnSpc>
                <a:spcPct val="150000"/>
              </a:lnSpc>
            </a:pPr>
            <a:r>
              <a:rPr lang="en-US" altLang="zh-CN" sz="2800" ker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5.</a:t>
            </a:r>
            <a:r>
              <a:rPr lang="zh-CN" altLang="en-US" sz="2800" ker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掌握坐标系中关于原点对称的点的特征</a:t>
            </a:r>
            <a:r>
              <a:rPr lang="en-US" altLang="zh-CN" sz="2800" ker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情境导入</a:t>
            </a:r>
          </a:p>
        </p:txBody>
      </p:sp>
      <p:sp>
        <p:nvSpPr>
          <p:cNvPr id="11" name="文本框 10" title=""/>
          <p:cNvSpPr txBox="1"/>
          <p:nvPr/>
        </p:nvSpPr>
        <p:spPr>
          <a:xfrm>
            <a:off x="915422" y="1337062"/>
            <a:ext cx="9868842" cy="14761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你能在图案中找出一点</a:t>
            </a:r>
            <a:r>
              <a:rPr lang="en-US" altLang="zh-CN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使图案绕该点旋转</a:t>
            </a:r>
            <a:r>
              <a:rPr lang="en-US" altLang="zh-CN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180°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后仍和原图案重合吗</a:t>
            </a:r>
            <a:r>
              <a:rPr lang="en-US" altLang="zh-CN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? </a:t>
            </a:r>
          </a:p>
        </p:txBody>
      </p:sp>
      <p:pic>
        <p:nvPicPr>
          <p:cNvPr id="10" name="图片 9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239" y="3076669"/>
            <a:ext cx="3021208" cy="2958345"/>
          </a:xfrm>
          <a:prstGeom prst="rect">
            <a:avLst/>
          </a:prstGeom>
        </p:spPr>
      </p:pic>
      <p:pic>
        <p:nvPicPr>
          <p:cNvPr id="8" name="图片 7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1726" y="2898077"/>
            <a:ext cx="3396234" cy="3315527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探究新知</a:t>
            </a:r>
          </a:p>
        </p:txBody>
      </p:sp>
      <p:sp>
        <p:nvSpPr>
          <p:cNvPr id="12" name="文本框 11" title=""/>
          <p:cNvSpPr txBox="1"/>
          <p:nvPr/>
        </p:nvSpPr>
        <p:spPr>
          <a:xfrm>
            <a:off x="830580" y="1292343"/>
            <a:ext cx="10294620" cy="22726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合作探究：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如图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NEU-BZ-S92"/>
                <a:cs typeface="Times New Roman" panose="02020603050405020304" pitchFamily="18" charset="0"/>
              </a:rPr>
              <a:t>▱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ABCD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的对角线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AC,BD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的交点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以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为旋转中心，把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NEU-BZ-S92"/>
                <a:cs typeface="Times New Roman" panose="02020603050405020304" pitchFamily="18" charset="0"/>
              </a:rPr>
              <a:t>▱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ABCD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按顺时针方向旋转 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180° 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作出所得的图形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3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你发现了什么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请剪出图形动手试一试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观察旋转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180°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前后原图形和新图形的位置情况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9" name="图片 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580" y="3605139"/>
            <a:ext cx="4415532" cy="2566388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90358" y="3605139"/>
            <a:ext cx="4415532" cy="2566388"/>
          </a:xfrm>
          <a:prstGeom prst="rect">
            <a:avLst/>
          </a:prstGeom>
        </p:spPr>
      </p:pic>
      <p:grpSp>
        <p:nvGrpSpPr>
          <p:cNvPr id="15" name="组合 14" title=""/>
          <p:cNvGrpSpPr/>
          <p:nvPr/>
        </p:nvGrpSpPr>
        <p:grpSpPr>
          <a:xfrm>
            <a:off x="4911365" y="4177930"/>
            <a:ext cx="2187019" cy="865410"/>
            <a:chOff x="4911365" y="4177930"/>
            <a:chExt cx="2187019" cy="865410"/>
          </a:xfrm>
        </p:grpSpPr>
        <p:sp>
          <p:nvSpPr>
            <p:cNvPr id="13" name="箭头: 右 12"/>
            <p:cNvSpPr/>
            <p:nvPr/>
          </p:nvSpPr>
          <p:spPr>
            <a:xfrm>
              <a:off x="4911365" y="4656841"/>
              <a:ext cx="2187019" cy="386499"/>
            </a:xfrm>
            <a:prstGeom prst="rightArrow">
              <a:avLst/>
            </a:prstGeom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5505254" y="4177930"/>
              <a:ext cx="1085104" cy="5965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30000"/>
                </a:lnSpc>
              </a:pPr>
              <a:r>
                <a:rPr lang="zh-CN" altLang="en-US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旋转</a:t>
              </a:r>
            </a:p>
          </p:txBody>
        </p:sp>
      </p:grp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探究新知</a:t>
            </a:r>
          </a:p>
        </p:txBody>
      </p:sp>
      <p:sp>
        <p:nvSpPr>
          <p:cNvPr id="6" name="文本框 5" title=""/>
          <p:cNvSpPr txBox="1"/>
          <p:nvPr/>
        </p:nvSpPr>
        <p:spPr>
          <a:xfrm>
            <a:off x="830580" y="1621276"/>
            <a:ext cx="6154682" cy="38885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如果一个图形绕着一个点旋转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180°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后，所得到的图形能够和原来的图形互相重合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那么这个图形叫做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中心对称图形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这个点叫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对称中心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如右图的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NEU-BZ-S92"/>
                <a:cs typeface="Times New Roman" panose="02020603050405020304" pitchFamily="18" charset="0"/>
              </a:rPr>
              <a:t>▱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ABCD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是中心对称图形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两条对角线的交点是它的对称中心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4" name="图片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1506" y="2029630"/>
            <a:ext cx="4815298" cy="2798739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探究新知</a:t>
            </a:r>
          </a:p>
        </p:txBody>
      </p:sp>
      <p:sp>
        <p:nvSpPr>
          <p:cNvPr id="10" name="文本框 9" title=""/>
          <p:cNvSpPr txBox="1"/>
          <p:nvPr/>
        </p:nvSpPr>
        <p:spPr>
          <a:xfrm>
            <a:off x="1076227" y="3973541"/>
            <a:ext cx="10039546" cy="2423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类似地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如果一个图形绕着一个点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旋转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180°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后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能够和另外一个图形互相重合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我们就称这两个图形关于点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成中心对称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algn="l">
              <a:lnSpc>
                <a:spcPct val="11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如图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1,△AOD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绕点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旋转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180°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后与△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COB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重合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,△AOD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与△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COB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关于点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成中心对称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如图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四边形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ABCD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绕点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旋转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180°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后与四边形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A'B'C'D'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重合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zh-CN" altLang="en-US" sz="280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17" name="组合 16" title=""/>
          <p:cNvGrpSpPr/>
          <p:nvPr/>
        </p:nvGrpSpPr>
        <p:grpSpPr>
          <a:xfrm>
            <a:off x="1168925" y="993245"/>
            <a:ext cx="9990957" cy="3075024"/>
            <a:chOff x="1168925" y="1252220"/>
            <a:chExt cx="9990957" cy="3075024"/>
          </a:xfrm>
        </p:grpSpPr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689376" y="1252220"/>
              <a:ext cx="5470506" cy="3075024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168925" y="1390362"/>
              <a:ext cx="4815298" cy="2798739"/>
            </a:xfrm>
            <a:prstGeom prst="rect">
              <a:avLst/>
            </a:prstGeom>
          </p:spPr>
        </p:pic>
        <p:sp>
          <p:nvSpPr>
            <p:cNvPr id="15" name="文本框 14"/>
            <p:cNvSpPr txBox="1"/>
            <p:nvPr/>
          </p:nvSpPr>
          <p:spPr>
            <a:xfrm>
              <a:off x="2724346" y="3689140"/>
              <a:ext cx="782425" cy="5965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30000"/>
                </a:lnSpc>
              </a:pPr>
              <a:r>
                <a:rPr lang="zh-CN" altLang="en-US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图</a:t>
              </a:r>
              <a:r>
                <a:rPr lang="en-US" altLang="zh-CN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1</a:t>
              </a:r>
              <a:endPara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6" name="文本框 15"/>
            <p:cNvSpPr txBox="1"/>
            <p:nvPr/>
          </p:nvSpPr>
          <p:spPr>
            <a:xfrm>
              <a:off x="8104091" y="3689140"/>
              <a:ext cx="782425" cy="5965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30000"/>
                </a:lnSpc>
              </a:pPr>
              <a:r>
                <a:rPr lang="zh-CN" altLang="en-US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图</a:t>
              </a:r>
              <a:r>
                <a:rPr lang="en-US" altLang="zh-CN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2</a:t>
              </a:r>
              <a:endPara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</p:grp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探究新知</a:t>
            </a:r>
          </a:p>
        </p:txBody>
      </p:sp>
      <p:sp>
        <p:nvSpPr>
          <p:cNvPr id="3" name="文本框 2" title=""/>
          <p:cNvSpPr txBox="1"/>
          <p:nvPr/>
        </p:nvSpPr>
        <p:spPr>
          <a:xfrm>
            <a:off x="830580" y="1386611"/>
            <a:ext cx="10294620" cy="59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做一做：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下列哪些图形是中心对称图形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</a:p>
        </p:txBody>
      </p:sp>
      <p:grpSp>
        <p:nvGrpSpPr>
          <p:cNvPr id="18" name="组合 17" title=""/>
          <p:cNvGrpSpPr/>
          <p:nvPr/>
        </p:nvGrpSpPr>
        <p:grpSpPr>
          <a:xfrm>
            <a:off x="804930" y="2188675"/>
            <a:ext cx="10582140" cy="3282714"/>
            <a:chOff x="816609" y="2433072"/>
            <a:chExt cx="10582140" cy="3282714"/>
          </a:xfrm>
        </p:grpSpPr>
        <p:pic>
          <p:nvPicPr>
            <p:cNvPr id="4" name="officeArt object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16609" y="2521953"/>
              <a:ext cx="2476472" cy="233160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5" name="officeArt object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442556" y="2472997"/>
              <a:ext cx="2399830" cy="250863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6" name="officeArt object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096000" y="2477289"/>
              <a:ext cx="2399830" cy="237626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7" name="officeArt object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961591" y="2433072"/>
              <a:ext cx="2437158" cy="246470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8" name="文本框 7"/>
            <p:cNvSpPr txBox="1"/>
            <p:nvPr/>
          </p:nvSpPr>
          <p:spPr>
            <a:xfrm>
              <a:off x="1380796" y="5119212"/>
              <a:ext cx="829559" cy="5965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30000"/>
                </a:lnSpc>
              </a:pPr>
              <a:r>
                <a:rPr lang="zh-CN" altLang="en-US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（</a:t>
              </a:r>
              <a:r>
                <a:rPr lang="en-US" altLang="zh-CN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1</a:t>
              </a:r>
              <a:r>
                <a:rPr lang="zh-CN" altLang="en-US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）</a:t>
              </a:r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4227691" y="5112699"/>
              <a:ext cx="829559" cy="5965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30000"/>
                </a:lnSpc>
              </a:pPr>
              <a:r>
                <a:rPr lang="zh-CN" altLang="en-US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（</a:t>
              </a:r>
              <a:r>
                <a:rPr lang="en-US" altLang="zh-CN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2</a:t>
              </a:r>
              <a:r>
                <a:rPr lang="zh-CN" altLang="en-US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）</a:t>
              </a: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6752734" y="5112699"/>
              <a:ext cx="829559" cy="5965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30000"/>
                </a:lnSpc>
              </a:pPr>
              <a:r>
                <a:rPr lang="zh-CN" altLang="en-US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（</a:t>
              </a:r>
              <a:r>
                <a:rPr lang="en-US" altLang="zh-CN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3</a:t>
              </a:r>
              <a:r>
                <a:rPr lang="zh-CN" altLang="en-US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）</a:t>
              </a:r>
            </a:p>
          </p:txBody>
        </p:sp>
        <p:sp>
          <p:nvSpPr>
            <p:cNvPr id="12" name="文本框 11"/>
            <p:cNvSpPr txBox="1"/>
            <p:nvPr/>
          </p:nvSpPr>
          <p:spPr>
            <a:xfrm>
              <a:off x="9637337" y="5112699"/>
              <a:ext cx="829559" cy="5965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30000"/>
                </a:lnSpc>
              </a:pPr>
              <a:r>
                <a:rPr lang="zh-CN" altLang="en-US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（</a:t>
              </a:r>
              <a:r>
                <a:rPr lang="en-US" altLang="zh-CN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4</a:t>
              </a:r>
              <a:r>
                <a:rPr lang="zh-CN" altLang="en-US" sz="2800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）</a:t>
              </a:r>
            </a:p>
          </p:txBody>
        </p:sp>
      </p:grpSp>
      <p:sp>
        <p:nvSpPr>
          <p:cNvPr id="19" name="文本框 18" title=""/>
          <p:cNvSpPr txBox="1"/>
          <p:nvPr/>
        </p:nvSpPr>
        <p:spPr>
          <a:xfrm>
            <a:off x="830580" y="5392197"/>
            <a:ext cx="6926471" cy="663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）（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）（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）是中心对称图形</a:t>
            </a: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探究新知</a:t>
            </a:r>
          </a:p>
        </p:txBody>
      </p:sp>
      <p:sp>
        <p:nvSpPr>
          <p:cNvPr id="5" name="文本框 4" title=""/>
          <p:cNvSpPr txBox="1"/>
          <p:nvPr/>
        </p:nvSpPr>
        <p:spPr>
          <a:xfrm>
            <a:off x="830580" y="1252220"/>
            <a:ext cx="10877512" cy="1303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NEU-BZ-S92"/>
                <a:cs typeface="Times New Roman" panose="02020603050405020304" pitchFamily="18" charset="0"/>
              </a:rPr>
              <a:t>▱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ABCD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中，已知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OE=OF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，找出图形中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关于点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的对称点，并说出理由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" name="文本框 2" title=""/>
          <p:cNvSpPr txBox="1"/>
          <p:nvPr/>
        </p:nvSpPr>
        <p:spPr>
          <a:xfrm>
            <a:off x="830580" y="2422765"/>
            <a:ext cx="6757998" cy="3957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以点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和点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为例：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∵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OE=OF,</a:t>
            </a:r>
          </a:p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又∵点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同在一条直线上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</a:p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∴将点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绕着点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旋转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180°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后必与点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重合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∴点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与点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是关于点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的对称点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同理可得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关于点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的对称点分别是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D.</a:t>
            </a:r>
          </a:p>
        </p:txBody>
      </p:sp>
      <p:pic>
        <p:nvPicPr>
          <p:cNvPr id="17" name="图片 1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1146" y="2663826"/>
            <a:ext cx="5470854" cy="2941954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探究新知</a:t>
            </a:r>
          </a:p>
        </p:txBody>
      </p:sp>
      <p:sp>
        <p:nvSpPr>
          <p:cNvPr id="5" name="文本框 4" title=""/>
          <p:cNvSpPr txBox="1"/>
          <p:nvPr/>
        </p:nvSpPr>
        <p:spPr>
          <a:xfrm>
            <a:off x="830580" y="1252219"/>
            <a:ext cx="6607168" cy="3145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反过来考虑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已知点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关于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对称，</a:t>
            </a:r>
            <a:endParaRPr lang="en-US" altLang="zh-CN" sz="280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也就是将点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绕着点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旋转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180°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后，要与点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重合，</a:t>
            </a:r>
            <a:endParaRPr lang="en-US" altLang="zh-CN" sz="280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则点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必须同在一直线上，</a:t>
            </a:r>
            <a:endParaRPr lang="en-US" altLang="zh-CN" sz="280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且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OE=OF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，即点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平分线段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EF.</a:t>
            </a:r>
          </a:p>
        </p:txBody>
      </p:sp>
      <p:pic>
        <p:nvPicPr>
          <p:cNvPr id="17" name="图片 1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1589" y="1552436"/>
            <a:ext cx="5470854" cy="2941954"/>
          </a:xfrm>
          <a:prstGeom prst="rect">
            <a:avLst/>
          </a:prstGeom>
        </p:spPr>
      </p:pic>
      <p:sp>
        <p:nvSpPr>
          <p:cNvPr id="4" name="文本框 3" title=""/>
          <p:cNvSpPr txBox="1"/>
          <p:nvPr/>
        </p:nvSpPr>
        <p:spPr>
          <a:xfrm>
            <a:off x="830580" y="4406866"/>
            <a:ext cx="9502219" cy="5965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80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思考：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你能概括出中心对称图形的性质吗？</a:t>
            </a:r>
          </a:p>
        </p:txBody>
      </p:sp>
      <p:sp>
        <p:nvSpPr>
          <p:cNvPr id="6" name="文本框 5" title=""/>
          <p:cNvSpPr txBox="1"/>
          <p:nvPr/>
        </p:nvSpPr>
        <p:spPr>
          <a:xfrm>
            <a:off x="830580" y="5003440"/>
            <a:ext cx="7315200" cy="663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对称中心平分连结两个对称点的线段</a:t>
            </a: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例题精讲</a:t>
            </a:r>
          </a:p>
        </p:txBody>
      </p:sp>
      <p:sp>
        <p:nvSpPr>
          <p:cNvPr id="5" name="文本框 4" title=""/>
          <p:cNvSpPr txBox="1"/>
          <p:nvPr/>
        </p:nvSpPr>
        <p:spPr>
          <a:xfrm>
            <a:off x="830580" y="1252220"/>
            <a:ext cx="10236488" cy="1303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例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 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如图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已知△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ABC 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和点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0,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作△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A'B'C' 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使△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A'B'C'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与△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ABC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关于点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成中心对称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4" name="文本框 3" title=""/>
          <p:cNvSpPr txBox="1"/>
          <p:nvPr/>
        </p:nvSpPr>
        <p:spPr>
          <a:xfrm>
            <a:off x="830580" y="4761325"/>
            <a:ext cx="10934072" cy="17125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解：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连结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AO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并延长到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A',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使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A'O=AO,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则点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A'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即点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关于点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成中心对称的对称点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3" name="箭头: 右 12" title=""/>
          <p:cNvSpPr/>
          <p:nvPr/>
        </p:nvSpPr>
        <p:spPr>
          <a:xfrm>
            <a:off x="4283935" y="3704367"/>
            <a:ext cx="1674829" cy="31108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" name="图片 1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3994" y="2555395"/>
            <a:ext cx="4358734" cy="2599245"/>
          </a:xfrm>
          <a:prstGeom prst="rect">
            <a:avLst/>
          </a:prstGeom>
        </p:spPr>
      </p:pic>
      <p:pic>
        <p:nvPicPr>
          <p:cNvPr id="17" name="图片 16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7768" y="2555396"/>
            <a:ext cx="2760937" cy="259924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例题精讲</a:t>
            </a:r>
          </a:p>
        </p:txBody>
      </p:sp>
      <p:sp>
        <p:nvSpPr>
          <p:cNvPr id="5" name="文本框 4" title=""/>
          <p:cNvSpPr txBox="1"/>
          <p:nvPr/>
        </p:nvSpPr>
        <p:spPr>
          <a:xfrm>
            <a:off x="830580" y="1252220"/>
            <a:ext cx="10236488" cy="1303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例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 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如图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已知△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ABC 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和点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0,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作△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A'B'C' 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使△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A'B'C'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与△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ABC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关于点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成中心对称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4" name="文本框 3" title=""/>
          <p:cNvSpPr txBox="1"/>
          <p:nvPr/>
        </p:nvSpPr>
        <p:spPr>
          <a:xfrm>
            <a:off x="1019117" y="5494801"/>
            <a:ext cx="10934072" cy="59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同理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作出点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B,C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的对称点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B',C'.</a:t>
            </a:r>
          </a:p>
        </p:txBody>
      </p:sp>
      <p:sp>
        <p:nvSpPr>
          <p:cNvPr id="13" name="箭头: 右 12" title=""/>
          <p:cNvSpPr/>
          <p:nvPr/>
        </p:nvSpPr>
        <p:spPr>
          <a:xfrm>
            <a:off x="4623300" y="3649621"/>
            <a:ext cx="1674829" cy="31108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" name="图片 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555397"/>
            <a:ext cx="5194486" cy="2810619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275" y="2648259"/>
            <a:ext cx="4384705" cy="2614733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例题精讲</a:t>
            </a:r>
          </a:p>
        </p:txBody>
      </p:sp>
      <p:sp>
        <p:nvSpPr>
          <p:cNvPr id="5" name="文本框 4" title=""/>
          <p:cNvSpPr txBox="1"/>
          <p:nvPr/>
        </p:nvSpPr>
        <p:spPr>
          <a:xfrm>
            <a:off x="830580" y="1252220"/>
            <a:ext cx="10236488" cy="1303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例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 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如图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已知△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ABC 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和点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0,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作△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A'B'C' 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使△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A'B'C'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与△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ABC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关于点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成中心对称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4" name="文本框 3" title=""/>
          <p:cNvSpPr txBox="1"/>
          <p:nvPr/>
        </p:nvSpPr>
        <p:spPr>
          <a:xfrm>
            <a:off x="1396189" y="5148296"/>
            <a:ext cx="10934072" cy="11523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(3)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连结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A'B' ,B'C' ,C'A'.</a:t>
            </a:r>
          </a:p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△A'B'C'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即为所求作的三角形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3" name="箭头: 右 12" title=""/>
          <p:cNvSpPr/>
          <p:nvPr/>
        </p:nvSpPr>
        <p:spPr>
          <a:xfrm>
            <a:off x="4644273" y="3696304"/>
            <a:ext cx="1674829" cy="311085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202" y="2449220"/>
            <a:ext cx="4988336" cy="2699076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6110" y="2449220"/>
            <a:ext cx="4988336" cy="2699076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officeArt object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7082157" y="2342890"/>
            <a:ext cx="4733544" cy="3999426"/>
          </a:xfrm>
          <a:prstGeom prst="rect">
            <a:avLst/>
          </a:prstGeom>
          <a:ln w="12700" cap="flat">
            <a:noFill/>
            <a:miter lim="400000"/>
          </a:ln>
          <a:effectLst/>
        </p:spPr>
      </p:pic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例题精讲</a:t>
            </a:r>
          </a:p>
        </p:txBody>
      </p:sp>
      <p:sp>
        <p:nvSpPr>
          <p:cNvPr id="5" name="文本框 4" title=""/>
          <p:cNvSpPr txBox="1"/>
          <p:nvPr/>
        </p:nvSpPr>
        <p:spPr>
          <a:xfrm>
            <a:off x="743912" y="1219364"/>
            <a:ext cx="10704176" cy="6568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例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 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求证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在直角坐标系中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A(x,y)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与点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B(-x,-y)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关于原点成中心对称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" name="文本框 2" title=""/>
          <p:cNvSpPr txBox="1"/>
          <p:nvPr/>
        </p:nvSpPr>
        <p:spPr>
          <a:xfrm>
            <a:off x="742086" y="3714161"/>
            <a:ext cx="7355539" cy="2675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证明：如图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连结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AO, BO,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作</a:t>
            </a:r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AC⊥x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轴，</a:t>
            </a:r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BD⊥x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轴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,C,D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分别为垂足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∵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|x|=|-x|,|y|=|-y|,</a:t>
            </a: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∴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CO= DO,AC= BD,</a:t>
            </a: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∴</a:t>
            </a:r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Rt△AOC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≌</a:t>
            </a:r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Rt△BOD.</a:t>
            </a:r>
          </a:p>
        </p:txBody>
      </p:sp>
      <p:sp>
        <p:nvSpPr>
          <p:cNvPr id="6" name="文本框 5" title=""/>
          <p:cNvSpPr txBox="1"/>
          <p:nvPr/>
        </p:nvSpPr>
        <p:spPr>
          <a:xfrm>
            <a:off x="742086" y="2137423"/>
            <a:ext cx="7842080" cy="17125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80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分析：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由中心对称的定义知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要证明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A,B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两点关于原点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对称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只需证明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A,O,B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三点共线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且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AO=BO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即可</a:t>
            </a:r>
            <a:r>
              <a:rPr lang="en-US" altLang="zh-CN" sz="28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https://d.book118.com/515204120044011124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0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57150">
          <a:headEnd type="none" w="med" len="med"/>
          <a:tailEnd type="none" w="med" len="med"/>
        </a:ln>
      </a:spPr>
      <a:bodyPr/>
      <a:lstStyle/>
      <a:style>
        <a:lnRef idx="3">
          <a:schemeClr val="accent6"/>
        </a:lnRef>
        <a:fillRef idx="0">
          <a:schemeClr val="accent6"/>
        </a:fillRef>
        <a:effectRef idx="2">
          <a:schemeClr val="accent6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lnSpc>
            <a:spcPct val="130000"/>
          </a:lnSpc>
          <a:defRPr sz="2800" dirty="0" smtClean="0">
            <a:latin typeface="Times New Roman" panose="02020603050405020304" pitchFamily="18" charset="0"/>
            <a:ea typeface="宋体" panose="02010600030101010101" pitchFamily="2" charset="-122"/>
            <a:cs typeface="Times New Roman" panose="02020603050405020304" pitchFamily="18" charset="0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2">
      <vt:lpstr>Arial</vt:lpstr>
      <vt:lpstr>Calibri</vt:lpstr>
      <vt:lpstr>微软雅黑</vt:lpstr>
      <vt:lpstr>Wingdings</vt:lpstr>
      <vt:lpstr>思源黑体 CN Bold</vt:lpstr>
      <vt:lpstr>黑体</vt:lpstr>
      <vt:lpstr>思源黑体 CN Normal</vt:lpstr>
      <vt:lpstr>字魂105号-简雅黑</vt:lpstr>
      <vt:lpstr>思源黑体 CN Heavy</vt:lpstr>
      <vt:lpstr>等线 Light</vt:lpstr>
      <vt:lpstr>等线</vt:lpstr>
      <vt:lpstr>阿里巴巴普惠体</vt:lpstr>
      <vt:lpstr>Times New Roman</vt:lpstr>
      <vt:lpstr>宋体</vt:lpstr>
      <vt:lpstr>NEU-BZ-S92</vt:lpstr>
      <vt:lpstr>Office Theme</vt:lpstr>
      <vt:lpstr>PowerPoint Presentation</vt:lpstr>
      <vt:lpstr>内容总览</vt:lpstr>
      <vt:lpstr>教材分析</vt:lpstr>
      <vt:lpstr>教学目标</vt:lpstr>
      <vt:lpstr>情境导入</vt:lpstr>
      <vt:lpstr>探究新知</vt:lpstr>
      <vt:lpstr>探究新知</vt:lpstr>
      <vt:lpstr>探究新知</vt:lpstr>
      <vt:lpstr>探究新知</vt:lpstr>
      <vt:lpstr>探究新知</vt:lpstr>
      <vt:lpstr>探究新知</vt:lpstr>
      <vt:lpstr>例题精讲</vt:lpstr>
      <vt:lpstr>例题精讲</vt:lpstr>
      <vt:lpstr>例题精讲</vt:lpstr>
      <vt:lpstr>例题精讲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2024-09-28T09:59:48.717</cp:lastPrinted>
  <dcterms:created xsi:type="dcterms:W3CDTF">2024-09-28T01:59:48Z</dcterms:created>
  <dcterms:modified xsi:type="dcterms:W3CDTF">2024-09-28T01:59:51Z</dcterms:modified>
</cp:coreProperties>
</file>