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329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193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1.xml" /><Relationship Id="rId11" Type="http://schemas.openxmlformats.org/officeDocument/2006/relationships/image" Target="../media/image5.png" /><Relationship Id="rId12" Type="http://schemas.openxmlformats.org/officeDocument/2006/relationships/tags" Target="../tags/tag22.xml" /><Relationship Id="rId13" Type="http://schemas.openxmlformats.org/officeDocument/2006/relationships/image" Target="../media/image4.png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image" Target="../media/image7.png" /><Relationship Id="rId4" Type="http://schemas.openxmlformats.org/officeDocument/2006/relationships/tags" Target="../tags/tag16.xml" /><Relationship Id="rId5" Type="http://schemas.openxmlformats.org/officeDocument/2006/relationships/image" Target="../media/image8.png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10" Type="http://schemas.openxmlformats.org/officeDocument/2006/relationships/tags" Target="../tags/tag29.xml" /><Relationship Id="rId11" Type="http://schemas.openxmlformats.org/officeDocument/2006/relationships/image" Target="../media/image5.png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0.png" /><Relationship Id="rId4" Type="http://schemas.openxmlformats.org/officeDocument/2006/relationships/tags" Target="../tags/tag25.xml" /><Relationship Id="rId5" Type="http://schemas.openxmlformats.org/officeDocument/2006/relationships/image" Target="../media/image11.png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image" Target="../media/image4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png" /><Relationship Id="rId10" Type="http://schemas.openxmlformats.org/officeDocument/2006/relationships/image" Target="../media/image4.png" /><Relationship Id="rId11" Type="http://schemas.openxmlformats.org/officeDocument/2006/relationships/tags" Target="../tags/tag67.xml" /><Relationship Id="rId12" Type="http://schemas.openxmlformats.org/officeDocument/2006/relationships/image" Target="../media/image5.png" /><Relationship Id="rId13" Type="http://schemas.openxmlformats.org/officeDocument/2006/relationships/tags" Target="../tags/tag6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image" Target="../media/image13.png" /><Relationship Id="rId4" Type="http://schemas.openxmlformats.org/officeDocument/2006/relationships/tags" Target="../tags/tag62.xml" /><Relationship Id="rId5" Type="http://schemas.openxmlformats.org/officeDocument/2006/relationships/image" Target="../media/image14.pn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D4E51E-06FB-48A8-8BAB-6DB2859A69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018503-651D-49A7-A693-C1A22E543C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FF81C6-6668-4644-A2EE-0154768519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544240-028A-43A6-87F7-40D37904F1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F7CA7E-04AA-4E79-B0C0-46B550E437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3D380E-48B7-410B-91EB-FD0D3B1414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801AFA-9388-49DF-8BCA-29E9941491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7365E9-1B0D-44B4-97ED-99074B919E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B10F57-4964-40C3-9B17-A6C9F4989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FA47A2-E5BD-42CE-9CB1-00A154362E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56B4F1-67C3-4167-91B1-8BA0187E68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64639"/>
            <a:ext cx="11811000" cy="4912459"/>
          </a:xfrm>
          <a:prstGeom prst="rect">
            <a:avLst/>
          </a:prstGeom>
        </p:spPr>
      </p:pic>
      <p:pic>
        <p:nvPicPr>
          <p:cNvPr id="2097165" name="@svg_logo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322498" y="1619884"/>
            <a:ext cx="6031302" cy="2274266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5400"/>
            </a:lvl1pPr>
          </a:lstStyle>
          <a:p>
            <a:r>
              <a:rPr lang="zh-CN" altLang="en-US"/>
              <a:t>单击此处编辑母</a:t>
            </a:r>
            <a:br>
              <a:rPr lang="en-US" altLang="zh-CN"/>
            </a:br>
            <a:r>
              <a:rPr lang="zh-CN" altLang="en-US"/>
              <a:t>版标题样式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7090912" y="4038150"/>
            <a:ext cx="4262887" cy="972000"/>
          </a:xfrm>
        </p:spPr>
        <p:txBody>
          <a:bodyPr>
            <a:normAutofit/>
          </a:bodyPr>
          <a:lstStyle>
            <a:lvl1pPr marL="0" indent="0" algn="r">
              <a:lnSpc>
                <a:spcPct val="100000"/>
              </a:lnSpc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公司名占位符 6"/>
          <p:cNvSpPr>
            <a:spLocks noGrp="1"/>
          </p:cNvSpPr>
          <p:nvPr userDrawn="1">
            <p:ph type="body" sz="quarter" idx="13" hasCustomPrompt="1"/>
            <p:custDataLst>
              <p:tags r:id="rId11"/>
            </p:custDataLst>
          </p:nvPr>
        </p:nvSpPr>
        <p:spPr>
          <a:xfrm>
            <a:off x="857250" y="366417"/>
            <a:ext cx="9328150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署名占位符 10"/>
          <p:cNvSpPr>
            <a:spLocks noGrp="1"/>
          </p:cNvSpPr>
          <p:nvPr userDrawn="1">
            <p:ph type="body" sz="quarter" idx="17" hasCustomPrompt="1"/>
            <p:custDataLst>
              <p:tags r:id="rId12"/>
            </p:custDataLst>
          </p:nvPr>
        </p:nvSpPr>
        <p:spPr>
          <a:xfrm>
            <a:off x="8610600" y="5182846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7" name="@svg_line"/>
          <p:cNvPicPr preferRelativeResize="0"/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1754188" y="1009199"/>
            <a:ext cx="2880000" cy="2568390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5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  <p:pic>
        <p:nvPicPr>
          <p:cNvPr id="2097177" name="@svg_logo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098550"/>
            <a:ext cx="12192000" cy="579437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825361" y="3133103"/>
            <a:ext cx="6367550" cy="1743697"/>
          </a:xfrm>
        </p:spPr>
        <p:txBody>
          <a:bodyPr anchor="t">
            <a:normAutofit/>
          </a:bodyPr>
          <a:lstStyle>
            <a:lvl1pPr algn="l">
              <a:defRPr sz="3200" b="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6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22961" y="1781404"/>
            <a:ext cx="636755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8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85" name="@svg_logo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0829426" y="500455"/>
            <a:ext cx="509134" cy="128430"/>
          </a:xfrm>
          <a:prstGeom prst="rect">
            <a:avLst/>
          </a:prstGeom>
        </p:spPr>
      </p:pic>
      <p:pic>
        <p:nvPicPr>
          <p:cNvPr id="2097187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sp>
        <p:nvSpPr>
          <p:cNvPr id="1048758" name="标题 1"/>
          <p:cNvSpPr>
            <a:spLocks noGrp="1"/>
          </p:cNvSpPr>
          <p:nvPr userDrawn="1">
            <p:ph type="ctrTitle"/>
            <p:custDataLst>
              <p:tags r:id="rId7"/>
            </p:custDataLst>
          </p:nvPr>
        </p:nvSpPr>
        <p:spPr>
          <a:xfrm>
            <a:off x="4748980" y="1772761"/>
            <a:ext cx="6604219" cy="1800000"/>
          </a:xfrm>
        </p:spPr>
        <p:txBody>
          <a:bodyPr anchor="b"/>
          <a:lstStyle>
            <a:lvl1pPr algn="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公司名占位符 6"/>
          <p:cNvSpPr>
            <a:spLocks noGrp="1"/>
          </p:cNvSpPr>
          <p:nvPr userDrawn="1">
            <p:ph type="body" sz="quarter" idx="13" hasCustomPrompt="1"/>
            <p:custDataLst>
              <p:tags r:id="rId8"/>
            </p:custDataLst>
          </p:nvPr>
        </p:nvSpPr>
        <p:spPr>
          <a:xfrm>
            <a:off x="838799" y="356515"/>
            <a:ext cx="9740301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62" name="署名占位符 10"/>
          <p:cNvSpPr>
            <a:spLocks noGrp="1"/>
          </p:cNvSpPr>
          <p:nvPr userDrawn="1">
            <p:ph type="body" sz="quarter" idx="17" hasCustomPrompt="1"/>
            <p:custDataLst>
              <p:tags r:id="rId9"/>
            </p:custDataLst>
          </p:nvPr>
        </p:nvSpPr>
        <p:spPr>
          <a:xfrm>
            <a:off x="4749165" y="3572510"/>
            <a:ext cx="660463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95" name="@svg_logo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pic>
        <p:nvPicPr>
          <p:cNvPr id="2097197" name="@svg_line"/>
          <p:cNvPicPr preferRelativeResize="0"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69.xml" /><Relationship Id="rId14" Type="http://schemas.openxmlformats.org/officeDocument/2006/relationships/image" Target="../media/image16.png" /><Relationship Id="rId15" Type="http://schemas.openxmlformats.org/officeDocument/2006/relationships/tags" Target="../tags/tag70.xml" /><Relationship Id="rId16" Type="http://schemas.openxmlformats.org/officeDocument/2006/relationships/image" Target="../media/image17.png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ags" Target="../tags/tag75.xml" /><Relationship Id="rId22" Type="http://schemas.openxmlformats.org/officeDocument/2006/relationships/tags" Target="../tags/tag76.xml" /><Relationship Id="rId23" Type="http://schemas.openxmlformats.org/officeDocument/2006/relationships/tags" Target="../tags/tag77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varObj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5" name="@svg_varObj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7" name="@png_pic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5149215" y="3651250"/>
            <a:ext cx="7042785" cy="320675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3288" r:id="rId2"/>
    <p:sldLayoutId id="2147493289" r:id="rId3"/>
    <p:sldLayoutId id="2147493290" r:id="rId4"/>
    <p:sldLayoutId id="2147493291" r:id="rId5"/>
    <p:sldLayoutId id="2147493292" r:id="rId6"/>
    <p:sldLayoutId id="2147493293" r:id="rId7"/>
    <p:sldLayoutId id="2147493294" r:id="rId8"/>
    <p:sldLayoutId id="2147493295" r:id="rId9"/>
    <p:sldLayoutId id="2147493296" r:id="rId10"/>
    <p:sldLayoutId id="2147493297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4.xml" /><Relationship Id="rId11" Type="http://schemas.openxmlformats.org/officeDocument/2006/relationships/tags" Target="../tags/tag115.xml" /><Relationship Id="rId12" Type="http://schemas.openxmlformats.org/officeDocument/2006/relationships/tags" Target="../tags/tag116.xml" /><Relationship Id="rId13" Type="http://schemas.openxmlformats.org/officeDocument/2006/relationships/tags" Target="../tags/tag117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Relationship Id="rId5" Type="http://schemas.openxmlformats.org/officeDocument/2006/relationships/tags" Target="../tags/tag109.xml" /><Relationship Id="rId6" Type="http://schemas.openxmlformats.org/officeDocument/2006/relationships/tags" Target="../tags/tag110.xml" /><Relationship Id="rId7" Type="http://schemas.openxmlformats.org/officeDocument/2006/relationships/tags" Target="../tags/tag111.xml" /><Relationship Id="rId8" Type="http://schemas.openxmlformats.org/officeDocument/2006/relationships/tags" Target="../tags/tag112.xml" /><Relationship Id="rId9" Type="http://schemas.openxmlformats.org/officeDocument/2006/relationships/tags" Target="../tags/tag1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6.xml" /><Relationship Id="rId11" Type="http://schemas.openxmlformats.org/officeDocument/2006/relationships/tags" Target="../tags/tag127.xml" /><Relationship Id="rId12" Type="http://schemas.openxmlformats.org/officeDocument/2006/relationships/tags" Target="../tags/tag128.xml" /><Relationship Id="rId13" Type="http://schemas.openxmlformats.org/officeDocument/2006/relationships/tags" Target="../tags/tag129.xml" /><Relationship Id="rId2" Type="http://schemas.openxmlformats.org/officeDocument/2006/relationships/tags" Target="../tags/tag118.xml" /><Relationship Id="rId3" Type="http://schemas.openxmlformats.org/officeDocument/2006/relationships/tags" Target="../tags/tag119.xml" /><Relationship Id="rId4" Type="http://schemas.openxmlformats.org/officeDocument/2006/relationships/tags" Target="../tags/tag120.xml" /><Relationship Id="rId5" Type="http://schemas.openxmlformats.org/officeDocument/2006/relationships/tags" Target="../tags/tag121.xml" /><Relationship Id="rId6" Type="http://schemas.openxmlformats.org/officeDocument/2006/relationships/tags" Target="../tags/tag122.xml" /><Relationship Id="rId7" Type="http://schemas.openxmlformats.org/officeDocument/2006/relationships/tags" Target="../tags/tag123.xml" /><Relationship Id="rId8" Type="http://schemas.openxmlformats.org/officeDocument/2006/relationships/tags" Target="../tags/tag124.xml" /><Relationship Id="rId9" Type="http://schemas.openxmlformats.org/officeDocument/2006/relationships/tags" Target="../tags/tag12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8.xml" /><Relationship Id="rId11" Type="http://schemas.openxmlformats.org/officeDocument/2006/relationships/tags" Target="../tags/tag139.xml" /><Relationship Id="rId12" Type="http://schemas.openxmlformats.org/officeDocument/2006/relationships/tags" Target="../tags/tag140.xml" /><Relationship Id="rId13" Type="http://schemas.openxmlformats.org/officeDocument/2006/relationships/tags" Target="../tags/tag141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18" Type="http://schemas.openxmlformats.org/officeDocument/2006/relationships/tags" Target="../tags/tag161.xml" /><Relationship Id="rId19" Type="http://schemas.openxmlformats.org/officeDocument/2006/relationships/tags" Target="../tags/tag162.xml" /><Relationship Id="rId2" Type="http://schemas.openxmlformats.org/officeDocument/2006/relationships/tags" Target="../tags/tag145.xml" /><Relationship Id="rId20" Type="http://schemas.openxmlformats.org/officeDocument/2006/relationships/tags" Target="../tags/tag163.xml" /><Relationship Id="rId21" Type="http://schemas.openxmlformats.org/officeDocument/2006/relationships/tags" Target="../tags/tag164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5.xml" /><Relationship Id="rId11" Type="http://schemas.openxmlformats.org/officeDocument/2006/relationships/tags" Target="../tags/tag186.xml" /><Relationship Id="rId12" Type="http://schemas.openxmlformats.org/officeDocument/2006/relationships/tags" Target="../tags/tag187.xml" /><Relationship Id="rId13" Type="http://schemas.openxmlformats.org/officeDocument/2006/relationships/tags" Target="../tags/tag188.xml" /><Relationship Id="rId14" Type="http://schemas.openxmlformats.org/officeDocument/2006/relationships/tags" Target="../tags/tag189.xml" /><Relationship Id="rId15" Type="http://schemas.openxmlformats.org/officeDocument/2006/relationships/tags" Target="../tags/tag190.xml" /><Relationship Id="rId16" Type="http://schemas.openxmlformats.org/officeDocument/2006/relationships/tags" Target="../tags/tag191.xml" /><Relationship Id="rId17" Type="http://schemas.openxmlformats.org/officeDocument/2006/relationships/tags" Target="../tags/tag192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5240203313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5322498" y="1619884"/>
            <a:ext cx="6031302" cy="2274266"/>
          </a:xfrm>
        </p:spPr>
        <p:txBody>
          <a:bodyPr/>
          <a:lstStyle/>
          <a:p>
            <a:r>
              <a:rPr lang="zh-CN" altLang="en-US"/>
              <a:t>华为公司信息化建设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7090912" y="4038150"/>
            <a:ext cx="4262887" cy="972000"/>
          </a:xfrm>
        </p:spPr>
        <p:txBody>
          <a:bodyPr/>
          <a:lstStyle/>
          <a:p>
            <a:r>
              <a:rPr lang="zh-CN" altLang="en-US"/>
              <a:t>单击此处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857250" y="366417"/>
            <a:ext cx="9328150" cy="5040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610600" y="5182846"/>
            <a:ext cx="2743200" cy="504000"/>
          </a:xfrm>
        </p:spPr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54188" y="1009199"/>
            <a:ext cx="2880000" cy="256839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74" name="序号"/>
          <p:cNvSpPr txBox="1"/>
          <p:nvPr>
            <p:custDataLst>
              <p:tags r:id="rId3"/>
            </p:custDataLst>
          </p:nvPr>
        </p:nvSpPr>
        <p:spPr>
          <a:xfrm>
            <a:off x="10605135" y="1753870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76" name="项标题"/>
          <p:cNvSpPr txBox="1"/>
          <p:nvPr>
            <p:custDataLst>
              <p:tags r:id="rId4"/>
            </p:custDataLst>
          </p:nvPr>
        </p:nvSpPr>
        <p:spPr>
          <a:xfrm>
            <a:off x="6049645" y="1753870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开篇语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29" name="直接连接符 2"/>
          <p:cNvCxnSpPr/>
          <p:nvPr>
            <p:custDataLst>
              <p:tags r:id="rId5"/>
            </p:custDataLst>
          </p:nvPr>
        </p:nvCxnSpPr>
        <p:spPr>
          <a:xfrm>
            <a:off x="5987415" y="24790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8" name="序号"/>
          <p:cNvSpPr txBox="1"/>
          <p:nvPr>
            <p:custDataLst>
              <p:tags r:id="rId6"/>
            </p:custDataLst>
          </p:nvPr>
        </p:nvSpPr>
        <p:spPr>
          <a:xfrm>
            <a:off x="10605135" y="2601595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0" name="项标题"/>
          <p:cNvSpPr txBox="1"/>
          <p:nvPr>
            <p:custDataLst>
              <p:tags r:id="rId7"/>
            </p:custDataLst>
          </p:nvPr>
        </p:nvSpPr>
        <p:spPr>
          <a:xfrm>
            <a:off x="6049645" y="2601595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华为公司信息化建设的背景和历程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1" name="直接连接符 13"/>
          <p:cNvCxnSpPr/>
          <p:nvPr>
            <p:custDataLst>
              <p:tags r:id="rId8"/>
            </p:custDataLst>
          </p:nvPr>
        </p:nvCxnSpPr>
        <p:spPr>
          <a:xfrm>
            <a:off x="5987415" y="33267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2" name="序号"/>
          <p:cNvSpPr txBox="1"/>
          <p:nvPr>
            <p:custDataLst>
              <p:tags r:id="rId9"/>
            </p:custDataLst>
          </p:nvPr>
        </p:nvSpPr>
        <p:spPr>
          <a:xfrm>
            <a:off x="10605135" y="3449320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4" name="项标题"/>
          <p:cNvSpPr txBox="1"/>
          <p:nvPr>
            <p:custDataLst>
              <p:tags r:id="rId10"/>
            </p:custDataLst>
          </p:nvPr>
        </p:nvSpPr>
        <p:spPr>
          <a:xfrm>
            <a:off x="6049645" y="3449320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华为公司信息化建设的主要内容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3" name="直接连接符 18"/>
          <p:cNvCxnSpPr/>
          <p:nvPr>
            <p:custDataLst>
              <p:tags r:id="rId11"/>
            </p:custDataLst>
          </p:nvPr>
        </p:nvCxnSpPr>
        <p:spPr>
          <a:xfrm>
            <a:off x="5987415" y="417449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6" name="序号"/>
          <p:cNvSpPr txBox="1"/>
          <p:nvPr>
            <p:custDataLst>
              <p:tags r:id="rId12"/>
            </p:custDataLst>
          </p:nvPr>
        </p:nvSpPr>
        <p:spPr>
          <a:xfrm>
            <a:off x="10605135" y="4297045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13"/>
            </p:custDataLst>
          </p:nvPr>
        </p:nvSpPr>
        <p:spPr>
          <a:xfrm>
            <a:off x="6049645" y="4297045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华为公司信息化建设的成果和影响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5" name="直接连接符 22"/>
          <p:cNvCxnSpPr/>
          <p:nvPr>
            <p:custDataLst>
              <p:tags r:id="rId14"/>
            </p:custDataLst>
          </p:nvPr>
        </p:nvCxnSpPr>
        <p:spPr>
          <a:xfrm>
            <a:off x="5987415" y="502221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0" name="序号"/>
          <p:cNvSpPr txBox="1"/>
          <p:nvPr>
            <p:custDataLst>
              <p:tags r:id="rId15"/>
            </p:custDataLst>
          </p:nvPr>
        </p:nvSpPr>
        <p:spPr>
          <a:xfrm>
            <a:off x="10605135" y="5144770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16"/>
            </p:custDataLst>
          </p:nvPr>
        </p:nvSpPr>
        <p:spPr>
          <a:xfrm>
            <a:off x="6049645" y="5144770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华为公司信息化建设的挑战和展望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7" name="直接连接符 26"/>
          <p:cNvCxnSpPr/>
          <p:nvPr>
            <p:custDataLst>
              <p:tags r:id="rId17"/>
            </p:custDataLst>
          </p:nvPr>
        </p:nvCxnSpPr>
        <p:spPr>
          <a:xfrm>
            <a:off x="5987415" y="58699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开篇语</a:t>
            </a:r>
            <a:endParaRPr lang="zh-CN" altLang="en-US"/>
          </a:p>
        </p:txBody>
      </p:sp>
      <p:sp>
        <p:nvSpPr>
          <p:cNvPr id="1048824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华为公司信息化建设的背景和历程</a:t>
            </a:r>
            <a:endParaRPr lang="zh-CN" altLang="en-US"/>
          </a:p>
        </p:txBody>
      </p:sp>
      <p:sp>
        <p:nvSpPr>
          <p:cNvPr id="104884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华为公司的发展历程</a:t>
            </a:r>
            <a:endParaRPr lang="zh-CN" altLang="en-US"/>
          </a:p>
        </p:txBody>
      </p:sp>
      <p:sp>
        <p:nvSpPr>
          <p:cNvPr id="1048872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74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876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78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880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82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884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86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888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2000年代初，进入企业业务领域，提供IT解决方案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890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2010年代，开始在智能手机领域取得显著成就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892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1987年成立，初期主要业务是代理销售电信设备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894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1993年开始研发并生产自己的电信设备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华为公司信息化建设的重要性和必要性</a:t>
            </a:r>
            <a:endParaRPr lang="zh-CN" altLang="en-US"/>
          </a:p>
        </p:txBody>
      </p:sp>
      <p:sp>
        <p:nvSpPr>
          <p:cNvPr id="1048930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32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8934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提升企业核心竞争力：信息化建设能够提高企业的生产效率和管理水平，使企业在激烈的市场竞争中立于不败之地。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6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38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40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促进企业创新发展：信息化技术的应用能够激发企业的创新活力，推动企业不断推出新产品、新服务和新技术。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2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44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46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提高企业决策水平：信息化系统能够为企业提供更加全面、准确的数据支持，帮助企业做出更加科学、合理的决策。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8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50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52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增强企业市场响应能力：信息化建设能够使企业更加快速地响应市场需求，提高企业的市场竞争力。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华为公司信息化建设的战略规划</a:t>
            </a:r>
            <a:endParaRPr lang="zh-CN" altLang="en-US"/>
          </a:p>
        </p:txBody>
      </p:sp>
      <p:sp>
        <p:nvSpPr>
          <p:cNvPr id="1048988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9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背景：随着全球化和信息化的发展，华为公司认识到信息化建设的重要性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2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94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9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历程：从1998年开始，华为公司开始进行信息化建设，经历了初创期、发展期和成熟期三个阶段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8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0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0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战略规划：华为公司制定了全面的信息化建设战略规划，包括基础设施、应用系统、数据架构等方面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4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0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0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未来展望：华为公司将持续推进信息化建设，不断提高信息化水平，以支持公司的业务发展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0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4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华为公司信息化建设的主要内容</a:t>
            </a:r>
            <a:endParaRPr lang="zh-CN" altLang="en-US"/>
          </a:p>
        </p:txBody>
      </p:sp>
      <p:sp>
        <p:nvSpPr>
          <p:cNvPr id="1049046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0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硬件设施建设</a:t>
            </a:r>
            <a:endParaRPr lang="zh-CN" altLang="en-US"/>
          </a:p>
        </p:txBody>
      </p:sp>
      <p:sp>
        <p:nvSpPr>
          <p:cNvPr id="104907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4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6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2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4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数据中心：华为建设了多个数据中心，提供强大的计算和存储能力。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8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办公设施：华为为全球员工提供先进的办公设施，如智能会议室、云桌面等。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9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4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6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2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研发设施：华为在多个国家和地区设立了研发中心，拥有先进的研发设备和实验室。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0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通信网络：华为在国内外建设了高速通信网络，包括宽带、移动通信和物联网等。</a:t>
            </a: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软件系统开发和应用</a:t>
            </a:r>
            <a:endParaRPr lang="zh-CN" altLang="en-US"/>
          </a:p>
        </p:txBody>
      </p:sp>
      <p:sp>
        <p:nvSpPr>
          <p:cNvPr id="1049144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46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48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华为公司注重软件系统开发，采用先进的技术和工具，提高软件质量和开发效率。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50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52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54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华为公司积极推广应用软件，通过软件更新和升级，不断优化用户体验和业务流程。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56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58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60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华为公司注重软件系统的安全性和稳定性，采取多种措施保障软件系统的正常运行和数据安全。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62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64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66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华为公司与众多优秀的软件开发商合作，共同开发出众多优秀的软件产品，满足不同业务需求。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数据中心建设和管理</a:t>
            </a:r>
            <a:endParaRPr lang="zh-CN" altLang="en-US"/>
          </a:p>
        </p:txBody>
      </p:sp>
      <p:sp>
        <p:nvSpPr>
          <p:cNvPr id="1049202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4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6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数据中心管理涉及数据备份、恢复和监控等方面，以确保数据安全和业务连续性。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0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2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4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6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数据中心是华为信息化建设的重要组成部分，负责存储和管理公司各类数据。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8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0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2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4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数据中心建设需考虑安全性、可靠性和扩展性等因素，以满足公司业务发展需求。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6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8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0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2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华为在数据中心建设和管理方面拥有丰富的经验和先进的技术，可为客户提供优质的服务和支持。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https://d.book118.com/515240203313011111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1"/>
  <p:tag name="KSO_WM_UNIT_INDEX" val="1"/>
  <p:tag name="KSO_WM_UNIT_LAYERLEVEL" val="1"/>
  <p:tag name="KSO_WM_UNIT_NOCLEAR" val="0"/>
  <p:tag name="KSO_WM_UNIT_PRESET_TEXT" val="稻壳公司"/>
  <p:tag name="KSO_WM_UNIT_SUBTYPE" val="g"/>
  <p:tag name="KSO_WM_UNIT_TYPE" val="f"/>
  <p:tag name="KSO_WM_UNIT_VALUE" val="12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82.xml><?xml version="1.0" encoding="utf-8"?>
<p:tagLst xmlns:p="http://schemas.openxmlformats.org/presentationml/2006/main">
  <p:tag name="KSO_WM_BEAUTIFY_FLAG" val="#wm#"/>
  <p:tag name="KSO_WM_SLIDE_ID" val="custom20231216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1_2"/>
  <p:tag name="KSO_WM_UNIT_INDEX" val="1_1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2_2"/>
  <p:tag name="KSO_WM_UNIT_INDEX" val="1_2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3_2"/>
  <p:tag name="KSO_WM_UNIT_INDEX" val="1_3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4_2"/>
  <p:tag name="KSO_WM_UNIT_INDEX" val="1_4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5_2"/>
  <p:tag name="KSO_WM_UNIT_INDEX" val="1_5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6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59">
      <a:dk1>
        <a:srgbClr val="000000"/>
      </a:dk1>
      <a:lt1>
        <a:srgbClr val="FFFFFF"/>
      </a:lt1>
      <a:dk2>
        <a:srgbClr val="001548"/>
      </a:dk2>
      <a:lt2>
        <a:srgbClr val="D9D9D9"/>
      </a:lt2>
      <a:accent1>
        <a:srgbClr val="EE562E"/>
      </a:accent1>
      <a:accent2>
        <a:srgbClr val="B86B31"/>
      </a:accent2>
      <a:accent3>
        <a:srgbClr val="958739"/>
      </a:accent3>
      <a:accent4>
        <a:srgbClr val="71A440"/>
      </a:accent4>
      <a:accent5>
        <a:srgbClr val="22CC46"/>
      </a:accent5>
      <a:accent6>
        <a:srgbClr val="AA58AC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15875">
          <a:solidFill>
            <a:schemeClr val="tx1">
              <a:lumMod val="50000"/>
              <a:lumOff val="50000"/>
              <a:alpha val="80000"/>
            </a:schemeClr>
          </a:solidFill>
        </a:ln>
      </a:spPr>
      <a:bodyPr/>
      <a:lstStyle/>
      <a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a:style>
    </a:lnDef>
    <a:txDef>
      <a:spPr>
        <a:noFill/>
      </a:spPr>
      <a:bodyPr anchor="b" bIns="0" lIns="0" rIns="0" rtlCol="0" tIns="0" wrap="square">
        <a:normAutofit/>
      </a:bodyPr>
      <a:lstStyle>
        <a:defPPr>
          <a:lnSpc>
            <a:spcPct val="100000"/>
          </a:lnSpc>
          <a:defRPr altLang="en-US" b="1" dirty="0" lang="zh-CN" spc="300">
            <a:solidFill>
              <a:schemeClr val="tx1">
                <a:lumMod val="85000"/>
                <a:lumOff val="15000"/>
              </a:schemeClr>
            </a:solidFill>
            <a:latin typeface="+mj-ea"/>
            <a:ea typeface="+mj-ea"/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微软雅黑</vt:lpstr>
      <vt:lpstr>Calibri Light</vt:lpstr>
      <vt:lpstr>宋体</vt:lpstr>
      <vt:lpstr>Office Theme</vt:lpstr>
      <vt:lpstr>华为公司信息化建设</vt:lpstr>
      <vt:lpstr>目录</vt:lpstr>
      <vt:lpstr>开篇语</vt:lpstr>
      <vt:lpstr>华为公司信息化建设的背景和历程</vt:lpstr>
      <vt:lpstr>华为公司的发展历程</vt:lpstr>
      <vt:lpstr>华为公司信息化建设的重要性和必要性</vt:lpstr>
      <vt:lpstr>华为公司信息化建设的战略规划</vt:lpstr>
      <vt:lpstr>华为公司信息化建设的主要内容</vt:lpstr>
      <vt:lpstr>硬件设施建设</vt:lpstr>
      <vt:lpstr>软件系统开发和应用</vt:lpstr>
      <vt:lpstr>数据中心建设和管理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2024-09-17T19:12:35.189</cp:lastPrinted>
  <dcterms:created xsi:type="dcterms:W3CDTF">2024-09-17T11:12:35Z</dcterms:created>
  <dcterms:modified xsi:type="dcterms:W3CDTF">2024-09-17T11:12:37Z</dcterms:modified>
</cp:coreProperties>
</file>