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3178AB-2FD4-4E00-8A7B-26D0AD2433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109132-49E6-4F68-A690-A72F9B72F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84A218-05C0-492A-828B-F6EBCFA80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2B90F1-C71D-4533-9588-2F688894DE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386F20-6FFB-4B88-A426-01882BE962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160AF3-E598-41D4-B6B3-A9A82974E7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31D293-8D9F-4C3F-9FAC-03AFA84993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626079-6A1E-446F-B8E2-2BFA247693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892E9B-54B2-4759-BF20-FA3415D41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0755F9-0613-436C-B417-C95D85238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F7CCB6-21A0-4F0E-B209-52673707F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4.jpeg" /><Relationship Id="rId4"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33234000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浙江省病原微生物实验室生物安全管理信息系统-浙江医药卫生科技教育\n## 1.浙江省病原微生物实验室生物安全管理现状与挑战\n### 1.1浙江省病原微生物实验室生物安全现状分析\n### 1.2浙江省病原微生物实验室生物安全挑战与问题\n### 1.3浙江省病原微生物实验室生物安全管理需求\n## 2.浙江省病原微生物实验室生物安全管理信息系统建设目标与意义\n### 2.1浙江省病原微生物实验室生物安全管理信息系统建设目标\n### 2.2浙江省病原微生物实验室生物安全管理信息系统建设意义\n### 2.3浙江省病原微生物实验室生物安全管理信息系统建设预期效果\n## 3.浙江省病原微生物实验室生物安全管理信息系统设计与功能\n### 3.1浙江省病原微生物实验室生物安全管理信息系统设计原则\n### 3.2浙江省病原微生物实验室生物安全管理信息系统功能模块\n### 3.3浙江省病原微生物实验室生物安全管理信息系统应用场景\n## 4.浙江省病原微生物实验室生物安全管理信息系统实施与推广\n### 4.1浙江省病原微生物实验室生物安全管理信息系统实施策略\n### 4.2浙江省病原微生物实验室生物安全管理信息系统推广途径\n### 4.3浙江省病原微生物实验室生物安全管理信息系统实施与推广效果评估\n## 5.浙江省病原微生物实验室生物安全管理信息系统应用前景与展望\n### 5.1浙江省病原微生物实验室生物安全管理信息系统应用前景\n### 5.2浙江省病原微生物实验室生物安全管理信息系统发展趋势\n### 5.3浙江省病原微生物实验室生物安全管理信息系统未来展望\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3000"/>
              <a:t>浙江省病原微生物实验室生物安全管理信息系统-浙江医药卫生科技教育</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 </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3" name="" descr="{&quot;isTemplate&quot;:true,&quot;type&quot;:2}"/>
        <p:cNvGrpSpPr/>
        <p:nvPr/>
      </p:nvGrpSpPr>
      <p:grpSpPr>
        <a:xfrm>
          <a:off x="0" y="0"/>
          <a:ext cx="0" cy="0"/>
        </a:xfrm>
      </p:grpSpPr>
      <p:sp>
        <p:nvSpPr>
          <p:cNvPr id="134"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35"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浙江省病原微生物实验室生物安全管理现状与挑战</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0" name="" descr="{&quot;isTemplate&quot;:true,&quot;type&quot;:3}"/>
        <p:cNvGrpSpPr/>
        <p:nvPr/>
      </p:nvGrpSpPr>
      <p:grpSpPr>
        <a:xfrm>
          <a:off x="0" y="0"/>
          <a:ext cx="0" cy="0"/>
        </a:xfrm>
      </p:grpSpPr>
      <p:grpSp>
        <p:nvGrpSpPr>
          <p:cNvPr id="171"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72" name=""/>
            <p:cNvGrpSpPr/>
            <p:nvPr/>
          </p:nvGrpSpPr>
          <p:grpSpPr>
            <a:xfrm>
              <a:off x="4252327" y="1207692"/>
              <a:ext cx="8485777" cy="1440001"/>
              <a:chOff x="4252327" y="1207692"/>
              <a:chExt cx="8485777" cy="1440001"/>
            </a:xfrm>
          </p:grpSpPr>
          <p:sp>
            <p:nvSpPr>
              <p:cNvPr id="173"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4"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病原微生物实验室数量逐年增长</a:t>
                </a:r>
                <a:endParaRPr lang="en-US" altLang="zh-CN" sz="2000" b="1">
                  <a:latin typeface="Microsoft YaHei" panose="020b0503020204020204" pitchFamily="34" charset="-122"/>
                  <a:ea typeface="Microsoft YaHei" panose="020b0503020204020204" pitchFamily="34" charset="-122"/>
                </a:endParaRPr>
              </a:p>
            </p:txBody>
          </p:sp>
          <p:sp>
            <p:nvSpPr>
              <p:cNvPr id="175"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近年来，随着医学研究的深入，浙江省病原微生物实验室数量逐年增长，为医学研究提供了有力支持。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实验室数量的增加，使得生物安全管理面临更大的挑战。</a:t>
                </a:r>
                <a:endParaRPr/>
              </a:p>
            </p:txBody>
          </p:sp>
          <p:pic>
            <p:nvPicPr>
              <p:cNvPr id="176"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77" name=""/>
            <p:cNvGrpSpPr/>
            <p:nvPr/>
          </p:nvGrpSpPr>
          <p:grpSpPr>
            <a:xfrm>
              <a:off x="4252325" y="2998393"/>
              <a:ext cx="8485779" cy="1440000"/>
              <a:chOff x="4252325" y="2998393"/>
              <a:chExt cx="8485779" cy="1440000"/>
            </a:xfrm>
          </p:grpSpPr>
          <p:sp>
            <p:nvSpPr>
              <p:cNvPr id="178"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9"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实验室生物安全管理制度不断完善</a:t>
                </a:r>
                <a:endParaRPr lang="en-US" altLang="zh-CN" sz="2000" b="1">
                  <a:latin typeface="Microsoft YaHei" panose="020b0503020204020204" pitchFamily="34" charset="-122"/>
                  <a:ea typeface="Microsoft YaHei" panose="020b0503020204020204" pitchFamily="34" charset="-122"/>
                </a:endParaRPr>
              </a:p>
            </p:txBody>
          </p:sp>
          <p:sp>
            <p:nvSpPr>
              <p:cNvPr id="180"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浙江省各级卫生行政部门加强了对病原微生物实验室生物安全的管理，制定了一系列管理制度和措施。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实验室生物安全管理制度的不断完善，为实验室生物安全提供了保障。</a:t>
                </a:r>
                <a:endParaRPr/>
              </a:p>
            </p:txBody>
          </p:sp>
          <p:pic>
            <p:nvPicPr>
              <p:cNvPr id="181"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82" name=""/>
            <p:cNvGrpSpPr/>
            <p:nvPr/>
          </p:nvGrpSpPr>
          <p:grpSpPr>
            <a:xfrm>
              <a:off x="4252323" y="4789093"/>
              <a:ext cx="8485781" cy="1440002"/>
              <a:chOff x="4252323" y="4789093"/>
              <a:chExt cx="8485781" cy="1440002"/>
            </a:xfrm>
          </p:grpSpPr>
          <p:sp>
            <p:nvSpPr>
              <p:cNvPr id="183"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4"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实验室生物安全水平逐步提高</a:t>
                </a:r>
                <a:endParaRPr lang="en-US" altLang="zh-CN" sz="2000" b="1">
                  <a:latin typeface="Microsoft YaHei" panose="020b0503020204020204" pitchFamily="34" charset="-122"/>
                  <a:ea typeface="Microsoft YaHei" panose="020b0503020204020204" pitchFamily="34" charset="-122"/>
                </a:endParaRPr>
              </a:p>
            </p:txBody>
          </p:sp>
          <p:sp>
            <p:nvSpPr>
              <p:cNvPr id="185"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随着科技的发展，浙江省病原微生物实验室在生物安全方面取得了显著的成果，实验室生物安全水平逐步提高。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然而，部分实验室在生物安全管理方面仍存在不足，需要进一步提高。</a:t>
                </a:r>
                <a:endParaRPr/>
              </a:p>
            </p:txBody>
          </p:sp>
          <p:pic>
            <p:nvPicPr>
              <p:cNvPr id="186"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87"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浙江省病原微生物实验室生物安全现状分析</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3}"/>
        <p:cNvGrpSpPr/>
        <p:nvPr/>
      </p:nvGrpSpPr>
      <p:grpSpPr>
        <a:xfrm>
          <a:off x="0" y="0"/>
          <a:ext cx="0" cy="0"/>
        </a:xfrm>
      </p:grpSpPr>
      <p:pic>
        <p:nvPicPr>
          <p:cNvPr id="189"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90"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91" name="组合 4"/>
            <p:cNvGrpSpPr/>
            <p:nvPr/>
          </p:nvGrpSpPr>
          <p:grpSpPr>
            <a:xfrm>
              <a:off x="660396" y="1892786"/>
              <a:ext cx="5622867" cy="1446014"/>
              <a:chOff x="571500" y="1815543"/>
              <a:chExt cx="5622867" cy="1446014"/>
            </a:xfrm>
          </p:grpSpPr>
          <p:sp>
            <p:nvSpPr>
              <p:cNvPr id="19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实验室生物安全管理人员不足</a:t>
                </a:r>
                <a:endParaRPr lang="en-US" b="1">
                  <a:solidFill>
                    <a:schemeClr val="accent1">
                      <a:alpha val="100000"/>
                    </a:schemeClr>
                  </a:solidFill>
                  <a:latin typeface="微软雅黑"/>
                  <a:ea typeface="微软雅黑"/>
                </a:endParaRPr>
              </a:p>
            </p:txBody>
          </p:sp>
          <p:sp>
            <p:nvSpPr>
              <p:cNvPr id="193"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随着病原微生物实验室数量的增加，实验室生物安全管理人员需求也不断增加。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目前，浙江省部分实验室生物安全管理人员不足，导致生物安全管理不到位。</a:t>
                </a:r>
                <a:endParaRPr/>
              </a:p>
            </p:txBody>
          </p:sp>
          <p:sp>
            <p:nvSpPr>
              <p:cNvPr id="194"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95" name="组合 8"/>
            <p:cNvGrpSpPr/>
            <p:nvPr/>
          </p:nvGrpSpPr>
          <p:grpSpPr>
            <a:xfrm>
              <a:off x="660396" y="3478749"/>
              <a:ext cx="5622868" cy="1446014"/>
              <a:chOff x="571500" y="1815543"/>
              <a:chExt cx="5622868" cy="1446014"/>
            </a:xfrm>
          </p:grpSpPr>
          <p:sp>
            <p:nvSpPr>
              <p:cNvPr id="196"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实验室生物安全设备不足</a:t>
                </a:r>
                <a:endParaRPr lang="en-US" b="1">
                  <a:solidFill>
                    <a:schemeClr val="accent1">
                      <a:alpha val="100000"/>
                    </a:schemeClr>
                  </a:solidFill>
                  <a:latin typeface="微软雅黑"/>
                  <a:ea typeface="微软雅黑"/>
                </a:endParaRPr>
              </a:p>
            </p:txBody>
          </p:sp>
          <p:sp>
            <p:nvSpPr>
              <p:cNvPr id="197"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实验室生物安全设备是保障实验室生物安全的重要手段。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目前，浙江省部分实验室生物安全设备不足，影响实验室生物安全水平。</a:t>
                </a:r>
                <a:endParaRPr/>
              </a:p>
            </p:txBody>
          </p:sp>
          <p:sp>
            <p:nvSpPr>
              <p:cNvPr id="198"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99" name="组合 12"/>
            <p:cNvGrpSpPr/>
            <p:nvPr/>
          </p:nvGrpSpPr>
          <p:grpSpPr>
            <a:xfrm>
              <a:off x="660396" y="5064711"/>
              <a:ext cx="5622867" cy="1446014"/>
              <a:chOff x="571500" y="1815543"/>
              <a:chExt cx="5622867" cy="1446014"/>
            </a:xfrm>
          </p:grpSpPr>
          <p:sp>
            <p:nvSpPr>
              <p:cNvPr id="20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实验室生物安全培训不足</a:t>
                </a:r>
                <a:endParaRPr lang="en-US" b="1">
                  <a:solidFill>
                    <a:schemeClr val="accent1">
                      <a:alpha val="100000"/>
                    </a:schemeClr>
                  </a:solidFill>
                  <a:latin typeface="微软雅黑"/>
                  <a:ea typeface="微软雅黑"/>
                </a:endParaRPr>
              </a:p>
            </p:txBody>
          </p:sp>
          <p:sp>
            <p:nvSpPr>
              <p:cNvPr id="201"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实验室生物安全培训是提高实验室人员生物安全意识和技能的重要途径。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目前，浙江省部分实验室生物安全培训不足，导致实验室人员生物安全意识薄弱。</a:t>
                </a:r>
                <a:endParaRPr/>
              </a:p>
            </p:txBody>
          </p:sp>
          <p:sp>
            <p:nvSpPr>
              <p:cNvPr id="202"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03"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浙江省病原微生物实验室生物安全挑战与问题</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4" name="" descr="{&quot;isTemplate&quot;:true,&quot;type&quot;:3}"/>
        <p:cNvGrpSpPr/>
        <p:nvPr/>
      </p:nvGrpSpPr>
      <p:grpSpPr>
        <a:xfrm>
          <a:off x="0" y="0"/>
          <a:ext cx="0" cy="0"/>
        </a:xfrm>
      </p:grpSpPr>
      <p:pic>
        <p:nvPicPr>
          <p:cNvPr id="205"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06"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07" name="组合 3"/>
            <p:cNvGrpSpPr/>
            <p:nvPr/>
          </p:nvGrpSpPr>
          <p:grpSpPr>
            <a:xfrm>
              <a:off x="5582412" y="1807048"/>
              <a:ext cx="5629117" cy="1487888"/>
              <a:chOff x="571500" y="1815543"/>
              <a:chExt cx="5629117" cy="1487888"/>
            </a:xfrm>
          </p:grpSpPr>
          <p:sp>
            <p:nvSpPr>
              <p:cNvPr id="208"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加强实验室生物安全管理人员培训</a:t>
                </a:r>
                <a:endParaRPr lang="en-US" b="1">
                  <a:solidFill>
                    <a:schemeClr val="accent1">
                      <a:alpha val="100000"/>
                    </a:schemeClr>
                  </a:solidFill>
                  <a:latin typeface="微软雅黑"/>
                  <a:ea typeface="微软雅黑"/>
                </a:endParaRPr>
              </a:p>
            </p:txBody>
          </p:sp>
          <p:sp>
            <p:nvSpPr>
              <p:cNvPr id="209"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为满足实验室生物安全管理需求，需要加强实验室生物安全管理人员培训，提高管理人员素质。</a:t>
                </a:r>
                <a:endParaRPr/>
              </a:p>
            </p:txBody>
          </p:sp>
          <p:sp>
            <p:nvSpPr>
              <p:cNvPr id="210"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11" name="组合 7"/>
            <p:cNvGrpSpPr/>
            <p:nvPr/>
          </p:nvGrpSpPr>
          <p:grpSpPr>
            <a:xfrm>
              <a:off x="5582412" y="3393011"/>
              <a:ext cx="5629118" cy="1487888"/>
              <a:chOff x="571500" y="1815543"/>
              <a:chExt cx="5629118" cy="1487888"/>
            </a:xfrm>
          </p:grpSpPr>
          <p:sp>
            <p:nvSpPr>
              <p:cNvPr id="212"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增加实验室生物安全设备投入</a:t>
                </a:r>
                <a:endParaRPr lang="en-US" b="1">
                  <a:solidFill>
                    <a:schemeClr val="accent1">
                      <a:alpha val="100000"/>
                    </a:schemeClr>
                  </a:solidFill>
                  <a:latin typeface="微软雅黑"/>
                  <a:ea typeface="微软雅黑"/>
                </a:endParaRPr>
              </a:p>
            </p:txBody>
          </p:sp>
          <p:sp>
            <p:nvSpPr>
              <p:cNvPr id="213"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为提高实验室生物安全水平，需要增加实验室生物安全设备投入，保障实验室生物安全。</a:t>
                </a:r>
                <a:endParaRPr/>
              </a:p>
            </p:txBody>
          </p:sp>
          <p:sp>
            <p:nvSpPr>
              <p:cNvPr id="214"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5" name="组合 11"/>
            <p:cNvGrpSpPr/>
            <p:nvPr/>
          </p:nvGrpSpPr>
          <p:grpSpPr>
            <a:xfrm>
              <a:off x="5582412" y="4978974"/>
              <a:ext cx="5629118" cy="1487888"/>
              <a:chOff x="571500" y="1815543"/>
              <a:chExt cx="5629118" cy="1487888"/>
            </a:xfrm>
          </p:grpSpPr>
          <p:sp>
            <p:nvSpPr>
              <p:cNvPr id="216"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建立实验室生物安全管理信息系统</a:t>
                </a:r>
                <a:endParaRPr lang="en-US" b="1">
                  <a:solidFill>
                    <a:schemeClr val="accent1">
                      <a:alpha val="100000"/>
                    </a:schemeClr>
                  </a:solidFill>
                  <a:latin typeface="微软雅黑"/>
                  <a:ea typeface="微软雅黑"/>
                </a:endParaRPr>
              </a:p>
            </p:txBody>
          </p:sp>
          <p:sp>
            <p:nvSpPr>
              <p:cNvPr id="217"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为实现实验室生物安全管理的信息化，需要建立实验室生物安全管理信息系统，提高实验室生物安全管理效率。</a:t>
                </a:r>
                <a:endParaRPr/>
              </a:p>
            </p:txBody>
          </p:sp>
          <p:sp>
            <p:nvSpPr>
              <p:cNvPr id="218"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1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浙江省病原微生物实验室生物安全管理需求</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0" name="" descr="{&quot;isTemplate&quot;:true,&quot;type&quot;:2}"/>
        <p:cNvGrpSpPr/>
        <p:nvPr/>
      </p:nvGrpSpPr>
      <p:grpSpPr>
        <a:xfrm>
          <a:off x="0" y="0"/>
          <a:ext cx="0" cy="0"/>
        </a:xfrm>
      </p:grpSpPr>
      <p:sp>
        <p:nvSpPr>
          <p:cNvPr id="221"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222"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浙江省病原微生物实验室生物安全管理信息系统建设目标与意义</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3" name="" descr="{&quot;isTemplate&quot;:true,&quot;type&quot;:3}"/>
        <p:cNvGrpSpPr/>
        <p:nvPr/>
      </p:nvGrpSpPr>
      <p:grpSpPr>
        <a:xfrm>
          <a:off x="0" y="0"/>
          <a:ext cx="0" cy="0"/>
        </a:xfrm>
      </p:grpSpPr>
      <p:grpSp>
        <p:nvGrpSpPr>
          <p:cNvPr id="224"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25" name=""/>
            <p:cNvGrpSpPr/>
            <p:nvPr/>
          </p:nvGrpSpPr>
          <p:grpSpPr>
            <a:xfrm>
              <a:off x="4252327" y="1207692"/>
              <a:ext cx="8485777" cy="1440001"/>
              <a:chOff x="4252327" y="1207692"/>
              <a:chExt cx="8485777" cy="1440001"/>
            </a:xfrm>
          </p:grpSpPr>
          <p:sp>
            <p:nvSpPr>
              <p:cNvPr id="226"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7"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建立全省统一的病原微生物实验室生物安全管理信息系统</a:t>
                </a:r>
                <a:endParaRPr lang="en-US" altLang="zh-CN" sz="2000" b="1">
                  <a:latin typeface="Microsoft YaHei" panose="020b0503020204020204" pitchFamily="34" charset="-122"/>
                  <a:ea typeface="Microsoft YaHei" panose="020b0503020204020204" pitchFamily="34" charset="-122"/>
                </a:endParaRPr>
              </a:p>
            </p:txBody>
          </p:sp>
          <p:sp>
            <p:nvSpPr>
              <p:cNvPr id="228"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通过建立全省统一的病原微生物实验室生物安全管理信息系统，实现实验室生物安全管理的信息化。</a:t>
                </a:r>
                <a:endParaRPr/>
              </a:p>
            </p:txBody>
          </p:sp>
          <p:pic>
            <p:nvPicPr>
              <p:cNvPr id="229"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30" name=""/>
            <p:cNvGrpSpPr/>
            <p:nvPr/>
          </p:nvGrpSpPr>
          <p:grpSpPr>
            <a:xfrm>
              <a:off x="4252325" y="2998393"/>
              <a:ext cx="8485779" cy="1440000"/>
              <a:chOff x="4252325" y="2998393"/>
              <a:chExt cx="8485779" cy="1440000"/>
            </a:xfrm>
          </p:grpSpPr>
          <p:sp>
            <p:nvSpPr>
              <p:cNvPr id="231"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2"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提高实验室生物安全管理水平</a:t>
                </a:r>
                <a:endParaRPr lang="en-US" altLang="zh-CN" sz="2000" b="1">
                  <a:latin typeface="Microsoft YaHei" panose="020b0503020204020204" pitchFamily="34" charset="-122"/>
                  <a:ea typeface="Microsoft YaHei" panose="020b0503020204020204" pitchFamily="34" charset="-122"/>
                </a:endParaRPr>
              </a:p>
            </p:txBody>
          </p:sp>
          <p:sp>
            <p:nvSpPr>
              <p:cNvPr id="233"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通过实验室生物安全管理信息系统的建设，提高实验室生物安全管理水平，保障实验室生物安全。</a:t>
                </a:r>
                <a:endParaRPr/>
              </a:p>
            </p:txBody>
          </p:sp>
          <p:pic>
            <p:nvPicPr>
              <p:cNvPr id="234"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35" name=""/>
            <p:cNvGrpSpPr/>
            <p:nvPr/>
          </p:nvGrpSpPr>
          <p:grpSpPr>
            <a:xfrm>
              <a:off x="4252323" y="4789093"/>
              <a:ext cx="8485781" cy="1440002"/>
              <a:chOff x="4252323" y="4789093"/>
              <a:chExt cx="8485781" cy="1440002"/>
            </a:xfrm>
          </p:grpSpPr>
          <p:sp>
            <p:nvSpPr>
              <p:cNvPr id="236"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7"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促进实验室生物安全信息共享</a:t>
                </a:r>
                <a:endParaRPr lang="en-US" altLang="zh-CN" sz="2000" b="1">
                  <a:latin typeface="Microsoft YaHei" panose="020b0503020204020204" pitchFamily="34" charset="-122"/>
                  <a:ea typeface="Microsoft YaHei" panose="020b0503020204020204" pitchFamily="34" charset="-122"/>
                </a:endParaRPr>
              </a:p>
            </p:txBody>
          </p:sp>
          <p:sp>
            <p:nvSpPr>
              <p:cNvPr id="238"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通过实验室生物安全管理信息系统的建设，促进实验室生物安全信息共享，提高实验室生物安全管理效率。</a:t>
                </a:r>
                <a:endParaRPr/>
              </a:p>
            </p:txBody>
          </p:sp>
          <p:pic>
            <p:nvPicPr>
              <p:cNvPr id="239"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40"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浙江省病原微生物实验室生物安全管理信息系统建设目标</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1" name="" descr="{&quot;isTemplate&quot;:true,&quot;type&quot;:3}"/>
        <p:cNvGrpSpPr/>
        <p:nvPr/>
      </p:nvGrpSpPr>
      <p:grpSpPr>
        <a:xfrm>
          <a:off x="0" y="0"/>
          <a:ext cx="0" cy="0"/>
        </a:xfrm>
      </p:grpSpPr>
      <p:grpSp>
        <p:nvGrpSpPr>
          <p:cNvPr id="242"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43" name="Group 9"/>
            <p:cNvGrpSpPr/>
            <p:nvPr/>
          </p:nvGrpSpPr>
          <p:grpSpPr>
            <a:xfrm>
              <a:off x="5982796" y="1521950"/>
              <a:ext cx="5687135" cy="1523479"/>
              <a:chOff x="5982796" y="1521950"/>
              <a:chExt cx="5687135" cy="1523479"/>
            </a:xfrm>
          </p:grpSpPr>
          <p:sp>
            <p:nvSpPr>
              <p:cNvPr id="244"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提高实验室生物安全管理效率</a:t>
                </a:r>
                <a:endParaRPr/>
              </a:p>
            </p:txBody>
          </p:sp>
          <p:sp>
            <p:nvSpPr>
              <p:cNvPr id="245"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实验室生物安全管理信息系统的建设，有助于提高实验室生物安全管理效率，降低实验室生物安全管理成本。</a:t>
                </a:r>
                <a:endParaRPr/>
              </a:p>
            </p:txBody>
          </p:sp>
        </p:grpSp>
        <p:grpSp>
          <p:nvGrpSpPr>
            <p:cNvPr id="246" name="Group 2"/>
            <p:cNvGrpSpPr/>
            <p:nvPr/>
          </p:nvGrpSpPr>
          <p:grpSpPr>
            <a:xfrm>
              <a:off x="5982796" y="3170591"/>
              <a:ext cx="5783287" cy="1523479"/>
              <a:chOff x="5982796" y="3170591"/>
              <a:chExt cx="5783287" cy="1523479"/>
            </a:xfrm>
          </p:grpSpPr>
          <p:sp>
            <p:nvSpPr>
              <p:cNvPr id="247"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保障实验室生物安全</a:t>
                </a:r>
                <a:endParaRPr/>
              </a:p>
            </p:txBody>
          </p:sp>
          <p:sp>
            <p:nvSpPr>
              <p:cNvPr id="248"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实验室生物安全管理信息系统的建设，有助于保障实验室生物安全，防止实验室生物安全事故的发生。</a:t>
                </a:r>
                <a:endParaRPr/>
              </a:p>
            </p:txBody>
          </p:sp>
        </p:grpSp>
        <p:grpSp>
          <p:nvGrpSpPr>
            <p:cNvPr id="249" name="Group 5"/>
            <p:cNvGrpSpPr/>
            <p:nvPr/>
          </p:nvGrpSpPr>
          <p:grpSpPr>
            <a:xfrm>
              <a:off x="5982796" y="4823246"/>
              <a:ext cx="5783287" cy="1523479"/>
              <a:chOff x="5982796" y="4823246"/>
              <a:chExt cx="5783287" cy="1523479"/>
            </a:xfrm>
          </p:grpSpPr>
          <p:sp>
            <p:nvSpPr>
              <p:cNvPr id="250"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促进实验室生物安全学术交流</a:t>
                </a:r>
                <a:endParaRPr/>
              </a:p>
            </p:txBody>
          </p:sp>
          <p:sp>
            <p:nvSpPr>
              <p:cNvPr id="251"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实验室生物安全管理信息系统的建设，有助于促进实验室生物安全学术交流，提高实验室生物安全研究水平。</a:t>
                </a:r>
                <a:endParaRPr/>
              </a:p>
            </p:txBody>
          </p:sp>
        </p:grpSp>
      </p:grpSp>
      <p:pic>
        <p:nvPicPr>
          <p:cNvPr id="252"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53"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浙江省病原微生物实验室生物安全管理信息系统建设意义</a:t>
            </a:r>
            <a:endParaRPr lang="en-US" altLang="zh-CN" sz="2800" b="1">
              <a:latin typeface="+mj-ea"/>
              <a:ea typeface="+mj-ea"/>
            </a:endParaRPr>
          </a:p>
        </p:txBody>
      </p:sp>
      <p:sp>
        <p:nvSpPr>
          <p:cNvPr id="254"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55"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56"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7" name="" descr="{&quot;isTemplate&quot;:true,&quot;type&quot;:3}"/>
        <p:cNvGrpSpPr/>
        <p:nvPr/>
      </p:nvGrpSpPr>
      <p:grpSpPr>
        <a:xfrm>
          <a:off x="0" y="0"/>
          <a:ext cx="0" cy="0"/>
        </a:xfrm>
      </p:grpSpPr>
      <p:pic>
        <p:nvPicPr>
          <p:cNvPr id="258"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59"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60" name="Group 2"/>
            <p:cNvGrpSpPr/>
            <p:nvPr/>
          </p:nvGrpSpPr>
          <p:grpSpPr>
            <a:xfrm>
              <a:off x="5982796" y="3116804"/>
              <a:ext cx="5783287" cy="1610798"/>
              <a:chOff x="5982796" y="3116804"/>
              <a:chExt cx="5783287" cy="1610798"/>
            </a:xfrm>
          </p:grpSpPr>
          <p:sp>
            <p:nvSpPr>
              <p:cNvPr id="261"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实现实验室生物安全信息共享</a:t>
                </a:r>
                <a:endParaRPr/>
              </a:p>
            </p:txBody>
          </p:sp>
          <p:sp>
            <p:nvSpPr>
              <p:cNvPr id="262"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通过实验室生物安全管理信息系统的建设，实现实验室生物安全信息共享，提高实验室生物安全管理效率。</a:t>
                </a:r>
                <a:endParaRPr/>
              </a:p>
            </p:txBody>
          </p:sp>
        </p:grpSp>
        <p:grpSp>
          <p:nvGrpSpPr>
            <p:cNvPr id="263" name="Group 5"/>
            <p:cNvGrpSpPr/>
            <p:nvPr/>
          </p:nvGrpSpPr>
          <p:grpSpPr>
            <a:xfrm>
              <a:off x="5982796" y="4769459"/>
              <a:ext cx="5783287" cy="1610798"/>
              <a:chOff x="5982796" y="4769459"/>
              <a:chExt cx="5783287" cy="1610798"/>
            </a:xfrm>
          </p:grpSpPr>
          <p:sp>
            <p:nvSpPr>
              <p:cNvPr id="264"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提高实验室生物安全管理水平</a:t>
                </a:r>
                <a:endParaRPr/>
              </a:p>
            </p:txBody>
          </p:sp>
          <p:sp>
            <p:nvSpPr>
              <p:cNvPr id="265"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通过实验室生物安全管理信息系统的建设，提高实验室生物安全管理水平，保障实验室生物安全。</a:t>
                </a:r>
                <a:endParaRPr/>
              </a:p>
            </p:txBody>
          </p:sp>
        </p:grpSp>
        <p:grpSp>
          <p:nvGrpSpPr>
            <p:cNvPr id="266" name="Group 407"/>
            <p:cNvGrpSpPr/>
            <p:nvPr/>
          </p:nvGrpSpPr>
          <p:grpSpPr>
            <a:xfrm>
              <a:off x="5982796" y="1468163"/>
              <a:ext cx="5700871" cy="1610798"/>
              <a:chOff x="5982796" y="1468163"/>
              <a:chExt cx="5700871" cy="1610798"/>
            </a:xfrm>
          </p:grpSpPr>
          <p:sp>
            <p:nvSpPr>
              <p:cNvPr id="267"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促进实验室生物安全学术交流</a:t>
                </a:r>
                <a:endParaRPr/>
              </a:p>
            </p:txBody>
          </p:sp>
          <p:sp>
            <p:nvSpPr>
              <p:cNvPr id="268"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通过实验室生物安全管理信息系统的建设，促进实验室生物安全学术交流，提高实验室生物安全研究水平。</a:t>
                </a:r>
                <a:endParaRPr/>
              </a:p>
            </p:txBody>
          </p:sp>
        </p:grpSp>
      </p:grpSp>
      <p:sp>
        <p:nvSpPr>
          <p:cNvPr id="26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浙江省病原微生物实验室生物安全管理信息系统建设预期效果</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浙江省病原微生物实验室生物安全管理信息系统设计与功能</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3"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14"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15" name="Group 808"/>
            <p:cNvGrpSpPr/>
            <p:nvPr/>
          </p:nvGrpSpPr>
          <p:grpSpPr>
            <a:xfrm>
              <a:off x="9146662" y="1063099"/>
              <a:ext cx="2413000" cy="2767131"/>
              <a:chOff x="9146662" y="1063099"/>
              <a:chExt cx="2413000" cy="2767131"/>
            </a:xfrm>
          </p:grpSpPr>
          <p:sp>
            <p:nvSpPr>
              <p:cNvPr id="16"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实验室生物安全管理信息系统的设计，应紧密结合实验室生物安全管理的实际需求，满足实验室生物安全管理的需求。</a:t>
                </a:r>
                <a:endParaRPr/>
              </a:p>
            </p:txBody>
          </p:sp>
          <p:sp>
            <p:nvSpPr>
              <p:cNvPr id="17"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实用性原则</a:t>
                </a:r>
                <a:endParaRPr/>
              </a:p>
            </p:txBody>
          </p:sp>
        </p:grpSp>
        <p:grpSp>
          <p:nvGrpSpPr>
            <p:cNvPr id="18" name="Group 811"/>
            <p:cNvGrpSpPr/>
            <p:nvPr/>
          </p:nvGrpSpPr>
          <p:grpSpPr>
            <a:xfrm>
              <a:off x="9146662" y="3977215"/>
              <a:ext cx="2413000" cy="2370390"/>
              <a:chOff x="9146662" y="3977216"/>
              <a:chExt cx="2413000" cy="2370390"/>
            </a:xfrm>
          </p:grpSpPr>
          <p:sp>
            <p:nvSpPr>
              <p:cNvPr id="19"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安全性原则</a:t>
                </a:r>
                <a:endParaRPr/>
              </a:p>
            </p:txBody>
          </p:sp>
          <p:sp>
            <p:nvSpPr>
              <p:cNvPr id="20"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实验室生物安全管理信息系统的设计，应充分考虑实验室生物安全信息的安全，确保实验室生物安全信息不被泄露。</a:t>
                </a:r>
                <a:endParaRPr/>
              </a:p>
            </p:txBody>
          </p:sp>
        </p:grpSp>
        <p:grpSp>
          <p:nvGrpSpPr>
            <p:cNvPr id="21" name="Group 814"/>
            <p:cNvGrpSpPr/>
            <p:nvPr/>
          </p:nvGrpSpPr>
          <p:grpSpPr>
            <a:xfrm>
              <a:off x="539110" y="3172356"/>
              <a:ext cx="2413000" cy="2333785"/>
              <a:chOff x="539110" y="3172356"/>
              <a:chExt cx="2413000" cy="2333785"/>
            </a:xfrm>
          </p:grpSpPr>
          <p:sp>
            <p:nvSpPr>
              <p:cNvPr id="22"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先进性原则</a:t>
                </a:r>
                <a:endParaRPr/>
              </a:p>
            </p:txBody>
          </p:sp>
          <p:sp>
            <p:nvSpPr>
              <p:cNvPr id="23"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实验室生物安全管理信息系统的设计，应采用先进的技术手段，保证实验室生物安全管理信息系统的先进性。</a:t>
                </a:r>
                <a:endParaRPr/>
              </a:p>
            </p:txBody>
          </p:sp>
        </p:grpSp>
      </p:grpSp>
      <p:sp>
        <p:nvSpPr>
          <p:cNvPr id="24"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浙江省病原微生物实验室生物安全管理信息系统设计原则</a:t>
            </a:r>
            <a:endParaRPr lang="en-US" altLang="zh-CN" sz="2800" b="1">
              <a:latin typeface="+mj-ea"/>
              <a:ea typeface="+mj-ea"/>
            </a:endParaRPr>
          </a:p>
        </p:txBody>
      </p:sp>
      <p:sp>
        <p:nvSpPr>
          <p:cNvPr id="25"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6"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7"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https://d.book118.com/515332340002011120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浙江省病原微生物实验室生物安全管理信息系统-浙江医药卫生科技教育</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2024-09-22T08:45:33.515</cp:lastPrinted>
  <dcterms:created xsi:type="dcterms:W3CDTF">2024-09-22T00:45:33Z</dcterms:created>
  <dcterms:modified xsi:type="dcterms:W3CDTF">2024-09-22T00:45:35Z</dcterms:modified>
</cp:coreProperties>
</file>