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4"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13BBE5-0BEA-4494-9BEF-C8C2F48C9E2D}" type="datetimeFigureOut">
              <a:rPr lang="zh-CN" altLang="en-US"/>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1CB8912-F0BA-4AD8-8415-DA1F26BCB09F}" type="slidenum">
              <a:rPr lang="zh-CN" altLang="en-US"/>
              <a:t>‹#›</a:t>
            </a:fld>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flipH="1">
            <a:off x="0" y="0"/>
            <a:ext cx="0" cy="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F1CB8912-F0BA-4AD8-8415-DA1F26BCB09F}" type="slidenum">
              <a:rPr lang="zh-CN" altLang="en-US"/>
              <a:t>1</a:t>
            </a:fld>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9218" name="幻灯片图像占位符 1"/>
          <p:cNvSpPr>
            <a:spLocks noGrp="1" noRot="1" noChangeAspect="1" noTextEdit="1"/>
          </p:cNvSpPr>
          <p:nvPr>
            <p:ph type="sldImg"/>
          </p:nvPr>
        </p:nvSpPr>
        <p:spPr>
          <a:xfrm>
            <a:off x="381000" y="685800"/>
            <a:ext cx="6096000" cy="3429000"/>
          </a:xfrm>
        </p:spPr>
      </p:sp>
      <p:sp>
        <p:nvSpPr>
          <p:cNvPr id="9219" name="备注占位符 2"/>
          <p:cNvSpPr>
            <a:spLocks noGrp="1"/>
          </p:cNvSpPr>
          <p:nvPr>
            <p:ph type="body" idx="1"/>
          </p:nvPr>
        </p:nvSpPr>
        <p:spPr>
          <a:noFill/>
        </p:spPr>
        <p:txBody>
          <a:bodyPr/>
          <a:lstStyle/>
          <a:p>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flipH="1">
            <a:off x="0" y="0"/>
            <a:ext cx="0" cy="0"/>
          </a:xfrm>
        </p:spPr>
      </p:sp>
      <p:sp>
        <p:nvSpPr>
          <p:cNvPr id="3" name="备注占位符 2"/>
          <p:cNvSpPr>
            <a:spLocks noGrp="1"/>
          </p:cNvSpPr>
          <p:nvPr>
            <p:ph type="body" idx="1"/>
          </p:nvPr>
        </p:nvSpPr>
        <p:spPr/>
        <p:txBody>
          <a:bodyPr/>
          <a:lstStyle/>
          <a:p>
            <a:endParaRPr lang="zh-CN" altLang="en-US"/>
          </a:p>
          <a:p>
            <a:r>
              <a:t>财务审计出差是审计人员为了完成审计工作而进行的一种职业活动，主要涉及到财务报表审计、内部控制审计、税务审计等多个方面。本文将从财务审计出差的定义、目的、对象、内容、方法、程序、注意事项等方面进行详细介绍</a:t>
            </a:r>
          </a:p>
          <a:p>
            <a:r>
              <a:t>一、财务审计出差的定义</a:t>
            </a:r>
          </a:p>
          <a:p>
            <a:r>
              <a:t>财务审计出差是指审计人员为了完成审计工作，前往被审计单位所在地进行现场审计的职业活动。与传统的财务报表审计相比，财务审计出差更加强调现场工作的重要性，要求审计人员对被审计单位的财务报表、内部控制、税务等方面进行全面、细致的审查</a:t>
            </a:r>
          </a:p>
          <a:p>
            <a:r>
              <a:t>二、财务审计出差的目的</a:t>
            </a:r>
          </a:p>
        </p:txBody>
      </p:sp>
      <p:sp>
        <p:nvSpPr>
          <p:cNvPr id="4" name="灯片编号占位符 3"/>
          <p:cNvSpPr>
            <a:spLocks noGrp="1"/>
          </p:cNvSpPr>
          <p:nvPr>
            <p:ph type="sldNum" sz="quarter" idx="10"/>
          </p:nvPr>
        </p:nvSpPr>
        <p:spPr/>
        <p:txBody>
          <a:bodyPr/>
          <a:lstStyle/>
          <a:p>
            <a:fld id="{F1CB8912-F0BA-4AD8-8415-DA1F26BCB09F}" type="slidenum">
              <a:rPr lang="zh-CN" altLang="en-US"/>
              <a:t>3</a:t>
            </a:fld>
          </a:p>
        </p:txBody>
      </p:sp>
    </p:spTree>
    <p:extLst>
      <p:ext uri="{BB962C8B-B14F-4D97-AF65-F5344CB8AC3E}">
        <p14:creationId xmlns:p14="http://schemas.microsoft.com/office/powerpoint/2010/main" val="3992921370"/>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flipH="1">
            <a:off x="0" y="0"/>
            <a:ext cx="0" cy="0"/>
          </a:xfrm>
        </p:spPr>
      </p:sp>
      <p:sp>
        <p:nvSpPr>
          <p:cNvPr id="3" name="备注占位符 2"/>
          <p:cNvSpPr>
            <a:spLocks noGrp="1"/>
          </p:cNvSpPr>
          <p:nvPr>
            <p:ph type="body" idx="1"/>
          </p:nvPr>
        </p:nvSpPr>
        <p:spPr/>
        <p:txBody>
          <a:bodyPr/>
          <a:lstStyle/>
          <a:p>
            <a:endParaRPr lang="zh-CN" altLang="en-US"/>
          </a:p>
          <a:p>
            <a:r>
              <a:t>财务审计出差的主要目的是对被审计单位的财务报表、内部控制、税务等方面进行全面、细致的审查，以确保其合法性、合规性、真实性和公允性。具体而言，财务审计出差的目的包括以下几个方面</a:t>
            </a:r>
          </a:p>
          <a:p>
            <a:r>
              <a:t>发现被审计单位财务报表中存在的问题和漏洞：揭示其潜在的风险和隐患</a:t>
            </a:r>
          </a:p>
          <a:p>
            <a:r>
              <a:t>对被审计单位的内部控制进行评估和测试：发现其存在的缺陷和不足，提出改进建议</a:t>
            </a:r>
          </a:p>
          <a:p>
            <a:r>
              <a:t>对被审计单位的税务合规情况进行审查：确保其遵守相关税法和规定</a:t>
            </a:r>
          </a:p>
          <a:p>
            <a:r>
              <a:t>为被审计单位提供咨询和服务：帮助其加强财务管理和内部控制，提高经营效率和效果</a:t>
            </a:r>
          </a:p>
        </p:txBody>
      </p:sp>
      <p:sp>
        <p:nvSpPr>
          <p:cNvPr id="4" name="灯片编号占位符 3"/>
          <p:cNvSpPr>
            <a:spLocks noGrp="1"/>
          </p:cNvSpPr>
          <p:nvPr>
            <p:ph type="sldNum" sz="quarter" idx="10"/>
          </p:nvPr>
        </p:nvSpPr>
        <p:spPr/>
        <p:txBody>
          <a:bodyPr/>
          <a:lstStyle/>
          <a:p>
            <a:fld id="{F1CB8912-F0BA-4AD8-8415-DA1F26BCB09F}" type="slidenum">
              <a:rPr lang="zh-CN" altLang="en-US"/>
              <a:t>4</a:t>
            </a:fld>
          </a:p>
        </p:txBody>
      </p:sp>
    </p:spTree>
    <p:extLst>
      <p:ext uri="{BB962C8B-B14F-4D97-AF65-F5344CB8AC3E}">
        <p14:creationId xmlns:p14="http://schemas.microsoft.com/office/powerpoint/2010/main" val="3992921370"/>
      </p:ext>
    </p:extLst>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flipH="1">
            <a:off x="0" y="0"/>
            <a:ext cx="0" cy="0"/>
          </a:xfrm>
        </p:spPr>
      </p:sp>
      <p:sp>
        <p:nvSpPr>
          <p:cNvPr id="3" name="备注占位符 2"/>
          <p:cNvSpPr>
            <a:spLocks noGrp="1"/>
          </p:cNvSpPr>
          <p:nvPr>
            <p:ph type="body" idx="1"/>
          </p:nvPr>
        </p:nvSpPr>
        <p:spPr/>
        <p:txBody>
          <a:bodyPr/>
          <a:lstStyle/>
          <a:p>
            <a:endParaRPr lang="zh-CN" altLang="en-US"/>
          </a:p>
          <a:p>
            <a:r>
              <a:t>三、财务审计出差的对象</a:t>
            </a:r>
          </a:p>
          <a:p>
            <a:r>
              <a:t>财务审计出差的对象是被审计单位，可以是企业、事业单位、政府部门等。具体而言，财务审计出差的对象包括以下几个方面</a:t>
            </a:r>
          </a:p>
          <a:p>
            <a:r>
              <a:t>财务报表：包括资产负债表、利润表、现金流量表等</a:t>
            </a:r>
          </a:p>
          <a:p>
            <a:r>
              <a:t>内部控制：包括内部控制环境、风险评估、控制活动、信息与沟通、监督等</a:t>
            </a:r>
          </a:p>
          <a:p>
            <a:r>
              <a:t>税务合规：包括增值税、企业所得税、个人所得税等各类税种的合规情况</a:t>
            </a:r>
          </a:p>
        </p:txBody>
      </p:sp>
      <p:sp>
        <p:nvSpPr>
          <p:cNvPr id="4" name="灯片编号占位符 3"/>
          <p:cNvSpPr>
            <a:spLocks noGrp="1"/>
          </p:cNvSpPr>
          <p:nvPr>
            <p:ph type="sldNum" sz="quarter" idx="10"/>
          </p:nvPr>
        </p:nvSpPr>
        <p:spPr/>
        <p:txBody>
          <a:bodyPr/>
          <a:lstStyle/>
          <a:p>
            <a:fld id="{F1CB8912-F0BA-4AD8-8415-DA1F26BCB09F}" type="slidenum">
              <a:rPr lang="zh-CN" altLang="en-US"/>
              <a:t>5</a:t>
            </a:fld>
          </a:p>
        </p:txBody>
      </p:sp>
    </p:spTree>
    <p:extLst>
      <p:ext uri="{BB962C8B-B14F-4D97-AF65-F5344CB8AC3E}">
        <p14:creationId xmlns:p14="http://schemas.microsoft.com/office/powerpoint/2010/main" val="3992921370"/>
      </p:ext>
    </p:extLst>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flipH="1">
            <a:off x="0" y="0"/>
            <a:ext cx="0" cy="0"/>
          </a:xfrm>
        </p:spPr>
      </p:sp>
      <p:sp>
        <p:nvSpPr>
          <p:cNvPr id="3" name="备注占位符 2"/>
          <p:cNvSpPr>
            <a:spLocks noGrp="1"/>
          </p:cNvSpPr>
          <p:nvPr>
            <p:ph type="body" idx="1"/>
          </p:nvPr>
        </p:nvSpPr>
        <p:spPr/>
        <p:txBody>
          <a:bodyPr/>
          <a:lstStyle/>
          <a:p>
            <a:endParaRPr lang="zh-CN" altLang="en-US"/>
          </a:p>
          <a:p>
            <a:r>
              <a:t>四、财务审计出差的内容</a:t>
            </a:r>
          </a:p>
          <a:p>
            <a:r>
              <a:t>财务审计出差的内容主要包括以下几个方面</a:t>
            </a:r>
          </a:p>
          <a:p>
            <a:r>
              <a:t>了解被审计单位的基本情况：包括企业的经营范围、组织结构、股权结构等</a:t>
            </a:r>
          </a:p>
          <a:p>
            <a:r>
              <a:t>审查财务报表：对资产负债表、利润表、现金流量表等进行全面审查，包括各项会计科目的核算和列报是否准确、合规，是否存在异常或错误</a:t>
            </a:r>
          </a:p>
          <a:p>
            <a:r>
              <a:t>评估内部控制：对被审计单位的内部控制进行全面评估和测试，包括内部控制环境、风险评估、控制活动、信息与沟通、监督等各个方面</a:t>
            </a:r>
          </a:p>
          <a:p>
            <a:r>
              <a:t>审查税务合规：对被审计单位涉及的各类税种进行全面审查，包括纳税申报表、税款缴纳凭证等是否准确、合规，是否存在偷税、漏税等行为</a:t>
            </a:r>
          </a:p>
          <a:p>
            <a:r>
              <a:t>提供咨询服务：根据审查结果和评估意见，为被审计单位提供相应的咨询和服务，帮助其加强财务管理和内部控制，提高经营效率和效果</a:t>
            </a:r>
          </a:p>
        </p:txBody>
      </p:sp>
      <p:sp>
        <p:nvSpPr>
          <p:cNvPr id="4" name="灯片编号占位符 3"/>
          <p:cNvSpPr>
            <a:spLocks noGrp="1"/>
          </p:cNvSpPr>
          <p:nvPr>
            <p:ph type="sldNum" sz="quarter" idx="10"/>
          </p:nvPr>
        </p:nvSpPr>
        <p:spPr/>
        <p:txBody>
          <a:bodyPr/>
          <a:lstStyle/>
          <a:p>
            <a:fld id="{F1CB8912-F0BA-4AD8-8415-DA1F26BCB09F}" type="slidenum">
              <a:rPr lang="zh-CN" altLang="en-US"/>
              <a:t>6</a:t>
            </a:fld>
          </a:p>
        </p:txBody>
      </p:sp>
    </p:spTree>
    <p:extLst>
      <p:ext uri="{BB962C8B-B14F-4D97-AF65-F5344CB8AC3E}">
        <p14:creationId xmlns:p14="http://schemas.microsoft.com/office/powerpoint/2010/main" val="3992921370"/>
      </p:ext>
    </p:extLst>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flipH="1">
            <a:off x="0" y="0"/>
            <a:ext cx="0" cy="0"/>
          </a:xfrm>
        </p:spPr>
      </p:sp>
      <p:sp>
        <p:nvSpPr>
          <p:cNvPr id="3" name="备注占位符 2"/>
          <p:cNvSpPr>
            <a:spLocks noGrp="1"/>
          </p:cNvSpPr>
          <p:nvPr>
            <p:ph type="body" idx="1"/>
          </p:nvPr>
        </p:nvSpPr>
        <p:spPr/>
        <p:txBody>
          <a:bodyPr/>
          <a:lstStyle/>
          <a:p>
            <a:endParaRPr lang="zh-CN" altLang="en-US"/>
          </a:p>
          <a:p>
            <a:r>
              <a:t>五、财务审计出差的方法和程序</a:t>
            </a:r>
          </a:p>
          <a:p>
            <a:r>
              <a:t>财务审计出差的方法和程序主要包括以下几个步骤</a:t>
            </a:r>
          </a:p>
          <a:p>
            <a:r>
              <a:t>接受委托：审计机构接受客户委托，确定审计目的、对象和范围</a:t>
            </a:r>
          </a:p>
          <a:p>
            <a:r>
              <a:t>组建审计小组：根据项目要求，从审计机构中选取具备相关经验和专业知识的审计人员组成审计小组</a:t>
            </a:r>
          </a:p>
        </p:txBody>
      </p:sp>
      <p:sp>
        <p:nvSpPr>
          <p:cNvPr id="4" name="灯片编号占位符 3"/>
          <p:cNvSpPr>
            <a:spLocks noGrp="1"/>
          </p:cNvSpPr>
          <p:nvPr>
            <p:ph type="sldNum" sz="quarter" idx="10"/>
          </p:nvPr>
        </p:nvSpPr>
        <p:spPr/>
        <p:txBody>
          <a:bodyPr/>
          <a:lstStyle/>
          <a:p>
            <a:fld id="{F1CB8912-F0BA-4AD8-8415-DA1F26BCB09F}" type="slidenum">
              <a:rPr lang="zh-CN" altLang="en-US"/>
              <a:t>7</a:t>
            </a:fld>
          </a:p>
        </p:txBody>
      </p:sp>
    </p:spTree>
    <p:extLst>
      <p:ext uri="{BB962C8B-B14F-4D97-AF65-F5344CB8AC3E}">
        <p14:creationId xmlns:p14="http://schemas.microsoft.com/office/powerpoint/2010/main" val="3992921370"/>
      </p:ext>
    </p:extLst>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flipH="1">
            <a:off x="0" y="0"/>
            <a:ext cx="0" cy="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F1CB8912-F0BA-4AD8-8415-DA1F26BCB09F}" type="slidenum">
              <a:rPr lang="zh-CN" altLang="en-US"/>
              <a:t>8</a:t>
            </a:fld>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flipH="1">
            <a:off x="0" y="0"/>
            <a:ext cx="0" cy="0"/>
          </a:xfrm>
        </p:spPr>
      </p:sp>
      <p:sp>
        <p:nvSpPr>
          <p:cNvPr id="3" name="备注占位符 2"/>
          <p:cNvSpPr>
            <a:spLocks noGrp="1"/>
          </p:cNvSpPr>
          <p:nvPr>
            <p:ph type="body" idx="1"/>
          </p:nvPr>
        </p:nvSpPr>
        <p:spPr/>
        <p:txBody>
          <a:bodyPr/>
          <a:lstStyle/>
          <a:p>
            <a:endParaRPr lang="zh-CN" altLang="en-US"/>
          </a:p>
          <a:p>
            <a:r>
              <a:t>六、财务审计出差的注意事项</a:t>
            </a:r>
          </a:p>
          <a:p>
            <a:r>
              <a:t>在进行财务审计出差时，需要注意以下几个方面</a:t>
            </a:r>
          </a:p>
          <a:p>
            <a:r>
              <a:t>遵守法律法规：遵守相关法律法规和职业道德规范，保持独立性和客观性</a:t>
            </a:r>
          </a:p>
          <a:p>
            <a:r>
              <a:t>保密义务：对被审计单位提供的机密信息进行保密，不得随意泄露或向外界透露</a:t>
            </a:r>
          </a:p>
          <a:p>
            <a:r>
              <a:t>风险管理：注意规避和防范财务风险和人身安全风险</a:t>
            </a:r>
          </a:p>
          <a:p>
            <a:r>
              <a:t>与客户沟通：与客户保持良好的沟通和合作关系，及时了解客户需求和反馈意见</a:t>
            </a:r>
          </a:p>
          <a:p>
            <a:r>
              <a:t>保证工作质量：严格按照工作计划和工作流程进行工作，确保工作质量和效率</a:t>
            </a:r>
          </a:p>
          <a:p>
            <a:r>
              <a:t>审计证据的收集与整理</a:t>
            </a:r>
          </a:p>
        </p:txBody>
      </p:sp>
      <p:sp>
        <p:nvSpPr>
          <p:cNvPr id="4" name="灯片编号占位符 3"/>
          <p:cNvSpPr>
            <a:spLocks noGrp="1"/>
          </p:cNvSpPr>
          <p:nvPr>
            <p:ph type="sldNum" sz="quarter" idx="10"/>
          </p:nvPr>
        </p:nvSpPr>
        <p:spPr/>
        <p:txBody>
          <a:bodyPr/>
          <a:lstStyle/>
          <a:p>
            <a:fld id="{F1CB8912-F0BA-4AD8-8415-DA1F26BCB09F}" type="slidenum">
              <a:rPr lang="zh-CN" altLang="en-US"/>
              <a:t>9</a:t>
            </a:fld>
          </a:p>
        </p:txBody>
      </p:sp>
    </p:spTree>
    <p:extLst>
      <p:ext uri="{BB962C8B-B14F-4D97-AF65-F5344CB8AC3E}">
        <p14:creationId xmlns:p14="http://schemas.microsoft.com/office/powerpoint/2010/main" val="3992921370"/>
      </p:ext>
    </p:extLst>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flipH="1">
            <a:off x="0" y="0"/>
            <a:ext cx="0" cy="0"/>
          </a:xfrm>
        </p:spPr>
      </p:sp>
      <p:sp>
        <p:nvSpPr>
          <p:cNvPr id="3" name="备注占位符 2"/>
          <p:cNvSpPr>
            <a:spLocks noGrp="1"/>
          </p:cNvSpPr>
          <p:nvPr>
            <p:ph type="body" idx="1"/>
          </p:nvPr>
        </p:nvSpPr>
        <p:spPr/>
        <p:txBody>
          <a:bodyPr/>
          <a:lstStyle/>
          <a:p>
            <a:endParaRPr lang="zh-CN" altLang="en-US"/>
          </a:p>
          <a:p>
            <a:r>
              <a:t>审计证据是审计工作的核心，是审计人员得出审计结论、形成审计意见的基础。在财务审计出差中，审计人员需要充分收集和整理相关证据，以支持审计结论。这些证据包括财务报表、会计凭证、税务申报表、相关合同文件等。审计人员需要对这些证据进行详细的分析和比对，确保其真实性和合规性</a:t>
            </a:r>
          </a:p>
          <a:p>
            <a:r>
              <a:t>审计工作底稿的编制</a:t>
            </a:r>
          </a:p>
        </p:txBody>
      </p:sp>
      <p:sp>
        <p:nvSpPr>
          <p:cNvPr id="4" name="灯片编号占位符 3"/>
          <p:cNvSpPr>
            <a:spLocks noGrp="1"/>
          </p:cNvSpPr>
          <p:nvPr>
            <p:ph type="sldNum" sz="quarter" idx="10"/>
          </p:nvPr>
        </p:nvSpPr>
        <p:spPr/>
        <p:txBody>
          <a:bodyPr/>
          <a:lstStyle/>
          <a:p>
            <a:fld id="{F1CB8912-F0BA-4AD8-8415-DA1F26BCB09F}" type="slidenum">
              <a:rPr lang="zh-CN" altLang="en-US"/>
              <a:t>10</a:t>
            </a:fld>
          </a:p>
        </p:txBody>
      </p:sp>
    </p:spTree>
    <p:extLst>
      <p:ext uri="{BB962C8B-B14F-4D97-AF65-F5344CB8AC3E}">
        <p14:creationId xmlns:p14="http://schemas.microsoft.com/office/powerpoint/2010/main" val="3992921370"/>
      </p:ext>
    </p:extLst>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flipH="1">
            <a:off x="0" y="0"/>
            <a:ext cx="0" cy="0"/>
          </a:xfrm>
        </p:spPr>
      </p:sp>
      <p:sp>
        <p:nvSpPr>
          <p:cNvPr id="3" name="备注占位符 2"/>
          <p:cNvSpPr>
            <a:spLocks noGrp="1"/>
          </p:cNvSpPr>
          <p:nvPr>
            <p:ph type="body" idx="1"/>
          </p:nvPr>
        </p:nvSpPr>
        <p:spPr/>
        <p:txBody>
          <a:bodyPr/>
          <a:lstStyle/>
          <a:p>
            <a:endParaRPr lang="zh-CN" altLang="en-US"/>
          </a:p>
          <a:p>
            <a:r>
              <a:t>审计工作底稿是记录审计过程、反映审计结果的文件，是审计报告的重要组成部分。在财务审计出差中，审计人员需要编制详细的工作底稿，记录审计过程、审计发现的问题、审计建议等内容。工作底稿需要条理清晰、内容完整，以便于审计报告的编写和后续的审计工作</a:t>
            </a:r>
          </a:p>
          <a:p>
            <a:r>
              <a:t>保持职业怀疑态度</a:t>
            </a:r>
          </a:p>
        </p:txBody>
      </p:sp>
      <p:sp>
        <p:nvSpPr>
          <p:cNvPr id="4" name="灯片编号占位符 3"/>
          <p:cNvSpPr>
            <a:spLocks noGrp="1"/>
          </p:cNvSpPr>
          <p:nvPr>
            <p:ph type="sldNum" sz="quarter" idx="10"/>
          </p:nvPr>
        </p:nvSpPr>
        <p:spPr/>
        <p:txBody>
          <a:bodyPr/>
          <a:lstStyle/>
          <a:p>
            <a:fld id="{F1CB8912-F0BA-4AD8-8415-DA1F26BCB09F}" type="slidenum">
              <a:rPr lang="zh-CN" altLang="en-US"/>
              <a:t>11</a:t>
            </a:fld>
          </a:p>
        </p:txBody>
      </p:sp>
    </p:spTree>
    <p:extLst>
      <p:ext uri="{BB962C8B-B14F-4D97-AF65-F5344CB8AC3E}">
        <p14:creationId xmlns:p14="http://schemas.microsoft.com/office/powerpoint/2010/main" val="3992921370"/>
      </p:ext>
    </p:extLst>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flipH="1">
            <a:off x="0" y="0"/>
            <a:ext cx="0" cy="0"/>
          </a:xfrm>
        </p:spPr>
      </p:sp>
      <p:sp>
        <p:nvSpPr>
          <p:cNvPr id="3" name="备注占位符 2"/>
          <p:cNvSpPr>
            <a:spLocks noGrp="1"/>
          </p:cNvSpPr>
          <p:nvPr>
            <p:ph type="body" idx="1"/>
          </p:nvPr>
        </p:nvSpPr>
        <p:spPr/>
        <p:txBody>
          <a:bodyPr/>
          <a:lstStyle/>
          <a:p>
            <a:endParaRPr lang="zh-CN" altLang="en-US"/>
          </a:p>
          <a:p>
            <a:r>
              <a:t>职业怀疑态度是审计人员的基本素质之一，是指在审计工作中保持警觉、谨慎的态度，对被审计单位提供的资料和信息保持质疑和审慎分析。在财务审计出差中，审计人员需要时刻保持职业怀疑态度，不轻易相信被审计单位提供的资料和信息，确保审计工作的客观性和公正性</a:t>
            </a:r>
          </a:p>
          <a:p>
            <a:r>
              <a:t>防范利益冲突</a:t>
            </a:r>
          </a:p>
        </p:txBody>
      </p:sp>
      <p:sp>
        <p:nvSpPr>
          <p:cNvPr id="4" name="灯片编号占位符 3"/>
          <p:cNvSpPr>
            <a:spLocks noGrp="1"/>
          </p:cNvSpPr>
          <p:nvPr>
            <p:ph type="sldNum" sz="quarter" idx="10"/>
          </p:nvPr>
        </p:nvSpPr>
        <p:spPr/>
        <p:txBody>
          <a:bodyPr/>
          <a:lstStyle/>
          <a:p>
            <a:fld id="{F1CB8912-F0BA-4AD8-8415-DA1F26BCB09F}" type="slidenum">
              <a:rPr lang="zh-CN" altLang="en-US"/>
              <a:t>12</a:t>
            </a:fld>
          </a:p>
        </p:txBody>
      </p:sp>
    </p:spTree>
    <p:extLst>
      <p:ext uri="{BB962C8B-B14F-4D97-AF65-F5344CB8AC3E}">
        <p14:creationId xmlns:p14="http://schemas.microsoft.com/office/powerpoint/2010/main" val="3992921370"/>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F3A1228-D8EA-4588-8694-2A486746D3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A91F52-A560-4031-A8AB-45EF90623B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57EB59D-737B-4421-BF85-D1884CFF29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3F4929B-CA20-4176-B0E1-AEC7A6C3A6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65382D6-DFCB-47D7-A1E9-91CBCD6CA19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91C8611-3FF8-493F-B0E6-24E420DB2CC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8CE6F36-BF84-4CAF-8AA7-0C9B800FAAC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06D398-98D4-4390-BB30-3A73745380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61A050-4260-44EC-9477-8C861D92A9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1DC93F-B401-4BF6-9F1B-E39EFC6D59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D1C17E-3505-4861-86BB-F9535B46F4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下载更多PPT模板，请登陆蘑菇创意www.imogu.cn">
    <p:spTree>
      <p:nvGrpSpPr>
        <p:cNvPr id="1" name=""/>
        <p:cNvGrpSpPr/>
        <p:nvPr/>
      </p:nvGrpSpPr>
      <p:grpSpPr>
        <a:xfrm>
          <a:off x="0" y="0"/>
          <a:ext cx="0" cy="0"/>
        </a:xfrm>
      </p:grpSpPr>
    </p:spTree>
  </p:cSld>
  <p:clrMapOvr>
    <a:masterClrMapping/>
  </p:clrMapOvr>
  <mc:AlternateContent>
    <mc:Choice xmlns:p14="http://schemas.microsoft.com/office/powerpoint/2010/main" Requires="p14">
      <p:transition advTm="3000" p14:dur="0"/>
    </mc:Choice>
    <mc:Fallback>
      <p:transition advTm="3000"/>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4" name="矩形 3"/>
          <p:cNvSpPr/>
          <p:nvPr userDrawn="1"/>
        </p:nvSpPr>
        <p:spPr>
          <a:xfrm>
            <a:off x="8244409" y="6240380"/>
            <a:ext cx="775136" cy="230832"/>
          </a:xfrm>
          <a:prstGeom prst="rect">
            <a:avLst/>
          </a:prstGeom>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400"/>
            <a:r>
              <a:rPr lang="en-US" altLang="zh-CN" sz="100">
                <a:solidFill>
                  <a:prstClr val="white"/>
                </a:solidFill>
                <a:latin typeface="Calibri"/>
                <a:ea typeface="宋体" panose="02010600030101010101" pitchFamily="2" charset="-122"/>
              </a:rPr>
              <a:t>PPT</a:t>
            </a:r>
            <a:r>
              <a:rPr lang="zh-CN" altLang="en-US" sz="100">
                <a:solidFill>
                  <a:prstClr val="white"/>
                </a:solidFill>
                <a:latin typeface="Calibri"/>
                <a:ea typeface="宋体" panose="02010600030101010101" pitchFamily="2" charset="-122"/>
              </a:rPr>
              <a:t>模板下载：</a:t>
            </a:r>
            <a:r>
              <a:rPr lang="en-US" altLang="zh-CN" sz="100">
                <a:solidFill>
                  <a:prstClr val="white"/>
                </a:solidFill>
                <a:latin typeface="Calibri"/>
                <a:ea typeface="宋体" panose="02010600030101010101" pitchFamily="2" charset="-122"/>
              </a:rPr>
              <a:t>www.1ppt.com/moban/     </a:t>
            </a:r>
            <a:r>
              <a:rPr lang="zh-CN" altLang="en-US" sz="100">
                <a:solidFill>
                  <a:prstClr val="white"/>
                </a:solidFill>
                <a:latin typeface="Calibri"/>
                <a:ea typeface="宋体" panose="02010600030101010101" pitchFamily="2" charset="-122"/>
              </a:rPr>
              <a:t>行业</a:t>
            </a:r>
            <a:r>
              <a:rPr lang="en-US" altLang="zh-CN" sz="100">
                <a:solidFill>
                  <a:prstClr val="white"/>
                </a:solidFill>
                <a:latin typeface="Calibri"/>
                <a:ea typeface="宋体" panose="02010600030101010101" pitchFamily="2" charset="-122"/>
              </a:rPr>
              <a:t>PPT</a:t>
            </a:r>
            <a:r>
              <a:rPr lang="zh-CN" altLang="en-US" sz="100">
                <a:solidFill>
                  <a:prstClr val="white"/>
                </a:solidFill>
                <a:latin typeface="Calibri"/>
                <a:ea typeface="宋体" panose="02010600030101010101" pitchFamily="2" charset="-122"/>
              </a:rPr>
              <a:t>模板：</a:t>
            </a:r>
            <a:r>
              <a:rPr lang="en-US" altLang="zh-CN" sz="100">
                <a:solidFill>
                  <a:prstClr val="white"/>
                </a:solidFill>
                <a:latin typeface="Calibri"/>
                <a:ea typeface="宋体" panose="02010600030101010101" pitchFamily="2" charset="-122"/>
              </a:rPr>
              <a:t>www.1ppt.com/hangye/ </a:t>
            </a:r>
          </a:p>
          <a:p>
            <a:pPr defTabSz="914400"/>
            <a:r>
              <a:rPr lang="zh-CN" altLang="en-US" sz="100">
                <a:solidFill>
                  <a:prstClr val="white"/>
                </a:solidFill>
                <a:latin typeface="Calibri"/>
                <a:ea typeface="宋体" panose="02010600030101010101" pitchFamily="2" charset="-122"/>
              </a:rPr>
              <a:t>节日</a:t>
            </a:r>
            <a:r>
              <a:rPr lang="en-US" altLang="zh-CN" sz="100">
                <a:solidFill>
                  <a:prstClr val="white"/>
                </a:solidFill>
                <a:latin typeface="Calibri"/>
                <a:ea typeface="宋体" panose="02010600030101010101" pitchFamily="2" charset="-122"/>
              </a:rPr>
              <a:t>PPT</a:t>
            </a:r>
            <a:r>
              <a:rPr lang="zh-CN" altLang="en-US" sz="100">
                <a:solidFill>
                  <a:prstClr val="white"/>
                </a:solidFill>
                <a:latin typeface="Calibri"/>
                <a:ea typeface="宋体" panose="02010600030101010101" pitchFamily="2" charset="-122"/>
              </a:rPr>
              <a:t>模板：</a:t>
            </a:r>
            <a:r>
              <a:rPr lang="en-US" altLang="zh-CN" sz="100">
                <a:solidFill>
                  <a:prstClr val="white"/>
                </a:solidFill>
                <a:latin typeface="Calibri"/>
                <a:ea typeface="宋体" panose="02010600030101010101" pitchFamily="2" charset="-122"/>
              </a:rPr>
              <a:t>www.1ppt.com/jieri/           PPT</a:t>
            </a:r>
            <a:r>
              <a:rPr lang="zh-CN" altLang="en-US" sz="100">
                <a:solidFill>
                  <a:prstClr val="white"/>
                </a:solidFill>
                <a:latin typeface="Calibri"/>
                <a:ea typeface="宋体" panose="02010600030101010101" pitchFamily="2" charset="-122"/>
              </a:rPr>
              <a:t>素材下载：</a:t>
            </a:r>
            <a:r>
              <a:rPr lang="en-US" altLang="zh-CN" sz="100">
                <a:solidFill>
                  <a:prstClr val="white"/>
                </a:solidFill>
                <a:latin typeface="Calibri"/>
                <a:ea typeface="宋体" panose="02010600030101010101" pitchFamily="2" charset="-122"/>
              </a:rPr>
              <a:t>www.1ppt.com/sucai/</a:t>
            </a:r>
          </a:p>
          <a:p>
            <a:pPr defTabSz="914400"/>
            <a:r>
              <a:rPr lang="en-US" altLang="zh-CN" sz="100">
                <a:solidFill>
                  <a:prstClr val="white"/>
                </a:solidFill>
                <a:latin typeface="Calibri"/>
                <a:ea typeface="宋体" panose="02010600030101010101" pitchFamily="2" charset="-122"/>
              </a:rPr>
              <a:t>PPT</a:t>
            </a:r>
            <a:r>
              <a:rPr lang="zh-CN" altLang="en-US" sz="100">
                <a:solidFill>
                  <a:prstClr val="white"/>
                </a:solidFill>
                <a:latin typeface="Calibri"/>
                <a:ea typeface="宋体" panose="02010600030101010101" pitchFamily="2" charset="-122"/>
              </a:rPr>
              <a:t>背景图片：</a:t>
            </a:r>
            <a:r>
              <a:rPr lang="en-US" altLang="zh-CN" sz="100">
                <a:solidFill>
                  <a:prstClr val="white"/>
                </a:solidFill>
                <a:latin typeface="Calibri"/>
                <a:ea typeface="宋体" panose="02010600030101010101" pitchFamily="2" charset="-122"/>
              </a:rPr>
              <a:t>www.1ppt.com/beijing/      PPT</a:t>
            </a:r>
            <a:r>
              <a:rPr lang="zh-CN" altLang="en-US" sz="100">
                <a:solidFill>
                  <a:prstClr val="white"/>
                </a:solidFill>
                <a:latin typeface="Calibri"/>
                <a:ea typeface="宋体" panose="02010600030101010101" pitchFamily="2" charset="-122"/>
              </a:rPr>
              <a:t>图表下载：</a:t>
            </a:r>
            <a:r>
              <a:rPr lang="en-US" altLang="zh-CN" sz="100">
                <a:solidFill>
                  <a:prstClr val="white"/>
                </a:solidFill>
                <a:latin typeface="Calibri"/>
                <a:ea typeface="宋体" panose="02010600030101010101" pitchFamily="2" charset="-122"/>
              </a:rPr>
              <a:t>www.1ppt.com/tubiao/      </a:t>
            </a:r>
          </a:p>
          <a:p>
            <a:pPr defTabSz="914400"/>
            <a:r>
              <a:rPr lang="zh-CN" altLang="en-US" sz="100">
                <a:solidFill>
                  <a:prstClr val="white"/>
                </a:solidFill>
                <a:latin typeface="Calibri"/>
                <a:ea typeface="宋体" panose="02010600030101010101" pitchFamily="2" charset="-122"/>
              </a:rPr>
              <a:t>优秀</a:t>
            </a:r>
            <a:r>
              <a:rPr lang="en-US" altLang="zh-CN" sz="100">
                <a:solidFill>
                  <a:prstClr val="white"/>
                </a:solidFill>
                <a:latin typeface="Calibri"/>
                <a:ea typeface="宋体" panose="02010600030101010101" pitchFamily="2" charset="-122"/>
              </a:rPr>
              <a:t>PPT</a:t>
            </a:r>
            <a:r>
              <a:rPr lang="zh-CN" altLang="en-US" sz="100">
                <a:solidFill>
                  <a:prstClr val="white"/>
                </a:solidFill>
                <a:latin typeface="Calibri"/>
                <a:ea typeface="宋体" panose="02010600030101010101" pitchFamily="2" charset="-122"/>
              </a:rPr>
              <a:t>下载：</a:t>
            </a:r>
            <a:r>
              <a:rPr lang="en-US" altLang="zh-CN" sz="100">
                <a:solidFill>
                  <a:prstClr val="white"/>
                </a:solidFill>
                <a:latin typeface="Calibri"/>
                <a:ea typeface="宋体" panose="02010600030101010101" pitchFamily="2" charset="-122"/>
              </a:rPr>
              <a:t>www.1ppt.com/xiazai/        PPT</a:t>
            </a:r>
            <a:r>
              <a:rPr lang="zh-CN" altLang="en-US" sz="100">
                <a:solidFill>
                  <a:prstClr val="white"/>
                </a:solidFill>
                <a:latin typeface="Calibri"/>
                <a:ea typeface="宋体" panose="02010600030101010101" pitchFamily="2" charset="-122"/>
              </a:rPr>
              <a:t>教程： </a:t>
            </a:r>
            <a:r>
              <a:rPr lang="en-US" altLang="zh-CN" sz="100">
                <a:solidFill>
                  <a:prstClr val="white"/>
                </a:solidFill>
                <a:latin typeface="Calibri"/>
                <a:ea typeface="宋体" panose="02010600030101010101" pitchFamily="2" charset="-122"/>
              </a:rPr>
              <a:t>www.1ppt.com/powerpoint/      </a:t>
            </a:r>
          </a:p>
          <a:p>
            <a:pPr defTabSz="914400"/>
            <a:r>
              <a:rPr lang="en-US" altLang="zh-CN" sz="100">
                <a:solidFill>
                  <a:prstClr val="white"/>
                </a:solidFill>
                <a:latin typeface="Calibri"/>
                <a:ea typeface="宋体" panose="02010600030101010101" pitchFamily="2" charset="-122"/>
              </a:rPr>
              <a:t>Word</a:t>
            </a:r>
            <a:r>
              <a:rPr lang="zh-CN" altLang="en-US" sz="100">
                <a:solidFill>
                  <a:prstClr val="white"/>
                </a:solidFill>
                <a:latin typeface="Calibri"/>
                <a:ea typeface="宋体" panose="02010600030101010101" pitchFamily="2" charset="-122"/>
              </a:rPr>
              <a:t>教程： </a:t>
            </a:r>
            <a:r>
              <a:rPr lang="en-US" altLang="zh-CN" sz="100">
                <a:solidFill>
                  <a:prstClr val="white"/>
                </a:solidFill>
                <a:latin typeface="Calibri"/>
                <a:ea typeface="宋体" panose="02010600030101010101" pitchFamily="2" charset="-122"/>
              </a:rPr>
              <a:t>www.1ppt.com/word/              Excel</a:t>
            </a:r>
            <a:r>
              <a:rPr lang="zh-CN" altLang="en-US" sz="100">
                <a:solidFill>
                  <a:prstClr val="white"/>
                </a:solidFill>
                <a:latin typeface="Calibri"/>
                <a:ea typeface="宋体" panose="02010600030101010101" pitchFamily="2" charset="-122"/>
              </a:rPr>
              <a:t>教程：</a:t>
            </a:r>
            <a:r>
              <a:rPr lang="en-US" altLang="zh-CN" sz="100">
                <a:solidFill>
                  <a:prstClr val="white"/>
                </a:solidFill>
                <a:latin typeface="Calibri"/>
                <a:ea typeface="宋体" panose="02010600030101010101" pitchFamily="2" charset="-122"/>
              </a:rPr>
              <a:t>www.1ppt.com/excel/  </a:t>
            </a:r>
          </a:p>
          <a:p>
            <a:pPr defTabSz="914400"/>
            <a:r>
              <a:rPr lang="zh-CN" altLang="en-US" sz="100">
                <a:solidFill>
                  <a:prstClr val="white"/>
                </a:solidFill>
                <a:latin typeface="Calibri"/>
                <a:ea typeface="宋体" panose="02010600030101010101" pitchFamily="2" charset="-122"/>
              </a:rPr>
              <a:t>资料下载：</a:t>
            </a:r>
            <a:r>
              <a:rPr lang="en-US" altLang="zh-CN" sz="100">
                <a:solidFill>
                  <a:prstClr val="white"/>
                </a:solidFill>
                <a:latin typeface="Calibri"/>
                <a:ea typeface="宋体" panose="02010600030101010101" pitchFamily="2" charset="-122"/>
              </a:rPr>
              <a:t>www.1ppt.com/ziliao/                PPT</a:t>
            </a:r>
            <a:r>
              <a:rPr lang="zh-CN" altLang="en-US" sz="100">
                <a:solidFill>
                  <a:prstClr val="white"/>
                </a:solidFill>
                <a:latin typeface="Calibri"/>
                <a:ea typeface="宋体" panose="02010600030101010101" pitchFamily="2" charset="-122"/>
              </a:rPr>
              <a:t>课件下载：</a:t>
            </a:r>
            <a:r>
              <a:rPr lang="en-US" altLang="zh-CN" sz="100">
                <a:solidFill>
                  <a:prstClr val="white"/>
                </a:solidFill>
                <a:latin typeface="Calibri"/>
                <a:ea typeface="宋体" panose="02010600030101010101" pitchFamily="2" charset="-122"/>
              </a:rPr>
              <a:t>www.1ppt.com/kejian/ </a:t>
            </a:r>
          </a:p>
          <a:p>
            <a:pPr defTabSz="914400"/>
            <a:r>
              <a:rPr lang="zh-CN" altLang="en-US" sz="100">
                <a:solidFill>
                  <a:prstClr val="white"/>
                </a:solidFill>
                <a:latin typeface="Calibri"/>
                <a:ea typeface="宋体" panose="02010600030101010101" pitchFamily="2" charset="-122"/>
              </a:rPr>
              <a:t>范文下载：</a:t>
            </a:r>
            <a:r>
              <a:rPr lang="en-US" altLang="zh-CN" sz="100">
                <a:solidFill>
                  <a:prstClr val="white"/>
                </a:solidFill>
                <a:latin typeface="Calibri"/>
                <a:ea typeface="宋体" panose="02010600030101010101" pitchFamily="2" charset="-122"/>
              </a:rPr>
              <a:t>www.1ppt.com/fanwen/             </a:t>
            </a:r>
            <a:r>
              <a:rPr lang="zh-CN" altLang="en-US" sz="100">
                <a:solidFill>
                  <a:prstClr val="white"/>
                </a:solidFill>
                <a:latin typeface="Calibri"/>
                <a:ea typeface="宋体" panose="02010600030101010101" pitchFamily="2" charset="-122"/>
              </a:rPr>
              <a:t>试卷下载：</a:t>
            </a:r>
            <a:r>
              <a:rPr lang="en-US" altLang="zh-CN" sz="100">
                <a:solidFill>
                  <a:prstClr val="white"/>
                </a:solidFill>
                <a:latin typeface="Calibri"/>
                <a:ea typeface="宋体" panose="02010600030101010101" pitchFamily="2" charset="-122"/>
              </a:rPr>
              <a:t>www.1ppt.com/shiti/  </a:t>
            </a:r>
          </a:p>
          <a:p>
            <a:pPr defTabSz="914400"/>
            <a:r>
              <a:rPr lang="zh-CN" altLang="en-US" sz="100">
                <a:solidFill>
                  <a:prstClr val="white"/>
                </a:solidFill>
                <a:latin typeface="Calibri"/>
                <a:ea typeface="宋体" panose="02010600030101010101" pitchFamily="2" charset="-122"/>
              </a:rPr>
              <a:t>教案下载：</a:t>
            </a:r>
            <a:r>
              <a:rPr lang="en-US" altLang="zh-CN" sz="100">
                <a:solidFill>
                  <a:prstClr val="white"/>
                </a:solidFill>
                <a:latin typeface="Calibri"/>
                <a:ea typeface="宋体" panose="02010600030101010101" pitchFamily="2" charset="-122"/>
              </a:rPr>
              <a:t>www.1ppt.com/jiaoan/        PPT</a:t>
            </a:r>
            <a:r>
              <a:rPr lang="zh-CN" altLang="en-US" sz="100">
                <a:solidFill>
                  <a:prstClr val="white"/>
                </a:solidFill>
                <a:latin typeface="Calibri"/>
                <a:ea typeface="宋体" panose="02010600030101010101" pitchFamily="2" charset="-122"/>
              </a:rPr>
              <a:t>论坛：</a:t>
            </a:r>
            <a:r>
              <a:rPr lang="en-US" altLang="zh-CN" sz="100">
                <a:solidFill>
                  <a:prstClr val="white"/>
                </a:solidFill>
                <a:latin typeface="Calibri"/>
                <a:ea typeface="宋体" panose="02010600030101010101" pitchFamily="2" charset="-122"/>
              </a:rPr>
              <a:t>www.1ppt.cn</a:t>
            </a:r>
          </a:p>
          <a:p>
            <a:pPr defTabSz="914400"/>
            <a:r>
              <a:rPr lang="en-US" altLang="zh-CN" sz="100">
                <a:solidFill>
                  <a:prstClr val="white"/>
                </a:solidFill>
                <a:latin typeface="Calibri"/>
                <a:ea typeface="宋体" panose="02010600030101010101" pitchFamily="2" charset="-122"/>
              </a:rPr>
              <a:t> </a:t>
            </a:r>
            <a:endParaRPr lang="zh-CN" altLang="en-US" sz="100">
              <a:solidFill>
                <a:prstClr val="white"/>
              </a:solidFill>
              <a:latin typeface="Calibri"/>
              <a:ea typeface="宋体" panose="02010600030101010101" pitchFamily="2" charset="-122"/>
            </a:endParaRPr>
          </a:p>
        </p:txBody>
      </p:sp>
    </p:spTree>
  </p:cSld>
  <p:clrMap bg1="lt1" tx1="dk1" bg2="lt2" tx2="dk2" accent1="accent1" accent2="accent2" accent3="accent3" accent4="accent4" accent5="accent5" accent6="accent6" hlink="hlink" folHlink="folHlink"/>
  <p:sldLayoutIdLst>
    <p:sldLayoutId id="2147483660" r:id="rId1"/>
  </p:sldLayoutIdLst>
  <mc:AlternateContent>
    <mc:Choice xmlns:p14="http://schemas.microsoft.com/office/powerpoint/2010/main" Requires="p14">
      <p:transition advTm="3000" p14:dur="0"/>
    </mc:Choice>
    <mc:Fallback>
      <p:transition advTm="3000"/>
    </mc:Fallback>
  </mc:AlternateConten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image" Target="../media/image1.jpeg" /><Relationship Id="rId4"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xml"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3.xml"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4.xml" /><Relationship Id="rId3" Type="http://schemas.openxmlformats.org/officeDocument/2006/relationships/image" Target="../media/image4.png" /><Relationship Id="rId4" Type="http://schemas.openxmlformats.org/officeDocument/2006/relationships/image" Target="../media/image5.pn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5.xml" /><Relationship Id="rId3" Type="http://schemas.openxmlformats.org/officeDocument/2006/relationships/image" Target="../media/image6.jpeg" /><Relationship Id="rId4"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6.xml"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7.xml"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8.xml"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9.xml"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0.xml" /><Relationship Id="rId3" Type="http://schemas.openxmlformats.org/officeDocument/2006/relationships/image" Target="../media/image7.jpeg" /><Relationship Id="rId4"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1.xml" /><Relationship Id="rId3" Type="http://schemas.openxmlformats.org/officeDocument/2006/relationships/image" Target="../media/image8.jpeg" /><Relationship Id="rId4"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2.xml" /><Relationship Id="rId3" Type="http://schemas.openxmlformats.org/officeDocument/2006/relationships/image" Target="../media/image9.jpeg" /><Relationship Id="rId4"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5341244112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3"/>
          <a:stretch>
            <a:fillRect/>
          </a:stretch>
        </p:blipFill>
        <p:spPr>
          <a:xfrm>
            <a:off x="0" y="0"/>
            <a:ext cx="12192000" cy="6858000"/>
          </a:xfrm>
          <a:prstGeom prst="rect">
            <a:avLst/>
          </a:prstGeom>
        </p:spPr>
      </p:pic>
      <p:pic>
        <p:nvPicPr>
          <p:cNvPr id="3" name="图片 2"/>
          <p:cNvPicPr>
            <a:picLocks noChangeAspect="1"/>
          </p:cNvPicPr>
          <p:nvPr/>
        </p:nvPicPr>
        <p:blipFill>
          <a:blip r:embed="rId4"/>
          <a:stretch>
            <a:fillRect/>
          </a:stretch>
        </p:blipFill>
        <p:spPr>
          <a:xfrm>
            <a:off x="487194" y="744667"/>
            <a:ext cx="11217612" cy="5809992"/>
          </a:xfrm>
          <a:prstGeom prst="rect">
            <a:avLst/>
          </a:prstGeom>
        </p:spPr>
      </p:pic>
      <p:sp>
        <p:nvSpPr>
          <p:cNvPr id="4" name="矩形 3"/>
          <p:cNvSpPr/>
          <p:nvPr/>
        </p:nvSpPr>
        <p:spPr>
          <a:xfrm rot="5400000">
            <a:off x="5791200" y="-701297"/>
            <a:ext cx="609600" cy="3505200"/>
          </a:xfrm>
          <a:prstGeom prst="rect">
            <a:avLst/>
          </a:prstGeom>
          <a:ln>
            <a:noFill/>
          </a:ln>
          <a:effectLst>
            <a:outerShdw blurRad="406400" dist="63500" dir="5400000" algn="t" rotWithShape="0">
              <a:prstClr val="black">
                <a:alpha val="6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marR="0" indent="0" algn="l" defTabSz="4572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1pPr>
            <a:lvl2pPr marL="457200" marR="0" indent="0" algn="l" defTabSz="4572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2pPr>
            <a:lvl3pPr marL="914400" marR="0" indent="0" algn="l" defTabSz="4572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3pPr>
            <a:lvl4pPr marL="1371600" marR="0" indent="0" algn="l" defTabSz="4572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4pPr>
            <a:lvl5pPr marL="1828800" marR="0" indent="0" algn="l" defTabSz="4572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5pPr>
            <a:lvl6pPr marL="2286000" marR="0" indent="0" algn="l" defTabSz="4572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6pPr>
            <a:lvl7pPr marL="2743200" marR="0" indent="0" algn="l" defTabSz="4572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7pPr>
            <a:lvl8pPr marL="3200400" marR="0" indent="0" algn="l" defTabSz="4572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8pPr>
            <a:lvl9pPr marL="3657600" marR="0" indent="0" algn="l" defTabSz="4572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9pPr>
          </a:lstStyle>
          <a:p/>
        </p:txBody>
      </p:sp>
      <p:sp>
        <p:nvSpPr>
          <p:cNvPr id="5" name="矩形 4"/>
          <p:cNvSpPr/>
          <p:nvPr/>
        </p:nvSpPr>
        <p:spPr>
          <a:xfrm rot="5400000">
            <a:off x="5921932" y="4319919"/>
            <a:ext cx="348135" cy="3505200"/>
          </a:xfrm>
          <a:prstGeom prst="rect">
            <a:avLst/>
          </a:prstGeom>
          <a:ln>
            <a:noFill/>
          </a:ln>
          <a:effectLst>
            <a:outerShdw blurRad="406400" dist="63500" dir="5400000" algn="t" rotWithShape="0">
              <a:prstClr val="black">
                <a:alpha val="6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marR="0" indent="0" algn="l" defTabSz="4572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1pPr>
            <a:lvl2pPr marL="457200" marR="0" indent="0" algn="l" defTabSz="4572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2pPr>
            <a:lvl3pPr marL="914400" marR="0" indent="0" algn="l" defTabSz="4572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3pPr>
            <a:lvl4pPr marL="1371600" marR="0" indent="0" algn="l" defTabSz="4572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4pPr>
            <a:lvl5pPr marL="1828800" marR="0" indent="0" algn="l" defTabSz="4572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5pPr>
            <a:lvl6pPr marL="2286000" marR="0" indent="0" algn="l" defTabSz="4572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6pPr>
            <a:lvl7pPr marL="2743200" marR="0" indent="0" algn="l" defTabSz="4572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7pPr>
            <a:lvl8pPr marL="3200400" marR="0" indent="0" algn="l" defTabSz="4572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8pPr>
            <a:lvl9pPr marL="3657600" marR="0" indent="0" algn="l" defTabSz="457200" rtl="0" eaLnBrk="1" fontAlgn="auto" latinLnBrk="0" hangingPunct="1">
              <a:lnSpc>
                <a:spcPct val="100000"/>
              </a:lnSpc>
              <a:spcBef>
                <a:spcPct val="0"/>
              </a:spcBef>
              <a:spcAft>
                <a:spcPct val="0"/>
              </a:spcAft>
              <a:buClrTx/>
              <a:buSzTx/>
              <a:buFontTx/>
              <a:buNone/>
              <a:defRPr kumimoji="0" sz="1800" b="0" i="0" u="none" strike="noStrike" kern="1200" cap="none" spc="0" normalizeH="0" baseline="0" noProof="0">
                <a:solidFill>
                  <a:srgbClr val="FFFFFF"/>
                </a:solidFill>
                <a:uLnTx/>
                <a:uFillTx/>
                <a:latin typeface="Arial"/>
                <a:ea typeface="微软雅黑"/>
                <a:cs typeface="+mn-cs"/>
              </a:defRPr>
            </a:lvl9pPr>
          </a:lstStyle>
          <a:p/>
        </p:txBody>
      </p:sp>
      <p:grpSp>
        <p:nvGrpSpPr>
          <p:cNvPr id="19" name="组合 18"/>
          <p:cNvGrpSpPr/>
          <p:nvPr/>
        </p:nvGrpSpPr>
        <p:grpSpPr>
          <a:xfrm>
            <a:off x="10866438" y="3185886"/>
            <a:ext cx="901700" cy="695326"/>
            <a:chOff x="10866438" y="3185886"/>
            <a:chExt cx="901700" cy="695326"/>
          </a:xfrm>
        </p:grpSpPr>
        <p:sp>
          <p:nvSpPr>
            <p:cNvPr id="7" name="矩形 6"/>
            <p:cNvSpPr/>
            <p:nvPr/>
          </p:nvSpPr>
          <p:spPr>
            <a:xfrm rot="5400000">
              <a:off x="10969625" y="3082699"/>
              <a:ext cx="695326" cy="901700"/>
            </a:xfrm>
            <a:prstGeom prst="rect">
              <a:avLst/>
            </a:prstGeom>
            <a:ln>
              <a:noFill/>
            </a:ln>
            <a:effectLst>
              <a:outerShdw blurRad="406400" dist="63500" dir="5400000" algn="t" rotWithShape="0">
                <a:prstClr val="black">
                  <a:alpha val="6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p:txBody>
        </p:sp>
        <p:sp>
          <p:nvSpPr>
            <p:cNvPr id="8" name="燕尾形 7"/>
            <p:cNvSpPr/>
            <p:nvPr/>
          </p:nvSpPr>
          <p:spPr>
            <a:xfrm>
              <a:off x="11171238" y="3349399"/>
              <a:ext cx="292100" cy="368300"/>
            </a:xfrm>
            <a:prstGeom prst="chevr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p:txBody>
        </p:sp>
      </p:grpSp>
      <p:grpSp>
        <p:nvGrpSpPr>
          <p:cNvPr id="20" name="组合 19"/>
          <p:cNvGrpSpPr/>
          <p:nvPr/>
        </p:nvGrpSpPr>
        <p:grpSpPr>
          <a:xfrm>
            <a:off x="423863" y="3185886"/>
            <a:ext cx="901700" cy="695326"/>
            <a:chOff x="423863" y="3185886"/>
            <a:chExt cx="901700" cy="695326"/>
          </a:xfrm>
        </p:grpSpPr>
        <p:sp>
          <p:nvSpPr>
            <p:cNvPr id="6" name="矩形 5"/>
            <p:cNvSpPr/>
            <p:nvPr/>
          </p:nvSpPr>
          <p:spPr>
            <a:xfrm rot="5400000">
              <a:off x="527050" y="3082699"/>
              <a:ext cx="695326" cy="901700"/>
            </a:xfrm>
            <a:prstGeom prst="rect">
              <a:avLst/>
            </a:prstGeom>
            <a:ln>
              <a:noFill/>
            </a:ln>
            <a:effectLst>
              <a:outerShdw blurRad="406400" dist="63500" dir="5400000" algn="t" rotWithShape="0">
                <a:prstClr val="black">
                  <a:alpha val="6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p:txBody>
        </p:sp>
        <p:sp>
          <p:nvSpPr>
            <p:cNvPr id="9" name="燕尾形 8"/>
            <p:cNvSpPr/>
            <p:nvPr/>
          </p:nvSpPr>
          <p:spPr>
            <a:xfrm flipH="1">
              <a:off x="728663" y="3349399"/>
              <a:ext cx="292100" cy="368300"/>
            </a:xfrm>
            <a:prstGeom prst="chevr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p:txBody>
        </p:sp>
      </p:grpSp>
      <p:sp>
        <p:nvSpPr>
          <p:cNvPr id="10" name="文本框 9"/>
          <p:cNvSpPr txBox="1"/>
          <p:nvPr/>
        </p:nvSpPr>
        <p:spPr>
          <a:xfrm>
            <a:off x="4077998" y="1484464"/>
            <a:ext cx="4068999" cy="1556035"/>
          </a:xfrm>
          <a:prstGeom prst="rect">
            <a:avLst/>
          </a:prstGeom>
          <a:noFill/>
        </p:spPr>
        <p:txBody>
          <a:bodyPr wrap="square" rtlCol="0">
            <a:spAutoFit/>
            <a:scene3d>
              <a:camera prst="orthographicFront"/>
              <a:lightRig rig="threePt" dir="t"/>
            </a:scene3d>
            <a:sp3d contourW="127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zh-CN" sz="9600" b="1" i="1">
                <a:solidFill>
                  <a:schemeClr val="accent1"/>
                </a:solidFill>
                <a:latin typeface="宋体"/>
                <a:sym typeface="宋体"/>
              </a:rPr>
              <a:t>2024</a:t>
            </a:r>
          </a:p>
        </p:txBody>
      </p:sp>
      <p:sp>
        <p:nvSpPr>
          <p:cNvPr id="11" name="文本框 10"/>
          <p:cNvSpPr txBox="1"/>
          <p:nvPr/>
        </p:nvSpPr>
        <p:spPr>
          <a:xfrm>
            <a:off x="1950085" y="3012440"/>
            <a:ext cx="8281035" cy="1884045"/>
          </a:xfrm>
          <a:prstGeom prst="rect">
            <a:avLst/>
          </a:prstGeom>
          <a:noFill/>
        </p:spPr>
        <p:txBody>
          <a:bodyPr wrap="square" rtlCol="0" anchor="ctr" anchorCtr="0">
            <a:normAutofit/>
            <a:scene3d>
              <a:camera prst="orthographicFront"/>
              <a:lightRig rig="threePt" dir="t"/>
            </a:scene3d>
            <a:sp3d contourW="127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8000" b="1">
                <a:solidFill>
                  <a:srgbClr val="000000"/>
                </a:solidFill>
                <a:latin typeface="宋体"/>
                <a:sym typeface="宋体"/>
              </a:rPr>
              <a:t>财务审计出差</a:t>
            </a:r>
          </a:p>
        </p:txBody>
      </p:sp>
      <p:grpSp>
        <p:nvGrpSpPr>
          <p:cNvPr id="13" name="组合 12"/>
          <p:cNvGrpSpPr/>
          <p:nvPr/>
        </p:nvGrpSpPr>
        <p:grpSpPr>
          <a:xfrm>
            <a:off x="4064814" y="5062646"/>
            <a:ext cx="4062370" cy="316802"/>
            <a:chOff x="1244534" y="4117273"/>
            <a:chExt cx="1765300" cy="316802"/>
          </a:xfrm>
        </p:grpSpPr>
        <p:sp>
          <p:nvSpPr>
            <p:cNvPr id="14" name="圆角矩形 13"/>
            <p:cNvSpPr/>
            <p:nvPr/>
          </p:nvSpPr>
          <p:spPr>
            <a:xfrm>
              <a:off x="1244534" y="4117273"/>
              <a:ext cx="1765300" cy="316802"/>
            </a:xfrm>
            <a:prstGeom prst="roundRect">
              <a:avLst>
                <a:gd name="adj" fmla="val 50000"/>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p:txBody>
        </p:sp>
      </p:grpSp>
    </p:spTree>
  </p:cSld>
  <p:clrMapOvr>
    <a:masterClrMapping/>
  </p:clrMapOvr>
  <mc:AlternateContent>
    <mc:Choice xmlns:p14="http://schemas.microsoft.com/office/powerpoint/2010/main" Requires="p14">
      <p:transition spd="med" advTm="7200000" p14:dur="7200000">
        <p:fade/>
      </p:transition>
    </mc:Choice>
    <mc:Fallback>
      <p:transition spd="med" advTm="7200000">
        <p:fade/>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a:blip r:embed="rId3"/>
          <a:stretch>
            <a:fillRect/>
          </a:stretch>
        </a:blipFill>
        <a:effectLst/>
      </p:bgPr>
    </p:bg>
    <p:spTree>
      <p:nvGrpSpPr>
        <p:cNvPr id="1" name=""/>
        <p:cNvGrpSpPr/>
        <p:nvPr/>
      </p:nvGrpSpPr>
      <p:grpSpPr>
        <a:xfrm>
          <a:off x="0" y="0"/>
          <a:ext cx="0" cy="0"/>
        </a:xfrm>
      </p:grpSpPr>
      <p:sp>
        <p:nvSpPr>
          <p:cNvPr id="57" name="文本框 22"/>
          <p:cNvSpPr txBox="1"/>
          <p:nvPr/>
        </p:nvSpPr>
        <p:spPr>
          <a:xfrm>
            <a:off x="1609684" y="44624"/>
            <a:ext cx="9958924" cy="518678"/>
          </a:xfrm>
          <a:prstGeom prst="rect">
            <a:avLst/>
          </a:prstGeom>
          <a:noFill/>
        </p:spPr>
        <p:txBody>
          <a:bodyPr wrap="square" rtlCol="0">
            <a:normAutofit/>
            <a:scene3d>
              <a:camera prst="orthographicFront"/>
              <a:lightRig rig="threePt" dir="t"/>
            </a:scene3d>
            <a:sp3d contourW="127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chemeClr val="bg1"/>
                </a:solidFill>
                <a:latin typeface="宋体"/>
                <a:sym typeface="宋体"/>
              </a:rPr>
              <a:t>-</a:t>
            </a:r>
          </a:p>
        </p:txBody>
      </p:sp>
      <p:grpSp>
        <p:nvGrpSpPr>
          <p:cNvPr id="22" name="组合 21"/>
          <p:cNvGrpSpPr/>
          <p:nvPr/>
        </p:nvGrpSpPr>
        <p:grpSpPr>
          <a:xfrm>
            <a:off x="525747" y="1845863"/>
            <a:ext cx="2219325" cy="2827655"/>
            <a:chOff x="0" y="-33"/>
            <a:chExt cx="1095" cy="1313"/>
          </a:xfrm>
        </p:grpSpPr>
        <p:sp>
          <p:nvSpPr>
            <p:cNvPr id="31" name="Rectangle 5"/>
            <p:cNvSpPr>
              <a:spLocks noChangeArrowheads="1"/>
            </p:cNvSpPr>
            <p:nvPr/>
          </p:nvSpPr>
          <p:spPr>
            <a:xfrm>
              <a:off x="0" y="-33"/>
              <a:ext cx="1095" cy="1313"/>
            </a:xfrm>
            <a:prstGeom prst="rect">
              <a:avLst/>
            </a:prstGeom>
            <a:solidFill>
              <a:srgbClr val="E53238">
                <a:alpha val="23922"/>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p:txBody>
        </p:sp>
        <p:sp>
          <p:nvSpPr>
            <p:cNvPr id="32" name="Freeform 6"/>
            <p:cNvSpPr/>
            <p:nvPr/>
          </p:nvSpPr>
          <p:spPr>
            <a:xfrm>
              <a:off x="94" y="101"/>
              <a:ext cx="835" cy="1052"/>
            </a:xfrm>
            <a:custGeom>
              <a:gdLst>
                <a:gd name="T0" fmla="*/ 230858066 w 1173"/>
                <a:gd name="T1" fmla="*/ 110128663 h 1472"/>
                <a:gd name="T2" fmla="*/ 223509953 w 1173"/>
                <a:gd name="T3" fmla="*/ 9675010 h 1472"/>
                <a:gd name="T4" fmla="*/ 217794552 w 1173"/>
                <a:gd name="T5" fmla="*/ 11115660 h 1472"/>
                <a:gd name="T6" fmla="*/ 204731038 w 1173"/>
                <a:gd name="T7" fmla="*/ 13997867 h 1472"/>
                <a:gd name="T8" fmla="*/ 187584836 w 1173"/>
                <a:gd name="T9" fmla="*/ 11115660 h 1472"/>
                <a:gd name="T10" fmla="*/ 128390842 w 1173"/>
                <a:gd name="T11" fmla="*/ 1029295 h 1472"/>
                <a:gd name="T12" fmla="*/ 0 w 1173"/>
                <a:gd name="T13" fmla="*/ 158091449 h 1472"/>
                <a:gd name="T14" fmla="*/ 131248090 w 1173"/>
                <a:gd name="T15" fmla="*/ 301978900 h 1472"/>
                <a:gd name="T16" fmla="*/ 239431167 w 1173"/>
                <a:gd name="T17" fmla="*/ 223550888 h 1472"/>
                <a:gd name="T18" fmla="*/ 222081102 w 1173"/>
                <a:gd name="T19" fmla="*/ 213258392 h 1472"/>
                <a:gd name="T20" fmla="*/ 141250041 w 1173"/>
                <a:gd name="T21" fmla="*/ 281805717 h 1472"/>
                <a:gd name="T22" fmla="*/ 59194446 w 1173"/>
                <a:gd name="T23" fmla="*/ 149239603 h 1472"/>
                <a:gd name="T24" fmla="*/ 131248090 w 1173"/>
                <a:gd name="T25" fmla="*/ 21408156 h 1472"/>
                <a:gd name="T26" fmla="*/ 213508002 w 1173"/>
                <a:gd name="T27" fmla="*/ 117333274 h 1472"/>
                <a:gd name="T28" fmla="*/ 230858066 w 1173"/>
                <a:gd name="T29" fmla="*/ 110128663 h 147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173" h="1472">
                  <a:moveTo>
                    <a:pt x="1131" y="535"/>
                  </a:moveTo>
                  <a:lnTo>
                    <a:pt x="1095" y="47"/>
                  </a:lnTo>
                  <a:cubicBezTo>
                    <a:pt x="1090" y="47"/>
                    <a:pt x="1081" y="49"/>
                    <a:pt x="1067" y="54"/>
                  </a:cubicBezTo>
                  <a:cubicBezTo>
                    <a:pt x="1043" y="64"/>
                    <a:pt x="1022" y="68"/>
                    <a:pt x="1003" y="68"/>
                  </a:cubicBezTo>
                  <a:cubicBezTo>
                    <a:pt x="975" y="68"/>
                    <a:pt x="947" y="64"/>
                    <a:pt x="919" y="54"/>
                  </a:cubicBezTo>
                  <a:cubicBezTo>
                    <a:pt x="810" y="17"/>
                    <a:pt x="714" y="0"/>
                    <a:pt x="629" y="5"/>
                  </a:cubicBezTo>
                  <a:cubicBezTo>
                    <a:pt x="214" y="24"/>
                    <a:pt x="5" y="278"/>
                    <a:pt x="0" y="768"/>
                  </a:cubicBezTo>
                  <a:cubicBezTo>
                    <a:pt x="5" y="1225"/>
                    <a:pt x="219" y="1458"/>
                    <a:pt x="643" y="1467"/>
                  </a:cubicBezTo>
                  <a:cubicBezTo>
                    <a:pt x="912" y="1472"/>
                    <a:pt x="1088" y="1345"/>
                    <a:pt x="1173" y="1086"/>
                  </a:cubicBezTo>
                  <a:lnTo>
                    <a:pt x="1088" y="1036"/>
                  </a:lnTo>
                  <a:cubicBezTo>
                    <a:pt x="999" y="1258"/>
                    <a:pt x="867" y="1369"/>
                    <a:pt x="692" y="1369"/>
                  </a:cubicBezTo>
                  <a:cubicBezTo>
                    <a:pt x="424" y="1359"/>
                    <a:pt x="290" y="1145"/>
                    <a:pt x="290" y="725"/>
                  </a:cubicBezTo>
                  <a:cubicBezTo>
                    <a:pt x="290" y="316"/>
                    <a:pt x="408" y="108"/>
                    <a:pt x="643" y="104"/>
                  </a:cubicBezTo>
                  <a:cubicBezTo>
                    <a:pt x="827" y="94"/>
                    <a:pt x="961" y="250"/>
                    <a:pt x="1046" y="570"/>
                  </a:cubicBezTo>
                  <a:lnTo>
                    <a:pt x="1131" y="535"/>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1pPr>
              <a:lvl2pPr marL="4572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2pPr>
              <a:lvl3pPr marL="9144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3pPr>
              <a:lvl4pPr marL="1371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4pPr>
              <a:lvl5pPr marL="18288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3" name="Freeform 7"/>
          <p:cNvSpPr>
            <a:spLocks noEditPoints="1"/>
          </p:cNvSpPr>
          <p:nvPr/>
        </p:nvSpPr>
        <p:spPr>
          <a:xfrm>
            <a:off x="3054952" y="4348716"/>
            <a:ext cx="990600" cy="201612"/>
          </a:xfrm>
          <a:custGeom>
            <a:gdLst>
              <a:gd name="T0" fmla="*/ 9992198 w 2195"/>
              <a:gd name="T1" fmla="*/ 57089100 h 445"/>
              <a:gd name="T2" fmla="*/ 51389349 w 2195"/>
              <a:gd name="T3" fmla="*/ 56678625 h 445"/>
              <a:gd name="T4" fmla="*/ 30996980 w 2195"/>
              <a:gd name="T5" fmla="*/ 90972769 h 445"/>
              <a:gd name="T6" fmla="*/ 31812476 w 2195"/>
              <a:gd name="T7" fmla="*/ 21562624 h 445"/>
              <a:gd name="T8" fmla="*/ 30996980 w 2195"/>
              <a:gd name="T9" fmla="*/ 90972769 h 445"/>
              <a:gd name="T10" fmla="*/ 135610658 w 2195"/>
              <a:gd name="T11" fmla="*/ 89124726 h 445"/>
              <a:gd name="T12" fmla="*/ 126026434 w 2195"/>
              <a:gd name="T13" fmla="*/ 48053666 h 445"/>
              <a:gd name="T14" fmla="*/ 90951070 w 2195"/>
              <a:gd name="T15" fmla="*/ 48464141 h 445"/>
              <a:gd name="T16" fmla="*/ 81570382 w 2195"/>
              <a:gd name="T17" fmla="*/ 89535654 h 445"/>
              <a:gd name="T18" fmla="*/ 90951070 w 2195"/>
              <a:gd name="T19" fmla="*/ 22794502 h 445"/>
              <a:gd name="T20" fmla="*/ 112770897 w 2195"/>
              <a:gd name="T21" fmla="*/ 20946458 h 445"/>
              <a:gd name="T22" fmla="*/ 182921624 w 2195"/>
              <a:gd name="T23" fmla="*/ 83580142 h 445"/>
              <a:gd name="T24" fmla="*/ 174764405 w 2195"/>
              <a:gd name="T25" fmla="*/ 90562294 h 445"/>
              <a:gd name="T26" fmla="*/ 161101346 w 2195"/>
              <a:gd name="T27" fmla="*/ 31008986 h 445"/>
              <a:gd name="T28" fmla="*/ 151925095 w 2195"/>
              <a:gd name="T29" fmla="*/ 22794502 h 445"/>
              <a:gd name="T30" fmla="*/ 161101346 w 2195"/>
              <a:gd name="T31" fmla="*/ 4928418 h 445"/>
              <a:gd name="T32" fmla="*/ 170686021 w 2195"/>
              <a:gd name="T33" fmla="*/ 22794502 h 445"/>
              <a:gd name="T34" fmla="*/ 182921624 w 2195"/>
              <a:gd name="T35" fmla="*/ 31008986 h 445"/>
              <a:gd name="T36" fmla="*/ 170686021 w 2195"/>
              <a:gd name="T37" fmla="*/ 75981823 h 445"/>
              <a:gd name="T38" fmla="*/ 182921624 w 2195"/>
              <a:gd name="T39" fmla="*/ 83580142 h 445"/>
              <a:gd name="T40" fmla="*/ 247566058 w 2195"/>
              <a:gd name="T41" fmla="*/ 51133587 h 445"/>
              <a:gd name="T42" fmla="*/ 208004338 w 2195"/>
              <a:gd name="T43" fmla="*/ 51133587 h 445"/>
              <a:gd name="T44" fmla="*/ 257558708 w 2195"/>
              <a:gd name="T45" fmla="*/ 71258642 h 445"/>
              <a:gd name="T46" fmla="*/ 196992657 w 2195"/>
              <a:gd name="T47" fmla="*/ 57089100 h 445"/>
              <a:gd name="T48" fmla="*/ 257966230 w 2195"/>
              <a:gd name="T49" fmla="*/ 57089100 h 445"/>
              <a:gd name="T50" fmla="*/ 207596815 w 2195"/>
              <a:gd name="T51" fmla="*/ 59348071 h 445"/>
              <a:gd name="T52" fmla="*/ 247566058 w 2195"/>
              <a:gd name="T53" fmla="*/ 68589196 h 445"/>
              <a:gd name="T54" fmla="*/ 331583831 w 2195"/>
              <a:gd name="T55" fmla="*/ 89124726 h 445"/>
              <a:gd name="T56" fmla="*/ 322203143 w 2195"/>
              <a:gd name="T57" fmla="*/ 48053666 h 445"/>
              <a:gd name="T58" fmla="*/ 287127779 w 2195"/>
              <a:gd name="T59" fmla="*/ 48464141 h 445"/>
              <a:gd name="T60" fmla="*/ 277543104 w 2195"/>
              <a:gd name="T61" fmla="*/ 89535654 h 445"/>
              <a:gd name="T62" fmla="*/ 287127779 w 2195"/>
              <a:gd name="T63" fmla="*/ 22794502 h 445"/>
              <a:gd name="T64" fmla="*/ 308948057 w 2195"/>
              <a:gd name="T65" fmla="*/ 20946458 h 445"/>
              <a:gd name="T66" fmla="*/ 379098333 w 2195"/>
              <a:gd name="T67" fmla="*/ 83580142 h 445"/>
              <a:gd name="T68" fmla="*/ 370737578 w 2195"/>
              <a:gd name="T69" fmla="*/ 90562294 h 445"/>
              <a:gd name="T70" fmla="*/ 357278506 w 2195"/>
              <a:gd name="T71" fmla="*/ 31008986 h 445"/>
              <a:gd name="T72" fmla="*/ 348101804 w 2195"/>
              <a:gd name="T73" fmla="*/ 22794502 h 445"/>
              <a:gd name="T74" fmla="*/ 357278506 w 2195"/>
              <a:gd name="T75" fmla="*/ 4928418 h 445"/>
              <a:gd name="T76" fmla="*/ 366659195 w 2195"/>
              <a:gd name="T77" fmla="*/ 22794502 h 445"/>
              <a:gd name="T78" fmla="*/ 379098333 w 2195"/>
              <a:gd name="T79" fmla="*/ 31008986 h 445"/>
              <a:gd name="T80" fmla="*/ 366659195 w 2195"/>
              <a:gd name="T81" fmla="*/ 75981823 h 445"/>
              <a:gd name="T82" fmla="*/ 379098333 w 2195"/>
              <a:gd name="T83" fmla="*/ 83580142 h 445"/>
              <a:gd name="T84" fmla="*/ 444558715 w 2195"/>
              <a:gd name="T85" fmla="*/ 38812541 h 445"/>
              <a:gd name="T86" fmla="*/ 395004796 w 2195"/>
              <a:gd name="T87" fmla="*/ 39839182 h 445"/>
              <a:gd name="T88" fmla="*/ 437217444 w 2195"/>
              <a:gd name="T89" fmla="*/ 72285736 h 445"/>
              <a:gd name="T90" fmla="*/ 401734107 w 2195"/>
              <a:gd name="T91" fmla="*/ 68589196 h 445"/>
              <a:gd name="T92" fmla="*/ 420495484 w 2195"/>
              <a:gd name="T93" fmla="*/ 90972769 h 445"/>
              <a:gd name="T94" fmla="*/ 423146411 w 2195"/>
              <a:gd name="T95" fmla="*/ 51749753 h 445"/>
              <a:gd name="T96" fmla="*/ 419476001 w 2195"/>
              <a:gd name="T97" fmla="*/ 29776654 h 445"/>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2195" h="445">
                <a:moveTo>
                  <a:pt x="154" y="142"/>
                </a:moveTo>
                <a:cubicBezTo>
                  <a:pt x="86" y="144"/>
                  <a:pt x="51" y="189"/>
                  <a:pt x="49" y="278"/>
                </a:cubicBezTo>
                <a:cubicBezTo>
                  <a:pt x="51" y="361"/>
                  <a:pt x="86" y="405"/>
                  <a:pt x="154" y="407"/>
                </a:cubicBezTo>
                <a:cubicBezTo>
                  <a:pt x="218" y="405"/>
                  <a:pt x="251" y="361"/>
                  <a:pt x="252" y="276"/>
                </a:cubicBezTo>
                <a:cubicBezTo>
                  <a:pt x="248" y="193"/>
                  <a:pt x="215" y="148"/>
                  <a:pt x="154" y="142"/>
                </a:cubicBezTo>
                <a:close/>
                <a:moveTo>
                  <a:pt x="152" y="443"/>
                </a:moveTo>
                <a:cubicBezTo>
                  <a:pt x="55" y="437"/>
                  <a:pt x="5" y="383"/>
                  <a:pt x="0" y="280"/>
                </a:cubicBezTo>
                <a:cubicBezTo>
                  <a:pt x="3" y="166"/>
                  <a:pt x="55" y="107"/>
                  <a:pt x="156" y="105"/>
                </a:cubicBezTo>
                <a:cubicBezTo>
                  <a:pt x="250" y="109"/>
                  <a:pt x="299" y="165"/>
                  <a:pt x="303" y="274"/>
                </a:cubicBezTo>
                <a:cubicBezTo>
                  <a:pt x="302" y="385"/>
                  <a:pt x="251" y="442"/>
                  <a:pt x="152" y="443"/>
                </a:cubicBezTo>
                <a:close/>
                <a:moveTo>
                  <a:pt x="665" y="227"/>
                </a:moveTo>
                <a:lnTo>
                  <a:pt x="665" y="434"/>
                </a:lnTo>
                <a:lnTo>
                  <a:pt x="618" y="434"/>
                </a:lnTo>
                <a:lnTo>
                  <a:pt x="618" y="234"/>
                </a:lnTo>
                <a:cubicBezTo>
                  <a:pt x="616" y="174"/>
                  <a:pt x="591" y="144"/>
                  <a:pt x="542" y="142"/>
                </a:cubicBezTo>
                <a:cubicBezTo>
                  <a:pt x="484" y="150"/>
                  <a:pt x="452" y="181"/>
                  <a:pt x="446" y="236"/>
                </a:cubicBezTo>
                <a:lnTo>
                  <a:pt x="446" y="434"/>
                </a:lnTo>
                <a:lnTo>
                  <a:pt x="400" y="436"/>
                </a:lnTo>
                <a:lnTo>
                  <a:pt x="400" y="111"/>
                </a:lnTo>
                <a:lnTo>
                  <a:pt x="446" y="111"/>
                </a:lnTo>
                <a:lnTo>
                  <a:pt x="446" y="160"/>
                </a:lnTo>
                <a:cubicBezTo>
                  <a:pt x="472" y="123"/>
                  <a:pt x="507" y="104"/>
                  <a:pt x="553" y="102"/>
                </a:cubicBezTo>
                <a:cubicBezTo>
                  <a:pt x="628" y="102"/>
                  <a:pt x="665" y="144"/>
                  <a:pt x="665" y="227"/>
                </a:cubicBezTo>
                <a:close/>
                <a:moveTo>
                  <a:pt x="897" y="407"/>
                </a:moveTo>
                <a:lnTo>
                  <a:pt x="906" y="432"/>
                </a:lnTo>
                <a:cubicBezTo>
                  <a:pt x="891" y="438"/>
                  <a:pt x="875" y="441"/>
                  <a:pt x="857" y="441"/>
                </a:cubicBezTo>
                <a:cubicBezTo>
                  <a:pt x="811" y="442"/>
                  <a:pt x="788" y="419"/>
                  <a:pt x="790" y="370"/>
                </a:cubicBezTo>
                <a:lnTo>
                  <a:pt x="790" y="151"/>
                </a:lnTo>
                <a:lnTo>
                  <a:pt x="745" y="151"/>
                </a:lnTo>
                <a:lnTo>
                  <a:pt x="745" y="111"/>
                </a:lnTo>
                <a:lnTo>
                  <a:pt x="790" y="111"/>
                </a:lnTo>
                <a:lnTo>
                  <a:pt x="790" y="24"/>
                </a:lnTo>
                <a:lnTo>
                  <a:pt x="837" y="0"/>
                </a:lnTo>
                <a:lnTo>
                  <a:pt x="837" y="111"/>
                </a:lnTo>
                <a:lnTo>
                  <a:pt x="897" y="111"/>
                </a:lnTo>
                <a:lnTo>
                  <a:pt x="897" y="151"/>
                </a:lnTo>
                <a:lnTo>
                  <a:pt x="837" y="151"/>
                </a:lnTo>
                <a:lnTo>
                  <a:pt x="837" y="370"/>
                </a:lnTo>
                <a:cubicBezTo>
                  <a:pt x="835" y="398"/>
                  <a:pt x="847" y="411"/>
                  <a:pt x="872" y="410"/>
                </a:cubicBezTo>
                <a:cubicBezTo>
                  <a:pt x="881" y="410"/>
                  <a:pt x="890" y="409"/>
                  <a:pt x="897" y="407"/>
                </a:cubicBezTo>
                <a:close/>
                <a:moveTo>
                  <a:pt x="1020" y="249"/>
                </a:moveTo>
                <a:lnTo>
                  <a:pt x="1214" y="249"/>
                </a:lnTo>
                <a:cubicBezTo>
                  <a:pt x="1211" y="184"/>
                  <a:pt x="1179" y="150"/>
                  <a:pt x="1118" y="147"/>
                </a:cubicBezTo>
                <a:cubicBezTo>
                  <a:pt x="1057" y="153"/>
                  <a:pt x="1024" y="187"/>
                  <a:pt x="1020" y="249"/>
                </a:cubicBezTo>
                <a:close/>
                <a:moveTo>
                  <a:pt x="1214" y="334"/>
                </a:moveTo>
                <a:lnTo>
                  <a:pt x="1263" y="347"/>
                </a:lnTo>
                <a:cubicBezTo>
                  <a:pt x="1245" y="413"/>
                  <a:pt x="1198" y="445"/>
                  <a:pt x="1120" y="443"/>
                </a:cubicBezTo>
                <a:cubicBezTo>
                  <a:pt x="1021" y="439"/>
                  <a:pt x="969" y="384"/>
                  <a:pt x="966" y="278"/>
                </a:cubicBezTo>
                <a:cubicBezTo>
                  <a:pt x="971" y="167"/>
                  <a:pt x="1021" y="109"/>
                  <a:pt x="1118" y="105"/>
                </a:cubicBezTo>
                <a:cubicBezTo>
                  <a:pt x="1213" y="107"/>
                  <a:pt x="1262" y="165"/>
                  <a:pt x="1265" y="278"/>
                </a:cubicBezTo>
                <a:cubicBezTo>
                  <a:pt x="1265" y="284"/>
                  <a:pt x="1265" y="288"/>
                  <a:pt x="1265" y="289"/>
                </a:cubicBezTo>
                <a:lnTo>
                  <a:pt x="1018" y="289"/>
                </a:lnTo>
                <a:cubicBezTo>
                  <a:pt x="1021" y="362"/>
                  <a:pt x="1054" y="401"/>
                  <a:pt x="1118" y="405"/>
                </a:cubicBezTo>
                <a:cubicBezTo>
                  <a:pt x="1169" y="405"/>
                  <a:pt x="1200" y="382"/>
                  <a:pt x="1214" y="334"/>
                </a:cubicBezTo>
                <a:close/>
                <a:moveTo>
                  <a:pt x="1626" y="227"/>
                </a:moveTo>
                <a:lnTo>
                  <a:pt x="1626" y="434"/>
                </a:lnTo>
                <a:lnTo>
                  <a:pt x="1580" y="434"/>
                </a:lnTo>
                <a:lnTo>
                  <a:pt x="1580" y="234"/>
                </a:lnTo>
                <a:cubicBezTo>
                  <a:pt x="1578" y="174"/>
                  <a:pt x="1553" y="144"/>
                  <a:pt x="1504" y="142"/>
                </a:cubicBezTo>
                <a:cubicBezTo>
                  <a:pt x="1446" y="150"/>
                  <a:pt x="1414" y="181"/>
                  <a:pt x="1408" y="236"/>
                </a:cubicBezTo>
                <a:lnTo>
                  <a:pt x="1408" y="434"/>
                </a:lnTo>
                <a:lnTo>
                  <a:pt x="1361" y="436"/>
                </a:lnTo>
                <a:lnTo>
                  <a:pt x="1361" y="111"/>
                </a:lnTo>
                <a:lnTo>
                  <a:pt x="1408" y="111"/>
                </a:lnTo>
                <a:lnTo>
                  <a:pt x="1408" y="160"/>
                </a:lnTo>
                <a:cubicBezTo>
                  <a:pt x="1433" y="123"/>
                  <a:pt x="1469" y="104"/>
                  <a:pt x="1515" y="102"/>
                </a:cubicBezTo>
                <a:cubicBezTo>
                  <a:pt x="1589" y="102"/>
                  <a:pt x="1626" y="144"/>
                  <a:pt x="1626" y="227"/>
                </a:cubicBezTo>
                <a:close/>
                <a:moveTo>
                  <a:pt x="1859" y="407"/>
                </a:moveTo>
                <a:lnTo>
                  <a:pt x="1868" y="432"/>
                </a:lnTo>
                <a:cubicBezTo>
                  <a:pt x="1853" y="438"/>
                  <a:pt x="1836" y="441"/>
                  <a:pt x="1818" y="441"/>
                </a:cubicBezTo>
                <a:cubicBezTo>
                  <a:pt x="1772" y="442"/>
                  <a:pt x="1750" y="419"/>
                  <a:pt x="1752" y="370"/>
                </a:cubicBezTo>
                <a:lnTo>
                  <a:pt x="1752" y="151"/>
                </a:lnTo>
                <a:lnTo>
                  <a:pt x="1707" y="151"/>
                </a:lnTo>
                <a:lnTo>
                  <a:pt x="1707" y="111"/>
                </a:lnTo>
                <a:lnTo>
                  <a:pt x="1752" y="111"/>
                </a:lnTo>
                <a:lnTo>
                  <a:pt x="1752" y="24"/>
                </a:lnTo>
                <a:lnTo>
                  <a:pt x="1798" y="0"/>
                </a:lnTo>
                <a:lnTo>
                  <a:pt x="1798" y="111"/>
                </a:lnTo>
                <a:lnTo>
                  <a:pt x="1859" y="111"/>
                </a:lnTo>
                <a:lnTo>
                  <a:pt x="1859" y="151"/>
                </a:lnTo>
                <a:lnTo>
                  <a:pt x="1798" y="151"/>
                </a:lnTo>
                <a:lnTo>
                  <a:pt x="1798" y="370"/>
                </a:lnTo>
                <a:cubicBezTo>
                  <a:pt x="1797" y="398"/>
                  <a:pt x="1809" y="411"/>
                  <a:pt x="1834" y="410"/>
                </a:cubicBezTo>
                <a:cubicBezTo>
                  <a:pt x="1843" y="410"/>
                  <a:pt x="1851" y="409"/>
                  <a:pt x="1859" y="407"/>
                </a:cubicBezTo>
                <a:close/>
                <a:moveTo>
                  <a:pt x="2131" y="203"/>
                </a:moveTo>
                <a:lnTo>
                  <a:pt x="2180" y="189"/>
                </a:lnTo>
                <a:cubicBezTo>
                  <a:pt x="2167" y="133"/>
                  <a:pt x="2125" y="104"/>
                  <a:pt x="2055" y="102"/>
                </a:cubicBezTo>
                <a:cubicBezTo>
                  <a:pt x="1982" y="105"/>
                  <a:pt x="1943" y="136"/>
                  <a:pt x="1937" y="194"/>
                </a:cubicBezTo>
                <a:cubicBezTo>
                  <a:pt x="1934" y="249"/>
                  <a:pt x="1976" y="281"/>
                  <a:pt x="2062" y="292"/>
                </a:cubicBezTo>
                <a:cubicBezTo>
                  <a:pt x="2118" y="302"/>
                  <a:pt x="2146" y="322"/>
                  <a:pt x="2144" y="352"/>
                </a:cubicBezTo>
                <a:cubicBezTo>
                  <a:pt x="2143" y="387"/>
                  <a:pt x="2115" y="406"/>
                  <a:pt x="2062" y="407"/>
                </a:cubicBezTo>
                <a:cubicBezTo>
                  <a:pt x="2013" y="409"/>
                  <a:pt x="1982" y="384"/>
                  <a:pt x="1970" y="334"/>
                </a:cubicBezTo>
                <a:lnTo>
                  <a:pt x="1924" y="347"/>
                </a:lnTo>
                <a:cubicBezTo>
                  <a:pt x="1941" y="413"/>
                  <a:pt x="1988" y="445"/>
                  <a:pt x="2062" y="443"/>
                </a:cubicBezTo>
                <a:cubicBezTo>
                  <a:pt x="2148" y="442"/>
                  <a:pt x="2192" y="410"/>
                  <a:pt x="2193" y="350"/>
                </a:cubicBezTo>
                <a:cubicBezTo>
                  <a:pt x="2195" y="298"/>
                  <a:pt x="2155" y="265"/>
                  <a:pt x="2075" y="252"/>
                </a:cubicBezTo>
                <a:cubicBezTo>
                  <a:pt x="2014" y="241"/>
                  <a:pt x="1985" y="222"/>
                  <a:pt x="1986" y="194"/>
                </a:cubicBezTo>
                <a:cubicBezTo>
                  <a:pt x="1990" y="162"/>
                  <a:pt x="2014" y="146"/>
                  <a:pt x="2057" y="145"/>
                </a:cubicBezTo>
                <a:cubicBezTo>
                  <a:pt x="2097" y="145"/>
                  <a:pt x="2122" y="164"/>
                  <a:pt x="2131" y="203"/>
                </a:cubicBezTo>
                <a:close/>
              </a:path>
            </a:pathLst>
          </a:custGeom>
          <a:solidFill>
            <a:srgbClr val="E53238"/>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1pPr>
            <a:lvl2pPr marL="4572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2pPr>
            <a:lvl3pPr marL="9144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3pPr>
            <a:lvl4pPr marL="1371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4pPr>
            <a:lvl5pPr marL="18288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8"/>
          <p:cNvSpPr>
            <a:spLocks noEditPoints="1"/>
          </p:cNvSpPr>
          <p:nvPr/>
        </p:nvSpPr>
        <p:spPr>
          <a:xfrm>
            <a:off x="3074002" y="3756896"/>
            <a:ext cx="952500" cy="447675"/>
          </a:xfrm>
          <a:custGeom>
            <a:gdLst>
              <a:gd name="T0" fmla="*/ 155817980 w 2109"/>
              <a:gd name="T1" fmla="*/ 0 h 986"/>
              <a:gd name="T2" fmla="*/ 137870423 w 2109"/>
              <a:gd name="T3" fmla="*/ 203066924 h 986"/>
              <a:gd name="T4" fmla="*/ 17131903 w 2109"/>
              <a:gd name="T5" fmla="*/ 185766964 h 986"/>
              <a:gd name="T6" fmla="*/ 0 w 2109"/>
              <a:gd name="T7" fmla="*/ 203066924 h 986"/>
              <a:gd name="T8" fmla="*/ 17131903 w 2109"/>
              <a:gd name="T9" fmla="*/ 16475893 h 986"/>
              <a:gd name="T10" fmla="*/ 137870423 w 2109"/>
              <a:gd name="T11" fmla="*/ 57459949 h 986"/>
              <a:gd name="T12" fmla="*/ 17131903 w 2109"/>
              <a:gd name="T13" fmla="*/ 16475893 h 986"/>
              <a:gd name="T14" fmla="*/ 17131903 w 2109"/>
              <a:gd name="T15" fmla="*/ 171144427 h 986"/>
              <a:gd name="T16" fmla="*/ 137870423 w 2109"/>
              <a:gd name="T17" fmla="*/ 129336758 h 986"/>
              <a:gd name="T18" fmla="*/ 17131903 w 2109"/>
              <a:gd name="T19" fmla="*/ 72906553 h 986"/>
              <a:gd name="T20" fmla="*/ 137870423 w 2109"/>
              <a:gd name="T21" fmla="*/ 114714222 h 986"/>
              <a:gd name="T22" fmla="*/ 17131903 w 2109"/>
              <a:gd name="T23" fmla="*/ 72906553 h 986"/>
              <a:gd name="T24" fmla="*/ 412183197 w 2109"/>
              <a:gd name="T25" fmla="*/ 113890609 h 986"/>
              <a:gd name="T26" fmla="*/ 365274491 w 2109"/>
              <a:gd name="T27" fmla="*/ 142929551 h 986"/>
              <a:gd name="T28" fmla="*/ 418505647 w 2109"/>
              <a:gd name="T29" fmla="*/ 188444387 h 986"/>
              <a:gd name="T30" fmla="*/ 330195032 w 2109"/>
              <a:gd name="T31" fmla="*/ 168467458 h 986"/>
              <a:gd name="T32" fmla="*/ 273292980 w 2109"/>
              <a:gd name="T33" fmla="*/ 200389500 h 986"/>
              <a:gd name="T34" fmla="*/ 297562987 w 2109"/>
              <a:gd name="T35" fmla="*/ 183089540 h 986"/>
              <a:gd name="T36" fmla="*/ 313879235 w 2109"/>
              <a:gd name="T37" fmla="*/ 92059869 h 986"/>
              <a:gd name="T38" fmla="*/ 215575274 w 2109"/>
              <a:gd name="T39" fmla="*/ 77437332 h 986"/>
              <a:gd name="T40" fmla="*/ 377103738 w 2109"/>
              <a:gd name="T41" fmla="*/ 53753236 h 986"/>
              <a:gd name="T42" fmla="*/ 242700523 w 2109"/>
              <a:gd name="T43" fmla="*/ 39130700 h 986"/>
              <a:gd name="T44" fmla="*/ 377103738 w 2109"/>
              <a:gd name="T45" fmla="*/ 15446150 h 986"/>
              <a:gd name="T46" fmla="*/ 239029627 w 2109"/>
              <a:gd name="T47" fmla="*/ 1029743 h 986"/>
              <a:gd name="T48" fmla="*/ 394031501 w 2109"/>
              <a:gd name="T49" fmla="*/ 77437332 h 986"/>
              <a:gd name="T50" fmla="*/ 428498994 w 2109"/>
              <a:gd name="T51" fmla="*/ 92059869 h 986"/>
              <a:gd name="T52" fmla="*/ 330195032 w 2109"/>
              <a:gd name="T53" fmla="*/ 99268072 h 986"/>
              <a:gd name="T54" fmla="*/ 400353951 w 2109"/>
              <a:gd name="T55" fmla="*/ 99268072 h 986"/>
              <a:gd name="T56" fmla="*/ 304905231 w 2109"/>
              <a:gd name="T57" fmla="*/ 133043925 h 986"/>
              <a:gd name="T58" fmla="*/ 219246170 w 2109"/>
              <a:gd name="T59" fmla="*/ 183089540 h 986"/>
              <a:gd name="T60" fmla="*/ 242700523 w 2109"/>
              <a:gd name="T61" fmla="*/ 97414262 h 986"/>
              <a:gd name="T62" fmla="*/ 285122226 w 2109"/>
              <a:gd name="T63" fmla="*/ 125629591 h 986"/>
              <a:gd name="T64" fmla="*/ 248003179 w 2109"/>
              <a:gd name="T65" fmla="*/ 121098812 h 986"/>
              <a:gd name="T66" fmla="*/ 242700523 w 2109"/>
              <a:gd name="T67" fmla="*/ 97414262 h 98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0" t="0" r="r" b="b"/>
            <a:pathLst>
              <a:path w="2109" h="984">
                <a:moveTo>
                  <a:pt x="0" y="0"/>
                </a:moveTo>
                <a:lnTo>
                  <a:pt x="764" y="0"/>
                </a:lnTo>
                <a:lnTo>
                  <a:pt x="764" y="986"/>
                </a:lnTo>
                <a:lnTo>
                  <a:pt x="676" y="986"/>
                </a:lnTo>
                <a:lnTo>
                  <a:pt x="676" y="902"/>
                </a:lnTo>
                <a:lnTo>
                  <a:pt x="84" y="902"/>
                </a:lnTo>
                <a:lnTo>
                  <a:pt x="84" y="986"/>
                </a:lnTo>
                <a:lnTo>
                  <a:pt x="0" y="986"/>
                </a:lnTo>
                <a:lnTo>
                  <a:pt x="0" y="0"/>
                </a:lnTo>
                <a:close/>
                <a:moveTo>
                  <a:pt x="84" y="80"/>
                </a:moveTo>
                <a:lnTo>
                  <a:pt x="84" y="279"/>
                </a:lnTo>
                <a:lnTo>
                  <a:pt x="676" y="279"/>
                </a:lnTo>
                <a:lnTo>
                  <a:pt x="676" y="80"/>
                </a:lnTo>
                <a:lnTo>
                  <a:pt x="84" y="80"/>
                </a:lnTo>
                <a:close/>
                <a:moveTo>
                  <a:pt x="84" y="628"/>
                </a:moveTo>
                <a:lnTo>
                  <a:pt x="84" y="831"/>
                </a:lnTo>
                <a:lnTo>
                  <a:pt x="676" y="831"/>
                </a:lnTo>
                <a:lnTo>
                  <a:pt x="676" y="628"/>
                </a:lnTo>
                <a:lnTo>
                  <a:pt x="84" y="628"/>
                </a:lnTo>
                <a:close/>
                <a:moveTo>
                  <a:pt x="84" y="354"/>
                </a:moveTo>
                <a:lnTo>
                  <a:pt x="84" y="557"/>
                </a:lnTo>
                <a:lnTo>
                  <a:pt x="676" y="557"/>
                </a:lnTo>
                <a:lnTo>
                  <a:pt x="676" y="354"/>
                </a:lnTo>
                <a:lnTo>
                  <a:pt x="84" y="354"/>
                </a:lnTo>
                <a:close/>
                <a:moveTo>
                  <a:pt x="1963" y="482"/>
                </a:moveTo>
                <a:lnTo>
                  <a:pt x="2021" y="553"/>
                </a:lnTo>
                <a:cubicBezTo>
                  <a:pt x="2000" y="568"/>
                  <a:pt x="1958" y="594"/>
                  <a:pt x="1893" y="632"/>
                </a:cubicBezTo>
                <a:cubicBezTo>
                  <a:pt x="1849" y="659"/>
                  <a:pt x="1815" y="679"/>
                  <a:pt x="1791" y="694"/>
                </a:cubicBezTo>
                <a:cubicBezTo>
                  <a:pt x="1859" y="753"/>
                  <a:pt x="1965" y="800"/>
                  <a:pt x="2109" y="836"/>
                </a:cubicBezTo>
                <a:cubicBezTo>
                  <a:pt x="2089" y="856"/>
                  <a:pt x="2070" y="883"/>
                  <a:pt x="2052" y="915"/>
                </a:cubicBezTo>
                <a:cubicBezTo>
                  <a:pt x="1849" y="856"/>
                  <a:pt x="1704" y="756"/>
                  <a:pt x="1619" y="615"/>
                </a:cubicBezTo>
                <a:lnTo>
                  <a:pt x="1619" y="818"/>
                </a:lnTo>
                <a:cubicBezTo>
                  <a:pt x="1624" y="924"/>
                  <a:pt x="1573" y="976"/>
                  <a:pt x="1464" y="973"/>
                </a:cubicBezTo>
                <a:cubicBezTo>
                  <a:pt x="1423" y="973"/>
                  <a:pt x="1381" y="973"/>
                  <a:pt x="1340" y="973"/>
                </a:cubicBezTo>
                <a:cubicBezTo>
                  <a:pt x="1337" y="937"/>
                  <a:pt x="1331" y="908"/>
                  <a:pt x="1322" y="884"/>
                </a:cubicBezTo>
                <a:cubicBezTo>
                  <a:pt x="1358" y="887"/>
                  <a:pt x="1403" y="889"/>
                  <a:pt x="1459" y="889"/>
                </a:cubicBezTo>
                <a:cubicBezTo>
                  <a:pt x="1515" y="892"/>
                  <a:pt x="1542" y="867"/>
                  <a:pt x="1539" y="814"/>
                </a:cubicBezTo>
                <a:lnTo>
                  <a:pt x="1539" y="447"/>
                </a:lnTo>
                <a:lnTo>
                  <a:pt x="1057" y="447"/>
                </a:lnTo>
                <a:lnTo>
                  <a:pt x="1057" y="376"/>
                </a:lnTo>
                <a:lnTo>
                  <a:pt x="1849" y="376"/>
                </a:lnTo>
                <a:lnTo>
                  <a:pt x="1849" y="261"/>
                </a:lnTo>
                <a:lnTo>
                  <a:pt x="1190" y="261"/>
                </a:lnTo>
                <a:lnTo>
                  <a:pt x="1190" y="190"/>
                </a:lnTo>
                <a:lnTo>
                  <a:pt x="1849" y="190"/>
                </a:lnTo>
                <a:lnTo>
                  <a:pt x="1849" y="75"/>
                </a:lnTo>
                <a:lnTo>
                  <a:pt x="1172" y="75"/>
                </a:lnTo>
                <a:lnTo>
                  <a:pt x="1172" y="5"/>
                </a:lnTo>
                <a:lnTo>
                  <a:pt x="1932" y="5"/>
                </a:lnTo>
                <a:lnTo>
                  <a:pt x="1932" y="376"/>
                </a:lnTo>
                <a:lnTo>
                  <a:pt x="2101" y="376"/>
                </a:lnTo>
                <a:lnTo>
                  <a:pt x="2101" y="447"/>
                </a:lnTo>
                <a:lnTo>
                  <a:pt x="1619" y="447"/>
                </a:lnTo>
                <a:lnTo>
                  <a:pt x="1619" y="482"/>
                </a:lnTo>
                <a:cubicBezTo>
                  <a:pt x="1654" y="544"/>
                  <a:pt x="1692" y="597"/>
                  <a:pt x="1733" y="641"/>
                </a:cubicBezTo>
                <a:cubicBezTo>
                  <a:pt x="1822" y="582"/>
                  <a:pt x="1899" y="529"/>
                  <a:pt x="1963" y="482"/>
                </a:cubicBezTo>
                <a:close/>
                <a:moveTo>
                  <a:pt x="1044" y="814"/>
                </a:moveTo>
                <a:cubicBezTo>
                  <a:pt x="1168" y="772"/>
                  <a:pt x="1318" y="716"/>
                  <a:pt x="1495" y="646"/>
                </a:cubicBezTo>
                <a:cubicBezTo>
                  <a:pt x="1501" y="672"/>
                  <a:pt x="1507" y="699"/>
                  <a:pt x="1513" y="725"/>
                </a:cubicBezTo>
                <a:cubicBezTo>
                  <a:pt x="1351" y="784"/>
                  <a:pt x="1205" y="839"/>
                  <a:pt x="1075" y="889"/>
                </a:cubicBezTo>
                <a:lnTo>
                  <a:pt x="1044" y="814"/>
                </a:lnTo>
                <a:close/>
                <a:moveTo>
                  <a:pt x="1190" y="473"/>
                </a:moveTo>
                <a:cubicBezTo>
                  <a:pt x="1202" y="482"/>
                  <a:pt x="1218" y="492"/>
                  <a:pt x="1238" y="504"/>
                </a:cubicBezTo>
                <a:cubicBezTo>
                  <a:pt x="1303" y="545"/>
                  <a:pt x="1356" y="581"/>
                  <a:pt x="1398" y="610"/>
                </a:cubicBezTo>
                <a:lnTo>
                  <a:pt x="1349" y="681"/>
                </a:lnTo>
                <a:cubicBezTo>
                  <a:pt x="1317" y="658"/>
                  <a:pt x="1272" y="627"/>
                  <a:pt x="1216" y="588"/>
                </a:cubicBezTo>
                <a:cubicBezTo>
                  <a:pt x="1184" y="565"/>
                  <a:pt x="1159" y="547"/>
                  <a:pt x="1141" y="535"/>
                </a:cubicBezTo>
                <a:lnTo>
                  <a:pt x="1190" y="473"/>
                </a:lnTo>
                <a:close/>
              </a:path>
            </a:pathLst>
          </a:custGeom>
          <a:solidFill>
            <a:srgbClr val="E53238"/>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1pPr>
            <a:lvl2pPr marL="4572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2pPr>
            <a:lvl3pPr marL="9144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3pPr>
            <a:lvl4pPr marL="1371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4pPr>
            <a:lvl5pPr marL="18288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组合 2"/>
          <p:cNvGrpSpPr/>
          <p:nvPr/>
        </p:nvGrpSpPr>
        <p:grpSpPr>
          <a:xfrm>
            <a:off x="4658221" y="2348949"/>
            <a:ext cx="6693191" cy="721751"/>
            <a:chOff x="4378" y="2331"/>
            <a:chExt cx="10540" cy="1137"/>
          </a:xfrm>
        </p:grpSpPr>
        <p:sp>
          <p:nvSpPr>
            <p:cNvPr id="41" name="Freeform 23"/>
            <p:cNvSpPr/>
            <p:nvPr/>
          </p:nvSpPr>
          <p:spPr>
            <a:xfrm>
              <a:off x="4378" y="2331"/>
              <a:ext cx="1118" cy="1125"/>
            </a:xfrm>
            <a:custGeom>
              <a:gdLst>
                <a:gd name="T0" fmla="*/ 91 w 865"/>
                <a:gd name="T1" fmla="*/ 0 h 865"/>
                <a:gd name="T2" fmla="*/ 774 w 865"/>
                <a:gd name="T3" fmla="*/ 0 h 865"/>
                <a:gd name="T4" fmla="*/ 865 w 865"/>
                <a:gd name="T5" fmla="*/ 91 h 865"/>
                <a:gd name="T6" fmla="*/ 865 w 865"/>
                <a:gd name="T7" fmla="*/ 774 h 865"/>
                <a:gd name="T8" fmla="*/ 774 w 865"/>
                <a:gd name="T9" fmla="*/ 865 h 865"/>
                <a:gd name="T10" fmla="*/ 91 w 865"/>
                <a:gd name="T11" fmla="*/ 865 h 865"/>
                <a:gd name="T12" fmla="*/ 0 w 865"/>
                <a:gd name="T13" fmla="*/ 774 h 865"/>
                <a:gd name="T14" fmla="*/ 0 w 865"/>
                <a:gd name="T15" fmla="*/ 91 h 865"/>
                <a:gd name="T16" fmla="*/ 91 w 865"/>
                <a:gd name="T17" fmla="*/ 0 h 8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65" h="865">
                  <a:moveTo>
                    <a:pt x="91" y="0"/>
                  </a:moveTo>
                  <a:lnTo>
                    <a:pt x="774" y="0"/>
                  </a:lnTo>
                  <a:cubicBezTo>
                    <a:pt x="824" y="0"/>
                    <a:pt x="865" y="41"/>
                    <a:pt x="865" y="91"/>
                  </a:cubicBezTo>
                  <a:lnTo>
                    <a:pt x="865" y="774"/>
                  </a:lnTo>
                  <a:cubicBezTo>
                    <a:pt x="865" y="824"/>
                    <a:pt x="824" y="865"/>
                    <a:pt x="774" y="865"/>
                  </a:cubicBezTo>
                  <a:lnTo>
                    <a:pt x="91" y="865"/>
                  </a:lnTo>
                  <a:cubicBezTo>
                    <a:pt x="41" y="865"/>
                    <a:pt x="0" y="824"/>
                    <a:pt x="0" y="774"/>
                  </a:cubicBezTo>
                  <a:lnTo>
                    <a:pt x="0" y="91"/>
                  </a:lnTo>
                  <a:cubicBezTo>
                    <a:pt x="0" y="41"/>
                    <a:pt x="41" y="0"/>
                    <a:pt x="91" y="0"/>
                  </a:cubicBezTo>
                  <a:close/>
                </a:path>
              </a:pathLst>
            </a:custGeom>
            <a:solidFill>
              <a:srgbClr val="E53238"/>
            </a:solidFill>
            <a:ln w="38100" cap="flat" cmpd="sng" algn="ctr">
              <a:solidFill>
                <a:schemeClr val="bg2"/>
              </a:solid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lstStyle>
              <a:defPPr>
                <a:defRPr lang="zh-CN"/>
              </a:defPPr>
              <a:lvl1pPr marL="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1pPr>
              <a:lvl2pPr marL="4572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2pPr>
              <a:lvl3pPr marL="9144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3pPr>
              <a:lvl4pPr marL="1371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4pPr>
              <a:lvl5pPr marL="18288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24"/>
            <p:cNvSpPr/>
            <p:nvPr/>
          </p:nvSpPr>
          <p:spPr>
            <a:xfrm>
              <a:off x="5605" y="2331"/>
              <a:ext cx="9313" cy="1125"/>
            </a:xfrm>
            <a:custGeom>
              <a:gdLst>
                <a:gd name="T0" fmla="*/ 91 w 8683"/>
                <a:gd name="T1" fmla="*/ 0 h 865"/>
                <a:gd name="T2" fmla="*/ 8591 w 8683"/>
                <a:gd name="T3" fmla="*/ 0 h 865"/>
                <a:gd name="T4" fmla="*/ 8683 w 8683"/>
                <a:gd name="T5" fmla="*/ 91 h 865"/>
                <a:gd name="T6" fmla="*/ 8683 w 8683"/>
                <a:gd name="T7" fmla="*/ 774 h 865"/>
                <a:gd name="T8" fmla="*/ 8591 w 8683"/>
                <a:gd name="T9" fmla="*/ 865 h 865"/>
                <a:gd name="T10" fmla="*/ 91 w 8683"/>
                <a:gd name="T11" fmla="*/ 865 h 865"/>
                <a:gd name="T12" fmla="*/ 0 w 8683"/>
                <a:gd name="T13" fmla="*/ 774 h 865"/>
                <a:gd name="T14" fmla="*/ 0 w 8683"/>
                <a:gd name="T15" fmla="*/ 91 h 865"/>
                <a:gd name="T16" fmla="*/ 91 w 8683"/>
                <a:gd name="T17" fmla="*/ 0 h 8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683" h="865">
                  <a:moveTo>
                    <a:pt x="91" y="0"/>
                  </a:moveTo>
                  <a:lnTo>
                    <a:pt x="8591" y="0"/>
                  </a:lnTo>
                  <a:cubicBezTo>
                    <a:pt x="8642" y="0"/>
                    <a:pt x="8683" y="41"/>
                    <a:pt x="8683" y="91"/>
                  </a:cubicBezTo>
                  <a:lnTo>
                    <a:pt x="8683" y="774"/>
                  </a:lnTo>
                  <a:cubicBezTo>
                    <a:pt x="8683" y="824"/>
                    <a:pt x="8642" y="865"/>
                    <a:pt x="8591" y="865"/>
                  </a:cubicBezTo>
                  <a:lnTo>
                    <a:pt x="91" y="865"/>
                  </a:lnTo>
                  <a:cubicBezTo>
                    <a:pt x="41" y="865"/>
                    <a:pt x="0" y="824"/>
                    <a:pt x="0" y="774"/>
                  </a:cubicBezTo>
                  <a:lnTo>
                    <a:pt x="0" y="91"/>
                  </a:lnTo>
                  <a:cubicBezTo>
                    <a:pt x="0" y="41"/>
                    <a:pt x="41" y="0"/>
                    <a:pt x="91" y="0"/>
                  </a:cubicBezTo>
                  <a:close/>
                </a:path>
              </a:pathLst>
            </a:custGeom>
            <a:solidFill>
              <a:srgbClr val="FFFFFF"/>
            </a:solidFill>
            <a:ln w="9525" cap="flat">
              <a:solidFill>
                <a:schemeClr val="accent1">
                  <a:lumMod val="40000"/>
                  <a:lumOff val="60000"/>
                </a:schemeClr>
              </a:solidFill>
              <a:prstDash val="solid"/>
              <a:miter lim="800000"/>
            </a:ln>
            <a:effectLst>
              <a:outerShdw blurRad="50800" dist="38100" dir="2700000" algn="tl" rotWithShape="0">
                <a:prstClr val="black">
                  <a:alpha val="40000"/>
                </a:prstClr>
              </a:outerShdw>
            </a:effectLst>
          </p:spPr>
          <p:txBody>
            <a:bodyPr vert="horz" wrap="square" lIns="91440" tIns="45720" rIns="91440" bIns="45720" numCol="1" anchor="t" anchorCtr="0" compatLnSpc="1"/>
            <a:lstStyle>
              <a:defPPr>
                <a:defRPr lang="zh-CN"/>
              </a:defPPr>
              <a:lvl1pPr marL="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1pPr>
              <a:lvl2pPr marL="4572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2pPr>
              <a:lvl3pPr marL="9144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3pPr>
              <a:lvl4pPr marL="1371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4pPr>
              <a:lvl5pPr marL="18288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47"/>
            <p:cNvSpPr txBox="1"/>
            <p:nvPr/>
          </p:nvSpPr>
          <p:spPr>
            <a:xfrm>
              <a:off x="5867" y="2382"/>
              <a:ext cx="8830" cy="1086"/>
            </a:xfrm>
            <a:prstGeom prst="rect">
              <a:avLst/>
            </a:prstGeom>
            <a:noFill/>
          </p:spPr>
          <p:txBody>
            <a:bodyPr wrap="square" rtlCol="0">
              <a:normAutofit fontScale="97500"/>
            </a:bodyPr>
            <a:lstStyle>
              <a:defPPr>
                <a:defRPr lang="zh-CN"/>
              </a:defPPr>
              <a:lvl1pPr marL="0" algn="l" defTabSz="914400" rtl="0" eaLnBrk="0" fontAlgn="base" latinLnBrk="0" hangingPunct="0">
                <a:spcBef>
                  <a:spcPct val="0"/>
                </a:spcBef>
                <a:spcAft>
                  <a:spcPct val="0"/>
                </a:spcAft>
                <a:defRPr sz="3200" b="1" kern="1200">
                  <a:solidFill>
                    <a:schemeClr val="accent1"/>
                  </a:solidFill>
                  <a:latin typeface="微软雅黑" panose="020b0503020204020204" pitchFamily="34" charset="-122"/>
                  <a:ea typeface="微软雅黑" panose="020b0503020204020204" pitchFamily="34" charset="-122"/>
                  <a:cs typeface="+mn-cs"/>
                </a:defRPr>
              </a:lvl1pPr>
              <a:lvl2pPr marL="457200" algn="l" defTabSz="914400" rtl="0" eaLnBrk="0" fontAlgn="base" latinLnBrk="0" hangingPunct="0">
                <a:spcBef>
                  <a:spcPct val="0"/>
                </a:spcBef>
                <a:spcAft>
                  <a:spcPct val="0"/>
                </a:spcAft>
                <a:defRPr lang="zh-CN" sz="1800" kern="1200">
                  <a:solidFill>
                    <a:schemeClr val="tx1"/>
                  </a:solidFill>
                  <a:latin typeface="Arial" pitchFamily="34" charset="0"/>
                  <a:ea typeface="宋体" panose="02010600030101010101" pitchFamily="2" charset="-122"/>
                  <a:cs typeface="+mn-cs"/>
                </a:defRPr>
              </a:lvl2pPr>
              <a:lvl3pPr marL="914400" algn="l" defTabSz="914400" rtl="0" eaLnBrk="0" fontAlgn="base" latinLnBrk="0" hangingPunct="0">
                <a:spcBef>
                  <a:spcPct val="0"/>
                </a:spcBef>
                <a:spcAft>
                  <a:spcPct val="0"/>
                </a:spcAft>
                <a:defRPr lang="zh-CN" sz="1800" kern="1200">
                  <a:solidFill>
                    <a:schemeClr val="tx1"/>
                  </a:solidFill>
                  <a:latin typeface="Arial" pitchFamily="34" charset="0"/>
                  <a:ea typeface="宋体" panose="02010600030101010101" pitchFamily="2" charset="-122"/>
                  <a:cs typeface="+mn-cs"/>
                </a:defRPr>
              </a:lvl3pPr>
              <a:lvl4pPr marL="1371600" algn="l" defTabSz="914400" rtl="0" eaLnBrk="0" fontAlgn="base" latinLnBrk="0" hangingPunct="0">
                <a:spcBef>
                  <a:spcPct val="0"/>
                </a:spcBef>
                <a:spcAft>
                  <a:spcPct val="0"/>
                </a:spcAft>
                <a:defRPr lang="zh-CN" sz="1800" kern="1200">
                  <a:solidFill>
                    <a:schemeClr val="tx1"/>
                  </a:solidFill>
                  <a:latin typeface="Arial" pitchFamily="34" charset="0"/>
                  <a:ea typeface="宋体" panose="02010600030101010101" pitchFamily="2" charset="-122"/>
                  <a:cs typeface="+mn-cs"/>
                </a:defRPr>
              </a:lvl4pPr>
              <a:lvl5pPr marL="1828800" algn="l" defTabSz="914400" rtl="0" eaLnBrk="0" fontAlgn="base" latinLnBrk="0" hangingPunct="0">
                <a:spcBef>
                  <a:spcPct val="0"/>
                </a:spcBef>
                <a:spcAft>
                  <a:spcPct val="0"/>
                </a:spcAft>
                <a:defRPr lang="zh-CN" sz="18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lang="zh-CN" sz="18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lang="zh-CN" sz="18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lang="zh-CN" sz="18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a:solidFill>
                    <a:srgbClr val="000000"/>
                  </a:solidFill>
                  <a:latin typeface="宋体"/>
                  <a:sym typeface="宋体"/>
                </a:rPr>
                <a:t>财务审计出差的挑战与应对</a:t>
              </a:r>
            </a:p>
          </p:txBody>
        </p:sp>
        <p:sp>
          <p:nvSpPr>
            <p:cNvPr id="56" name="TextBox 58"/>
            <p:cNvSpPr txBox="1"/>
            <p:nvPr/>
          </p:nvSpPr>
          <p:spPr>
            <a:xfrm>
              <a:off x="4567" y="2385"/>
              <a:ext cx="704" cy="1009"/>
            </a:xfrm>
            <a:prstGeom prst="rect">
              <a:avLst/>
            </a:prstGeom>
            <a:noFill/>
          </p:spPr>
          <p:txBody>
            <a:bodyPr wrap="none" rtlCol="0">
              <a:spAutoFit/>
            </a:bodyPr>
            <a:lstStyle>
              <a:defPPr>
                <a:defRPr lang="zh-CN"/>
              </a:defPPr>
              <a:lvl1pPr marL="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1pPr>
              <a:lvl2pPr marL="4572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2pPr>
              <a:lvl3pPr marL="9144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3pPr>
              <a:lvl4pPr marL="1371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4pPr>
              <a:lvl5pPr marL="18288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3600" b="1">
                  <a:solidFill>
                    <a:schemeClr val="bg2"/>
                  </a:solidFill>
                  <a:latin typeface="宋体"/>
                  <a:ea typeface="+mj-ea"/>
                  <a:sym typeface="宋体"/>
                </a:rPr>
                <a:t>1</a:t>
              </a:r>
            </a:p>
          </p:txBody>
        </p:sp>
      </p:grpSp>
      <p:grpSp>
        <p:nvGrpSpPr>
          <p:cNvPr id="5" name="组合 4"/>
          <p:cNvGrpSpPr/>
          <p:nvPr/>
        </p:nvGrpSpPr>
        <p:grpSpPr>
          <a:xfrm>
            <a:off x="4658221" y="3644984"/>
            <a:ext cx="6693191" cy="721751"/>
            <a:chOff x="4378" y="2331"/>
            <a:chExt cx="10540" cy="1137"/>
          </a:xfrm>
        </p:grpSpPr>
        <p:sp>
          <p:nvSpPr>
            <p:cNvPr id="6" name="Freeform 23"/>
            <p:cNvSpPr/>
            <p:nvPr/>
          </p:nvSpPr>
          <p:spPr>
            <a:xfrm>
              <a:off x="4378" y="2331"/>
              <a:ext cx="1118" cy="1125"/>
            </a:xfrm>
            <a:custGeom>
              <a:gdLst>
                <a:gd name="T0" fmla="*/ 91 w 865"/>
                <a:gd name="T1" fmla="*/ 0 h 865"/>
                <a:gd name="T2" fmla="*/ 774 w 865"/>
                <a:gd name="T3" fmla="*/ 0 h 865"/>
                <a:gd name="T4" fmla="*/ 865 w 865"/>
                <a:gd name="T5" fmla="*/ 91 h 865"/>
                <a:gd name="T6" fmla="*/ 865 w 865"/>
                <a:gd name="T7" fmla="*/ 774 h 865"/>
                <a:gd name="T8" fmla="*/ 774 w 865"/>
                <a:gd name="T9" fmla="*/ 865 h 865"/>
                <a:gd name="T10" fmla="*/ 91 w 865"/>
                <a:gd name="T11" fmla="*/ 865 h 865"/>
                <a:gd name="T12" fmla="*/ 0 w 865"/>
                <a:gd name="T13" fmla="*/ 774 h 865"/>
                <a:gd name="T14" fmla="*/ 0 w 865"/>
                <a:gd name="T15" fmla="*/ 91 h 865"/>
                <a:gd name="T16" fmla="*/ 91 w 865"/>
                <a:gd name="T17" fmla="*/ 0 h 8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65" h="865">
                  <a:moveTo>
                    <a:pt x="91" y="0"/>
                  </a:moveTo>
                  <a:lnTo>
                    <a:pt x="774" y="0"/>
                  </a:lnTo>
                  <a:cubicBezTo>
                    <a:pt x="824" y="0"/>
                    <a:pt x="865" y="41"/>
                    <a:pt x="865" y="91"/>
                  </a:cubicBezTo>
                  <a:lnTo>
                    <a:pt x="865" y="774"/>
                  </a:lnTo>
                  <a:cubicBezTo>
                    <a:pt x="865" y="824"/>
                    <a:pt x="824" y="865"/>
                    <a:pt x="774" y="865"/>
                  </a:cubicBezTo>
                  <a:lnTo>
                    <a:pt x="91" y="865"/>
                  </a:lnTo>
                  <a:cubicBezTo>
                    <a:pt x="41" y="865"/>
                    <a:pt x="0" y="824"/>
                    <a:pt x="0" y="774"/>
                  </a:cubicBezTo>
                  <a:lnTo>
                    <a:pt x="0" y="91"/>
                  </a:lnTo>
                  <a:cubicBezTo>
                    <a:pt x="0" y="41"/>
                    <a:pt x="41" y="0"/>
                    <a:pt x="91" y="0"/>
                  </a:cubicBezTo>
                  <a:close/>
                </a:path>
              </a:pathLst>
            </a:custGeom>
            <a:solidFill>
              <a:srgbClr val="E53238"/>
            </a:solidFill>
            <a:ln w="38100" cap="flat" cmpd="sng" algn="ctr">
              <a:solidFill>
                <a:schemeClr val="bg2"/>
              </a:solidFill>
              <a:prstDash val="solid"/>
              <a:round/>
              <a:headEnd type="none" w="med" len="med"/>
              <a:tailEnd type="none" w="med" len="med"/>
            </a:ln>
            <a:effectLst>
              <a:outerShdw blurRad="50800" dist="38100" dir="2700000" algn="tl" rotWithShape="0">
                <a:prstClr val="black">
                  <a:alpha val="40000"/>
                </a:prstClr>
              </a:outerShdw>
            </a:effectLst>
          </p:spPr>
          <p:txBody>
            <a:bodyPr vert="horz" wrap="square" lIns="91440" tIns="45720" rIns="91440" bIns="45720" numCol="1" rtlCol="0" anchor="t" anchorCtr="0" compatLnSpc="1"/>
            <a:lstStyle>
              <a:defPPr>
                <a:defRPr lang="zh-CN"/>
              </a:defPPr>
              <a:lvl1pPr marL="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1pPr>
              <a:lvl2pPr marL="4572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2pPr>
              <a:lvl3pPr marL="9144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3pPr>
              <a:lvl4pPr marL="1371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4pPr>
              <a:lvl5pPr marL="18288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24"/>
            <p:cNvSpPr/>
            <p:nvPr/>
          </p:nvSpPr>
          <p:spPr>
            <a:xfrm>
              <a:off x="5605" y="2331"/>
              <a:ext cx="9313" cy="1125"/>
            </a:xfrm>
            <a:custGeom>
              <a:gdLst>
                <a:gd name="T0" fmla="*/ 91 w 8683"/>
                <a:gd name="T1" fmla="*/ 0 h 865"/>
                <a:gd name="T2" fmla="*/ 8591 w 8683"/>
                <a:gd name="T3" fmla="*/ 0 h 865"/>
                <a:gd name="T4" fmla="*/ 8683 w 8683"/>
                <a:gd name="T5" fmla="*/ 91 h 865"/>
                <a:gd name="T6" fmla="*/ 8683 w 8683"/>
                <a:gd name="T7" fmla="*/ 774 h 865"/>
                <a:gd name="T8" fmla="*/ 8591 w 8683"/>
                <a:gd name="T9" fmla="*/ 865 h 865"/>
                <a:gd name="T10" fmla="*/ 91 w 8683"/>
                <a:gd name="T11" fmla="*/ 865 h 865"/>
                <a:gd name="T12" fmla="*/ 0 w 8683"/>
                <a:gd name="T13" fmla="*/ 774 h 865"/>
                <a:gd name="T14" fmla="*/ 0 w 8683"/>
                <a:gd name="T15" fmla="*/ 91 h 865"/>
                <a:gd name="T16" fmla="*/ 91 w 8683"/>
                <a:gd name="T17" fmla="*/ 0 h 8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683" h="865">
                  <a:moveTo>
                    <a:pt x="91" y="0"/>
                  </a:moveTo>
                  <a:lnTo>
                    <a:pt x="8591" y="0"/>
                  </a:lnTo>
                  <a:cubicBezTo>
                    <a:pt x="8642" y="0"/>
                    <a:pt x="8683" y="41"/>
                    <a:pt x="8683" y="91"/>
                  </a:cubicBezTo>
                  <a:lnTo>
                    <a:pt x="8683" y="774"/>
                  </a:lnTo>
                  <a:cubicBezTo>
                    <a:pt x="8683" y="824"/>
                    <a:pt x="8642" y="865"/>
                    <a:pt x="8591" y="865"/>
                  </a:cubicBezTo>
                  <a:lnTo>
                    <a:pt x="91" y="865"/>
                  </a:lnTo>
                  <a:cubicBezTo>
                    <a:pt x="41" y="865"/>
                    <a:pt x="0" y="824"/>
                    <a:pt x="0" y="774"/>
                  </a:cubicBezTo>
                  <a:lnTo>
                    <a:pt x="0" y="91"/>
                  </a:lnTo>
                  <a:cubicBezTo>
                    <a:pt x="0" y="41"/>
                    <a:pt x="41" y="0"/>
                    <a:pt x="91" y="0"/>
                  </a:cubicBezTo>
                  <a:close/>
                </a:path>
              </a:pathLst>
            </a:custGeom>
            <a:solidFill>
              <a:srgbClr val="FFFFFF"/>
            </a:solidFill>
            <a:ln w="9525" cap="flat">
              <a:solidFill>
                <a:schemeClr val="accent1">
                  <a:lumMod val="40000"/>
                  <a:lumOff val="60000"/>
                </a:schemeClr>
              </a:solidFill>
              <a:prstDash val="solid"/>
              <a:miter lim="800000"/>
            </a:ln>
            <a:effectLst>
              <a:outerShdw blurRad="50800" dist="38100" dir="2700000" algn="tl" rotWithShape="0">
                <a:prstClr val="black">
                  <a:alpha val="40000"/>
                </a:prstClr>
              </a:outerShdw>
            </a:effectLst>
          </p:spPr>
          <p:txBody>
            <a:bodyPr vert="horz" wrap="square" lIns="91440" tIns="45720" rIns="91440" bIns="45720" numCol="1" anchor="t" anchorCtr="0" compatLnSpc="1"/>
            <a:lstStyle>
              <a:defPPr>
                <a:defRPr lang="zh-CN"/>
              </a:defPPr>
              <a:lvl1pPr marL="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1pPr>
              <a:lvl2pPr marL="4572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2pPr>
              <a:lvl3pPr marL="9144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3pPr>
              <a:lvl4pPr marL="1371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4pPr>
              <a:lvl5pPr marL="18288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47"/>
            <p:cNvSpPr txBox="1"/>
            <p:nvPr/>
          </p:nvSpPr>
          <p:spPr>
            <a:xfrm>
              <a:off x="5867" y="2382"/>
              <a:ext cx="8943" cy="1086"/>
            </a:xfrm>
            <a:prstGeom prst="rect">
              <a:avLst/>
            </a:prstGeom>
            <a:noFill/>
          </p:spPr>
          <p:txBody>
            <a:bodyPr wrap="square" rtlCol="0">
              <a:normAutofit/>
            </a:bodyPr>
            <a:lstStyle>
              <a:defPPr>
                <a:defRPr lang="zh-CN"/>
              </a:defPPr>
              <a:lvl1pPr marL="0" algn="l" defTabSz="914400" rtl="0" eaLnBrk="0" fontAlgn="base" latinLnBrk="0" hangingPunct="0">
                <a:spcBef>
                  <a:spcPct val="0"/>
                </a:spcBef>
                <a:spcAft>
                  <a:spcPct val="0"/>
                </a:spcAft>
                <a:defRPr sz="3200" b="1" kern="1200">
                  <a:solidFill>
                    <a:schemeClr val="accent1"/>
                  </a:solidFill>
                  <a:latin typeface="微软雅黑" panose="020b0503020204020204" pitchFamily="34" charset="-122"/>
                  <a:ea typeface="微软雅黑" panose="020b0503020204020204" pitchFamily="34" charset="-122"/>
                  <a:cs typeface="+mn-cs"/>
                </a:defRPr>
              </a:lvl1pPr>
              <a:lvl2pPr marL="457200" algn="l" defTabSz="914400" rtl="0" eaLnBrk="0" fontAlgn="base" latinLnBrk="0" hangingPunct="0">
                <a:spcBef>
                  <a:spcPct val="0"/>
                </a:spcBef>
                <a:spcAft>
                  <a:spcPct val="0"/>
                </a:spcAft>
                <a:defRPr lang="zh-CN" sz="1800" kern="1200">
                  <a:solidFill>
                    <a:schemeClr val="tx1"/>
                  </a:solidFill>
                  <a:latin typeface="Arial" pitchFamily="34" charset="0"/>
                  <a:ea typeface="宋体" panose="02010600030101010101" pitchFamily="2" charset="-122"/>
                  <a:cs typeface="+mn-cs"/>
                </a:defRPr>
              </a:lvl2pPr>
              <a:lvl3pPr marL="914400" algn="l" defTabSz="914400" rtl="0" eaLnBrk="0" fontAlgn="base" latinLnBrk="0" hangingPunct="0">
                <a:spcBef>
                  <a:spcPct val="0"/>
                </a:spcBef>
                <a:spcAft>
                  <a:spcPct val="0"/>
                </a:spcAft>
                <a:defRPr lang="zh-CN" sz="1800" kern="1200">
                  <a:solidFill>
                    <a:schemeClr val="tx1"/>
                  </a:solidFill>
                  <a:latin typeface="Arial" pitchFamily="34" charset="0"/>
                  <a:ea typeface="宋体" panose="02010600030101010101" pitchFamily="2" charset="-122"/>
                  <a:cs typeface="+mn-cs"/>
                </a:defRPr>
              </a:lvl3pPr>
              <a:lvl4pPr marL="1371600" algn="l" defTabSz="914400" rtl="0" eaLnBrk="0" fontAlgn="base" latinLnBrk="0" hangingPunct="0">
                <a:spcBef>
                  <a:spcPct val="0"/>
                </a:spcBef>
                <a:spcAft>
                  <a:spcPct val="0"/>
                </a:spcAft>
                <a:defRPr lang="zh-CN" sz="1800" kern="1200">
                  <a:solidFill>
                    <a:schemeClr val="tx1"/>
                  </a:solidFill>
                  <a:latin typeface="Arial" pitchFamily="34" charset="0"/>
                  <a:ea typeface="宋体" panose="02010600030101010101" pitchFamily="2" charset="-122"/>
                  <a:cs typeface="+mn-cs"/>
                </a:defRPr>
              </a:lvl4pPr>
              <a:lvl5pPr marL="1828800" algn="l" defTabSz="914400" rtl="0" eaLnBrk="0" fontAlgn="base" latinLnBrk="0" hangingPunct="0">
                <a:spcBef>
                  <a:spcPct val="0"/>
                </a:spcBef>
                <a:spcAft>
                  <a:spcPct val="0"/>
                </a:spcAft>
                <a:defRPr lang="zh-CN" sz="18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lang="zh-CN" sz="18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lang="zh-CN" sz="18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lang="zh-CN" sz="18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a:solidFill>
                    <a:srgbClr val="000000"/>
                  </a:solidFill>
                  <a:latin typeface="宋体"/>
                  <a:sym typeface="宋体"/>
                </a:rPr>
                <a:t>财务审计出差的未来发展</a:t>
              </a:r>
            </a:p>
          </p:txBody>
        </p:sp>
        <p:sp>
          <p:nvSpPr>
            <p:cNvPr id="9" name="TextBox 58"/>
            <p:cNvSpPr txBox="1"/>
            <p:nvPr/>
          </p:nvSpPr>
          <p:spPr>
            <a:xfrm>
              <a:off x="4567" y="2385"/>
              <a:ext cx="704" cy="1009"/>
            </a:xfrm>
            <a:prstGeom prst="rect">
              <a:avLst/>
            </a:prstGeom>
            <a:noFill/>
          </p:spPr>
          <p:txBody>
            <a:bodyPr wrap="none" rtlCol="0">
              <a:spAutoFit/>
            </a:bodyPr>
            <a:lstStyle>
              <a:defPPr>
                <a:defRPr lang="zh-CN"/>
              </a:defPPr>
              <a:lvl1pPr marL="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1pPr>
              <a:lvl2pPr marL="4572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2pPr>
              <a:lvl3pPr marL="9144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3pPr>
              <a:lvl4pPr marL="1371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4pPr>
              <a:lvl5pPr marL="18288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3600" b="1">
                  <a:solidFill>
                    <a:schemeClr val="bg2"/>
                  </a:solidFill>
                  <a:latin typeface="宋体"/>
                  <a:ea typeface="+mj-ea"/>
                  <a:sym typeface="宋体"/>
                </a:rPr>
                <a:t>2</a:t>
              </a:r>
            </a:p>
          </p:txBody>
        </p:sp>
      </p:grpSp>
      <p:grpSp>
        <p:nvGrpSpPr>
          <p:cNvPr id="23" name="组合 22"/>
          <p:cNvGrpSpPr/>
          <p:nvPr/>
        </p:nvGrpSpPr>
        <p:grpSpPr>
          <a:xfrm>
            <a:off x="2048477" y="3844843"/>
            <a:ext cx="694690" cy="833120"/>
            <a:chOff x="0" y="405"/>
            <a:chExt cx="1094" cy="1312"/>
          </a:xfrm>
          <a:effectLst>
            <a:outerShdw blurRad="50800" dist="38100" dir="13500000" algn="br" rotWithShape="0">
              <a:prstClr val="black">
                <a:alpha val="40000"/>
              </a:prstClr>
            </a:outerShdw>
          </a:effectLst>
        </p:grpSpPr>
        <p:sp>
          <p:nvSpPr>
            <p:cNvPr id="24" name="Rectangle 5"/>
            <p:cNvSpPr>
              <a:spLocks noChangeArrowheads="1"/>
            </p:cNvSpPr>
            <p:nvPr/>
          </p:nvSpPr>
          <p:spPr>
            <a:xfrm>
              <a:off x="0" y="405"/>
              <a:ext cx="1095" cy="1313"/>
            </a:xfrm>
            <a:prstGeom prst="rect">
              <a:avLst/>
            </a:prstGeom>
            <a:solidFill>
              <a:srgbClr val="E53238"/>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p:txBody>
        </p:sp>
        <p:sp>
          <p:nvSpPr>
            <p:cNvPr id="25" name="Freeform 6"/>
            <p:cNvSpPr/>
            <p:nvPr/>
          </p:nvSpPr>
          <p:spPr>
            <a:xfrm>
              <a:off x="223" y="593"/>
              <a:ext cx="835" cy="1052"/>
            </a:xfrm>
            <a:custGeom>
              <a:gdLst>
                <a:gd name="T0" fmla="*/ 230858066 w 1173"/>
                <a:gd name="T1" fmla="*/ 110128663 h 1472"/>
                <a:gd name="T2" fmla="*/ 223509953 w 1173"/>
                <a:gd name="T3" fmla="*/ 9675010 h 1472"/>
                <a:gd name="T4" fmla="*/ 217794552 w 1173"/>
                <a:gd name="T5" fmla="*/ 11115660 h 1472"/>
                <a:gd name="T6" fmla="*/ 204731038 w 1173"/>
                <a:gd name="T7" fmla="*/ 13997867 h 1472"/>
                <a:gd name="T8" fmla="*/ 187584836 w 1173"/>
                <a:gd name="T9" fmla="*/ 11115660 h 1472"/>
                <a:gd name="T10" fmla="*/ 128390842 w 1173"/>
                <a:gd name="T11" fmla="*/ 1029295 h 1472"/>
                <a:gd name="T12" fmla="*/ 0 w 1173"/>
                <a:gd name="T13" fmla="*/ 158091449 h 1472"/>
                <a:gd name="T14" fmla="*/ 131248090 w 1173"/>
                <a:gd name="T15" fmla="*/ 301978900 h 1472"/>
                <a:gd name="T16" fmla="*/ 239431167 w 1173"/>
                <a:gd name="T17" fmla="*/ 223550888 h 1472"/>
                <a:gd name="T18" fmla="*/ 222081102 w 1173"/>
                <a:gd name="T19" fmla="*/ 213258392 h 1472"/>
                <a:gd name="T20" fmla="*/ 141250041 w 1173"/>
                <a:gd name="T21" fmla="*/ 281805717 h 1472"/>
                <a:gd name="T22" fmla="*/ 59194446 w 1173"/>
                <a:gd name="T23" fmla="*/ 149239603 h 1472"/>
                <a:gd name="T24" fmla="*/ 131248090 w 1173"/>
                <a:gd name="T25" fmla="*/ 21408156 h 1472"/>
                <a:gd name="T26" fmla="*/ 213508002 w 1173"/>
                <a:gd name="T27" fmla="*/ 117333274 h 1472"/>
                <a:gd name="T28" fmla="*/ 230858066 w 1173"/>
                <a:gd name="T29" fmla="*/ 110128663 h 147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173" h="1472">
                  <a:moveTo>
                    <a:pt x="1131" y="535"/>
                  </a:moveTo>
                  <a:lnTo>
                    <a:pt x="1095" y="47"/>
                  </a:lnTo>
                  <a:cubicBezTo>
                    <a:pt x="1090" y="47"/>
                    <a:pt x="1081" y="49"/>
                    <a:pt x="1067" y="54"/>
                  </a:cubicBezTo>
                  <a:cubicBezTo>
                    <a:pt x="1043" y="64"/>
                    <a:pt x="1022" y="68"/>
                    <a:pt x="1003" y="68"/>
                  </a:cubicBezTo>
                  <a:cubicBezTo>
                    <a:pt x="975" y="68"/>
                    <a:pt x="947" y="64"/>
                    <a:pt x="919" y="54"/>
                  </a:cubicBezTo>
                  <a:cubicBezTo>
                    <a:pt x="810" y="17"/>
                    <a:pt x="714" y="0"/>
                    <a:pt x="629" y="5"/>
                  </a:cubicBezTo>
                  <a:cubicBezTo>
                    <a:pt x="214" y="24"/>
                    <a:pt x="5" y="278"/>
                    <a:pt x="0" y="768"/>
                  </a:cubicBezTo>
                  <a:cubicBezTo>
                    <a:pt x="5" y="1225"/>
                    <a:pt x="219" y="1458"/>
                    <a:pt x="643" y="1467"/>
                  </a:cubicBezTo>
                  <a:cubicBezTo>
                    <a:pt x="912" y="1472"/>
                    <a:pt x="1088" y="1345"/>
                    <a:pt x="1173" y="1086"/>
                  </a:cubicBezTo>
                  <a:lnTo>
                    <a:pt x="1088" y="1036"/>
                  </a:lnTo>
                  <a:cubicBezTo>
                    <a:pt x="999" y="1258"/>
                    <a:pt x="867" y="1369"/>
                    <a:pt x="692" y="1369"/>
                  </a:cubicBezTo>
                  <a:cubicBezTo>
                    <a:pt x="424" y="1359"/>
                    <a:pt x="290" y="1145"/>
                    <a:pt x="290" y="725"/>
                  </a:cubicBezTo>
                  <a:cubicBezTo>
                    <a:pt x="290" y="316"/>
                    <a:pt x="408" y="108"/>
                    <a:pt x="643" y="104"/>
                  </a:cubicBezTo>
                  <a:cubicBezTo>
                    <a:pt x="827" y="94"/>
                    <a:pt x="961" y="250"/>
                    <a:pt x="1046" y="570"/>
                  </a:cubicBezTo>
                  <a:lnTo>
                    <a:pt x="1131" y="535"/>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a:lstStyle>
              <a:defPPr>
                <a:defRPr lang="zh-CN"/>
              </a:defPPr>
              <a:lvl1pPr marL="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1pPr>
              <a:lvl2pPr marL="4572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2pPr>
              <a:lvl3pPr marL="9144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3pPr>
              <a:lvl4pPr marL="1371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4pPr>
              <a:lvl5pPr marL="18288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8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18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18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mc:AlternateContent>
    <mc:Choice xmlns:p14="http://schemas.microsoft.com/office/powerpoint/2010/main" Requires="p14">
      <p:transition spd="med" advTm="7200000" p14:dur="7200000">
        <p:fade/>
      </p:transition>
    </mc:Choice>
    <mc:Fallback>
      <p:transition spd="med" advTm="7200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nodeType="after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wipe(left)" prLst="">
                                      <p:cBhvr>
                                        <p:cTn id="7" dur="500"/>
                                        <p:tgtEl>
                                          <p:spTgt spid="34"/>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33"/>
                                        </p:tgtEl>
                                        <p:attrNameLst>
                                          <p:attrName>style.visibility</p:attrName>
                                        </p:attrNameLst>
                                      </p:cBhvr>
                                      <p:to>
                                        <p:strVal val="visible"/>
                                      </p:to>
                                    </p:set>
                                    <p:animEffect transition="in" filter="wipe(left)" prLst="">
                                      <p:cBhvr>
                                        <p:cTn id="10" dur="500"/>
                                        <p:tgtEl>
                                          <p:spTgt spid="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lum/>
          </a:blip>
          <a:stretch>
            <a:fillRect/>
          </a:stretch>
        </a:blipFill>
        <a:effectLst/>
      </p:bgPr>
    </p:bg>
    <p:spTree>
      <p:nvGrpSpPr>
        <p:cNvPr id="1" name=""/>
        <p:cNvGrpSpPr/>
        <p:nvPr/>
      </p:nvGrpSpPr>
      <p:grpSpPr>
        <a:xfrm>
          <a:off x="0" y="0"/>
          <a:ext cx="0" cy="0"/>
        </a:xfrm>
      </p:grpSpPr>
      <p:sp>
        <p:nvSpPr>
          <p:cNvPr id="23" name="文本框 22"/>
          <p:cNvSpPr txBox="1"/>
          <p:nvPr/>
        </p:nvSpPr>
        <p:spPr>
          <a:xfrm>
            <a:off x="1609684" y="44624"/>
            <a:ext cx="9958924" cy="518678"/>
          </a:xfrm>
          <a:prstGeom prst="rect">
            <a:avLst/>
          </a:prstGeom>
          <a:noFill/>
        </p:spPr>
        <p:txBody>
          <a:bodyPr wrap="square" rtlCol="0">
            <a:normAutofit/>
            <a:scene3d>
              <a:camera prst="orthographicFront"/>
              <a:lightRig rig="threePt" dir="t"/>
            </a:scene3d>
            <a:sp3d contourW="127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chemeClr val="bg1"/>
                </a:solidFill>
                <a:latin typeface="宋体"/>
                <a:sym typeface="宋体"/>
              </a:rPr>
              <a:t>财务审计出差</a:t>
            </a:r>
          </a:p>
        </p:txBody>
      </p:sp>
      <p:sp>
        <p:nvSpPr>
          <p:cNvPr id="24" name="New shape"/>
          <p:cNvSpPr/>
          <p:nvPr/>
        </p:nvSpPr>
        <p:spPr>
          <a:xfrm>
            <a:off x="1117600" y="2006600"/>
            <a:ext cx="9956800" cy="1028700"/>
          </a:xfrm>
          <a:prstGeom prst="rect">
            <a:avLst/>
          </a:prstGeom>
          <a:noFill/>
        </p:spPr>
        <p:style>
          <a:lnRef idx="2">
            <a:srgbClr val="FFFFFF">
              <a:alpha val="0"/>
            </a:srgbClr>
          </a:lnRef>
          <a:fillRef idx="1">
            <a:schemeClr val="accent1"/>
          </a:fillRef>
          <a:effectRef idx="0">
            <a:schemeClr val="accent1"/>
          </a:effectRef>
          <a:fontRef idx="minor">
            <a:schemeClr val="lt1"/>
          </a:fontRef>
        </p:style>
        <p:txBody>
          <a:bodyPr lIns="0" tIns="0" rIns="0" bIns="0" rtlCol="0" anchor="t">
            <a:normAutofit fontScale="97500" lnSpcReduction="20000"/>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indent="0" algn="l">
              <a:lnSpc>
                <a:spcPct val="125000"/>
              </a:lnSpc>
            </a:pPr>
            <a:r>
              <a:rPr sz="2100" b="0">
                <a:solidFill>
                  <a:srgbClr val="000000"/>
                </a:solidFill>
                <a:latin typeface="宋体"/>
              </a:rPr>
              <a:t>财务审计出差是审计人员为了完成审计工作而进行的一种职业活动，主要涉及到财务报表审计、内部控制审计、税务审计等多个方面。本文将从财务审计出差的定义、目的、对象、内容、方法、程序、注意事项等方面进行详细介绍</a:t>
            </a:r>
          </a:p>
        </p:txBody>
      </p:sp>
      <p:sp>
        <p:nvSpPr>
          <p:cNvPr id="25" name="New shape"/>
          <p:cNvSpPr/>
          <p:nvPr/>
        </p:nvSpPr>
        <p:spPr>
          <a:xfrm>
            <a:off x="1117600" y="3162300"/>
            <a:ext cx="9956800" cy="342900"/>
          </a:xfrm>
          <a:prstGeom prst="rect">
            <a:avLst/>
          </a:prstGeom>
          <a:noFill/>
        </p:spPr>
        <p:style>
          <a:lnRef idx="2">
            <a:srgbClr val="FFFFFF">
              <a:alpha val="0"/>
            </a:srgbClr>
          </a:lnRef>
          <a:fillRef idx="1">
            <a:schemeClr val="accent1"/>
          </a:fillRef>
          <a:effectRef idx="0">
            <a:schemeClr val="accent1"/>
          </a:effectRef>
          <a:fontRef idx="minor">
            <a:schemeClr val="lt1"/>
          </a:fontRef>
        </p:style>
        <p:txBody>
          <a:bodyPr lIns="0" tIns="0" rIns="0" bIns="0" rtlCol="0" anchor="t">
            <a:normAutofit fontScale="97500" lnSpcReduction="20000"/>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indent="0" algn="l">
              <a:lnSpc>
                <a:spcPct val="125000"/>
              </a:lnSpc>
            </a:pPr>
            <a:r>
              <a:rPr sz="2100" b="0">
                <a:solidFill>
                  <a:srgbClr val="000000"/>
                </a:solidFill>
                <a:latin typeface="宋体"/>
              </a:rPr>
              <a:t>一、财务审计出差的定义</a:t>
            </a:r>
          </a:p>
        </p:txBody>
      </p:sp>
      <p:sp>
        <p:nvSpPr>
          <p:cNvPr id="26" name="New shape"/>
          <p:cNvSpPr/>
          <p:nvPr/>
        </p:nvSpPr>
        <p:spPr>
          <a:xfrm>
            <a:off x="1117600" y="3632200"/>
            <a:ext cx="9956800" cy="1371600"/>
          </a:xfrm>
          <a:prstGeom prst="rect">
            <a:avLst/>
          </a:prstGeom>
          <a:noFill/>
        </p:spPr>
        <p:style>
          <a:lnRef idx="2">
            <a:srgbClr val="FFFFFF">
              <a:alpha val="0"/>
            </a:srgbClr>
          </a:lnRef>
          <a:fillRef idx="1">
            <a:schemeClr val="accent1"/>
          </a:fillRef>
          <a:effectRef idx="0">
            <a:schemeClr val="accent1"/>
          </a:effectRef>
          <a:fontRef idx="minor">
            <a:schemeClr val="lt1"/>
          </a:fontRef>
        </p:style>
        <p:txBody>
          <a:bodyPr lIns="0" tIns="0" rIns="0" bIns="0" rtlCol="0" anchor="t">
            <a:normAutofit fontScale="97500"/>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indent="0" algn="l">
              <a:lnSpc>
                <a:spcPct val="125000"/>
              </a:lnSpc>
            </a:pPr>
            <a:r>
              <a:rPr sz="2100" b="0">
                <a:solidFill>
                  <a:srgbClr val="000000"/>
                </a:solidFill>
                <a:latin typeface="宋体"/>
              </a:rPr>
              <a:t>财务审计出差是指审计人员为了完成审计工作，前往被审计单位所在地进行现场审计的职业活动。与传统的财务报表审计相比，财务审计出差更加强调现场工作的重要性，要求审计人员对被审计单位的财务报表、内部控制、税务等方面进行全面、细致的审查</a:t>
            </a:r>
          </a:p>
        </p:txBody>
      </p:sp>
      <p:sp>
        <p:nvSpPr>
          <p:cNvPr id="27" name="New shape"/>
          <p:cNvSpPr/>
          <p:nvPr/>
        </p:nvSpPr>
        <p:spPr>
          <a:xfrm>
            <a:off x="1117600" y="5130800"/>
            <a:ext cx="9956800" cy="342900"/>
          </a:xfrm>
          <a:prstGeom prst="rect">
            <a:avLst/>
          </a:prstGeom>
          <a:noFill/>
        </p:spPr>
        <p:style>
          <a:lnRef idx="2">
            <a:srgbClr val="FFFFFF">
              <a:alpha val="0"/>
            </a:srgbClr>
          </a:lnRef>
          <a:fillRef idx="1">
            <a:schemeClr val="accent1"/>
          </a:fillRef>
          <a:effectRef idx="0">
            <a:schemeClr val="accent1"/>
          </a:effectRef>
          <a:fontRef idx="minor">
            <a:schemeClr val="lt1"/>
          </a:fontRef>
        </p:style>
        <p:txBody>
          <a:bodyPr lIns="0" tIns="0" rIns="0" bIns="0" rtlCol="0" anchor="t">
            <a:normAutofit fontScale="97500" lnSpcReduction="20000"/>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indent="0" algn="l">
              <a:lnSpc>
                <a:spcPct val="125000"/>
              </a:lnSpc>
            </a:pPr>
            <a:r>
              <a:rPr sz="2100" b="0">
                <a:solidFill>
                  <a:srgbClr val="000000"/>
                </a:solidFill>
                <a:latin typeface="宋体"/>
              </a:rPr>
              <a:t>二、财务审计出差的目的</a:t>
            </a:r>
          </a:p>
        </p:txBody>
      </p:sp>
    </p:spTree>
    <p:extLst>
      <p:ext uri="{BB962C8B-B14F-4D97-AF65-F5344CB8AC3E}">
        <p14:creationId xmlns:p14="http://schemas.microsoft.com/office/powerpoint/2010/main" val="3300749827"/>
      </p:ext>
    </p:extLst>
  </p:cSld>
  <p:clrMapOvr>
    <a:masterClrMapping/>
  </p:clrMapOvr>
  <mc:AlternateContent>
    <mc:Choice xmlns:p14="http://schemas.microsoft.com/office/powerpoint/2010/main" Requires="p14">
      <p:transition spd="med" advTm="7200000" p14:dur="7200000">
        <p:fade/>
      </p:transition>
    </mc:Choice>
    <mc:Fallback>
      <p:transition spd="med" advTm="7200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3" presetClass="entr" presetSubtype="16" dur="200" fill="hold" grpId="0" nodeType="afterEffect">
                                  <p:stCondLst>
                                    <p:cond delay="0"/>
                                  </p:stCondLst>
                                  <p:childTnLst>
                                    <p:set>
                                      <p:cBhvr>
                                        <p:cTn id="6" dur="1" fill="hold">
                                          <p:stCondLst>
                                            <p:cond delay="0"/>
                                          </p:stCondLst>
                                        </p:cTn>
                                        <p:tgtEl>
                                          <p:spTgt spid="24"/>
                                        </p:tgtEl>
                                        <p:attrNameLst>
                                          <p:attrName>style.visibility</p:attrName>
                                        </p:attrNameLst>
                                      </p:cBhvr>
                                      <p:to>
                                        <p:strVal val="visible"/>
                                      </p:to>
                                    </p:set>
                                    <p:anim calcmode="lin" valueType="num">
                                      <p:cBhvr>
                                        <p:cTn id="7" dur="200" fill="hold"/>
                                        <p:tgtEl>
                                          <p:spTgt spid="24"/>
                                        </p:tgtEl>
                                        <p:attrNameLst>
                                          <p:attrName>ppt_w</p:attrName>
                                        </p:attrNameLst>
                                      </p:cBhvr>
                                      <p:tavLst>
                                        <p:tav tm="0">
                                          <p:val>
                                            <p:fltVal val="0"/>
                                          </p:val>
                                        </p:tav>
                                        <p:tav tm="100000">
                                          <p:val>
                                            <p:strVal val="#ppt_w"/>
                                          </p:val>
                                        </p:tav>
                                      </p:tavLst>
                                    </p:anim>
                                    <p:anim calcmode="lin" valueType="num">
                                      <p:cBhvr>
                                        <p:cTn id="8" dur="200" fill="hold"/>
                                        <p:tgtEl>
                                          <p:spTgt spid="24"/>
                                        </p:tgtEl>
                                        <p:attrNameLst>
                                          <p:attrName>ppt_h</p:attrName>
                                        </p:attrNameLst>
                                      </p:cBhvr>
                                      <p:tavLst>
                                        <p:tav tm="0">
                                          <p:val>
                                            <p:fltVal val="0"/>
                                          </p:val>
                                        </p:tav>
                                        <p:tav tm="100000">
                                          <p:val>
                                            <p:strVal val="#ppt_h"/>
                                          </p:val>
                                        </p:tav>
                                      </p:tavLst>
                                    </p:anim>
                                  </p:childTnLst>
                                </p:cTn>
                              </p:par>
                            </p:childTnLst>
                          </p:cTn>
                        </p:par>
                        <p:par>
                          <p:cTn id="9" fill="hold" nodeType="afterGroup">
                            <p:stCondLst>
                              <p:cond delay="200"/>
                            </p:stCondLst>
                            <p:childTnLst>
                              <p:par>
                                <p:cTn id="10" presetID="23" presetClass="entr" presetSubtype="16" dur="200" fill="hold" grpId="1" nodeType="afterEffect">
                                  <p:stCondLst>
                                    <p:cond delay="200"/>
                                  </p:stCondLst>
                                  <p:childTnLst>
                                    <p:set>
                                      <p:cBhvr>
                                        <p:cTn id="11" dur="1" fill="hold">
                                          <p:stCondLst>
                                            <p:cond delay="0"/>
                                          </p:stCondLst>
                                        </p:cTn>
                                        <p:tgtEl>
                                          <p:spTgt spid="25"/>
                                        </p:tgtEl>
                                        <p:attrNameLst>
                                          <p:attrName>style.visibility</p:attrName>
                                        </p:attrNameLst>
                                      </p:cBhvr>
                                      <p:to>
                                        <p:strVal val="visible"/>
                                      </p:to>
                                    </p:set>
                                    <p:anim calcmode="lin" valueType="num">
                                      <p:cBhvr>
                                        <p:cTn id="12" dur="200" fill="hold"/>
                                        <p:tgtEl>
                                          <p:spTgt spid="25"/>
                                        </p:tgtEl>
                                        <p:attrNameLst>
                                          <p:attrName>ppt_w</p:attrName>
                                        </p:attrNameLst>
                                      </p:cBhvr>
                                      <p:tavLst>
                                        <p:tav tm="0">
                                          <p:val>
                                            <p:fltVal val="0"/>
                                          </p:val>
                                        </p:tav>
                                        <p:tav tm="100000">
                                          <p:val>
                                            <p:strVal val="#ppt_w"/>
                                          </p:val>
                                        </p:tav>
                                      </p:tavLst>
                                    </p:anim>
                                    <p:anim calcmode="lin" valueType="num">
                                      <p:cBhvr>
                                        <p:cTn id="13" dur="200" fill="hold"/>
                                        <p:tgtEl>
                                          <p:spTgt spid="25"/>
                                        </p:tgtEl>
                                        <p:attrNameLst>
                                          <p:attrName>ppt_h</p:attrName>
                                        </p:attrNameLst>
                                      </p:cBhvr>
                                      <p:tavLst>
                                        <p:tav tm="0">
                                          <p:val>
                                            <p:fltVal val="0"/>
                                          </p:val>
                                        </p:tav>
                                        <p:tav tm="100000">
                                          <p:val>
                                            <p:strVal val="#ppt_h"/>
                                          </p:val>
                                        </p:tav>
                                      </p:tavLst>
                                    </p:anim>
                                  </p:childTnLst>
                                </p:cTn>
                              </p:par>
                            </p:childTnLst>
                          </p:cTn>
                        </p:par>
                        <p:par>
                          <p:cTn id="14" fill="hold" nodeType="afterGroup">
                            <p:stCondLst>
                              <p:cond delay="600"/>
                            </p:stCondLst>
                            <p:childTnLst>
                              <p:par>
                                <p:cTn id="15" presetID="23" presetClass="entr" presetSubtype="16" dur="200" fill="hold" grpId="2" nodeType="afterEffect">
                                  <p:stCondLst>
                                    <p:cond delay="400"/>
                                  </p:stCondLst>
                                  <p:childTnLst>
                                    <p:set>
                                      <p:cBhvr>
                                        <p:cTn id="16" dur="1" fill="hold">
                                          <p:stCondLst>
                                            <p:cond delay="0"/>
                                          </p:stCondLst>
                                        </p:cTn>
                                        <p:tgtEl>
                                          <p:spTgt spid="26"/>
                                        </p:tgtEl>
                                        <p:attrNameLst>
                                          <p:attrName>style.visibility</p:attrName>
                                        </p:attrNameLst>
                                      </p:cBhvr>
                                      <p:to>
                                        <p:strVal val="visible"/>
                                      </p:to>
                                    </p:set>
                                    <p:anim calcmode="lin" valueType="num">
                                      <p:cBhvr>
                                        <p:cTn id="17" dur="200" fill="hold"/>
                                        <p:tgtEl>
                                          <p:spTgt spid="26"/>
                                        </p:tgtEl>
                                        <p:attrNameLst>
                                          <p:attrName>ppt_w</p:attrName>
                                        </p:attrNameLst>
                                      </p:cBhvr>
                                      <p:tavLst>
                                        <p:tav tm="0">
                                          <p:val>
                                            <p:fltVal val="0"/>
                                          </p:val>
                                        </p:tav>
                                        <p:tav tm="100000">
                                          <p:val>
                                            <p:strVal val="#ppt_w"/>
                                          </p:val>
                                        </p:tav>
                                      </p:tavLst>
                                    </p:anim>
                                    <p:anim calcmode="lin" valueType="num">
                                      <p:cBhvr>
                                        <p:cTn id="18" dur="200" fill="hold"/>
                                        <p:tgtEl>
                                          <p:spTgt spid="26"/>
                                        </p:tgtEl>
                                        <p:attrNameLst>
                                          <p:attrName>ppt_h</p:attrName>
                                        </p:attrNameLst>
                                      </p:cBhvr>
                                      <p:tavLst>
                                        <p:tav tm="0">
                                          <p:val>
                                            <p:fltVal val="0"/>
                                          </p:val>
                                        </p:tav>
                                        <p:tav tm="100000">
                                          <p:val>
                                            <p:strVal val="#ppt_h"/>
                                          </p:val>
                                        </p:tav>
                                      </p:tavLst>
                                    </p:anim>
                                  </p:childTnLst>
                                </p:cTn>
                              </p:par>
                            </p:childTnLst>
                          </p:cTn>
                        </p:par>
                        <p:par>
                          <p:cTn id="19" fill="hold" nodeType="afterGroup">
                            <p:stCondLst>
                              <p:cond delay="1200"/>
                            </p:stCondLst>
                            <p:childTnLst>
                              <p:par>
                                <p:cTn id="20" presetID="23" presetClass="entr" presetSubtype="16" dur="200" fill="hold" grpId="3" nodeType="afterEffect">
                                  <p:stCondLst>
                                    <p:cond delay="600"/>
                                  </p:stCondLst>
                                  <p:childTnLst>
                                    <p:set>
                                      <p:cBhvr>
                                        <p:cTn id="21" dur="1" fill="hold">
                                          <p:stCondLst>
                                            <p:cond delay="0"/>
                                          </p:stCondLst>
                                        </p:cTn>
                                        <p:tgtEl>
                                          <p:spTgt spid="27"/>
                                        </p:tgtEl>
                                        <p:attrNameLst>
                                          <p:attrName>style.visibility</p:attrName>
                                        </p:attrNameLst>
                                      </p:cBhvr>
                                      <p:to>
                                        <p:strVal val="visible"/>
                                      </p:to>
                                    </p:set>
                                    <p:anim calcmode="lin" valueType="num">
                                      <p:cBhvr>
                                        <p:cTn id="22" dur="200" fill="hold"/>
                                        <p:tgtEl>
                                          <p:spTgt spid="27"/>
                                        </p:tgtEl>
                                        <p:attrNameLst>
                                          <p:attrName>ppt_w</p:attrName>
                                        </p:attrNameLst>
                                      </p:cBhvr>
                                      <p:tavLst>
                                        <p:tav tm="0">
                                          <p:val>
                                            <p:fltVal val="0"/>
                                          </p:val>
                                        </p:tav>
                                        <p:tav tm="100000">
                                          <p:val>
                                            <p:strVal val="#ppt_w"/>
                                          </p:val>
                                        </p:tav>
                                      </p:tavLst>
                                    </p:anim>
                                    <p:anim calcmode="lin" valueType="num">
                                      <p:cBhvr>
                                        <p:cTn id="23" dur="200" fill="hold"/>
                                        <p:tgtEl>
                                          <p:spTgt spid="27"/>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25" grpId="1"/>
      <p:bldP spid="26" grpId="2"/>
      <p:bldP spid="27" grpId="3"/>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lum/>
          </a:blip>
          <a:stretch>
            <a:fillRect/>
          </a:stretch>
        </a:blipFill>
        <a:effectLst/>
      </p:bgPr>
    </p:bg>
    <p:spTree>
      <p:nvGrpSpPr>
        <p:cNvPr id="1" name=""/>
        <p:cNvGrpSpPr/>
        <p:nvPr/>
      </p:nvGrpSpPr>
      <p:grpSpPr>
        <a:xfrm>
          <a:off x="0" y="0"/>
          <a:ext cx="0" cy="0"/>
        </a:xfrm>
      </p:grpSpPr>
      <p:sp>
        <p:nvSpPr>
          <p:cNvPr id="23" name="文本框 22"/>
          <p:cNvSpPr txBox="1"/>
          <p:nvPr/>
        </p:nvSpPr>
        <p:spPr>
          <a:xfrm>
            <a:off x="1609684" y="44624"/>
            <a:ext cx="9958924" cy="518678"/>
          </a:xfrm>
          <a:prstGeom prst="rect">
            <a:avLst/>
          </a:prstGeom>
          <a:noFill/>
        </p:spPr>
        <p:txBody>
          <a:bodyPr wrap="square" rtlCol="0">
            <a:normAutofit/>
            <a:scene3d>
              <a:camera prst="orthographicFront"/>
              <a:lightRig rig="threePt" dir="t"/>
            </a:scene3d>
            <a:sp3d contourW="127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chemeClr val="bg1"/>
                </a:solidFill>
                <a:latin typeface="宋体"/>
                <a:sym typeface="宋体"/>
              </a:rPr>
              <a:t>财务审计出差</a:t>
            </a:r>
          </a:p>
        </p:txBody>
      </p:sp>
      <p:sp>
        <p:nvSpPr>
          <p:cNvPr id="24" name="New shape"/>
          <p:cNvSpPr/>
          <p:nvPr/>
        </p:nvSpPr>
        <p:spPr>
          <a:xfrm>
            <a:off x="1117600" y="2565400"/>
            <a:ext cx="9956800" cy="596900"/>
          </a:xfrm>
          <a:prstGeom prst="roundRect">
            <a:avLst>
              <a:gd name="adj" fmla="val 8510"/>
            </a:avLst>
          </a:prstGeom>
          <a:solidFill>
            <a:srgbClr val="FFFFFF"/>
          </a:solidFill>
          <a:ln w="25400">
            <a:solidFill>
              <a:srgbClr val="E4E4E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p>
        </p:txBody>
      </p:sp>
      <p:sp>
        <p:nvSpPr>
          <p:cNvPr id="25" name="New shape"/>
          <p:cNvSpPr/>
          <p:nvPr/>
        </p:nvSpPr>
        <p:spPr>
          <a:xfrm>
            <a:off x="1117600" y="3289300"/>
            <a:ext cx="9956800" cy="939800"/>
          </a:xfrm>
          <a:prstGeom prst="roundRect">
            <a:avLst>
              <a:gd name="adj" fmla="val 5405"/>
            </a:avLst>
          </a:prstGeom>
          <a:solidFill>
            <a:srgbClr val="FFFFFF"/>
          </a:solidFill>
          <a:ln w="25400">
            <a:solidFill>
              <a:srgbClr val="E4E4E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p>
        </p:txBody>
      </p:sp>
      <p:sp>
        <p:nvSpPr>
          <p:cNvPr id="26" name="New shape"/>
          <p:cNvSpPr/>
          <p:nvPr/>
        </p:nvSpPr>
        <p:spPr>
          <a:xfrm>
            <a:off x="1117600" y="4356100"/>
            <a:ext cx="9956800" cy="596900"/>
          </a:xfrm>
          <a:prstGeom prst="roundRect">
            <a:avLst>
              <a:gd name="adj" fmla="val 8510"/>
            </a:avLst>
          </a:prstGeom>
          <a:solidFill>
            <a:srgbClr val="FFFFFF"/>
          </a:solidFill>
          <a:ln w="25400">
            <a:solidFill>
              <a:srgbClr val="E4E4E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p>
        </p:txBody>
      </p:sp>
      <p:sp>
        <p:nvSpPr>
          <p:cNvPr id="27" name="New shape"/>
          <p:cNvSpPr/>
          <p:nvPr/>
        </p:nvSpPr>
        <p:spPr>
          <a:xfrm>
            <a:off x="1117600" y="5080000"/>
            <a:ext cx="9956800" cy="939800"/>
          </a:xfrm>
          <a:prstGeom prst="roundRect">
            <a:avLst>
              <a:gd name="adj" fmla="val 5405"/>
            </a:avLst>
          </a:prstGeom>
          <a:solidFill>
            <a:srgbClr val="FFFFFF"/>
          </a:solidFill>
          <a:ln w="25400">
            <a:solidFill>
              <a:srgbClr val="E4E4E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p>
        </p:txBody>
      </p:sp>
      <p:pic>
        <p:nvPicPr>
          <p:cNvPr id="28" name="New picture"/>
          <p:cNvPicPr/>
          <p:nvPr/>
        </p:nvPicPr>
        <p:blipFill>
          <a:blip r:embed="rId3"/>
          <a:stretch>
            <a:fillRect/>
          </a:stretch>
        </p:blipFill>
        <p:spPr>
          <a:xfrm>
            <a:off x="1219200" y="2565400"/>
            <a:ext cx="381000" cy="762000"/>
          </a:xfrm>
          <a:prstGeom prst="rect">
            <a:avLst/>
          </a:prstGeom>
          <a:ln>
            <a:solidFill>
              <a:srgbClr val="FFFFFF">
                <a:alpha val="0"/>
              </a:srgbClr>
            </a:solidFill>
          </a:ln>
        </p:spPr>
      </p:pic>
      <p:pic>
        <p:nvPicPr>
          <p:cNvPr id="29" name="New picture"/>
          <p:cNvPicPr/>
          <p:nvPr/>
        </p:nvPicPr>
        <p:blipFill>
          <a:blip r:embed="rId4"/>
          <a:stretch>
            <a:fillRect/>
          </a:stretch>
        </p:blipFill>
        <p:spPr>
          <a:xfrm>
            <a:off x="10591800" y="2400300"/>
            <a:ext cx="381000" cy="762000"/>
          </a:xfrm>
          <a:prstGeom prst="rect">
            <a:avLst/>
          </a:prstGeom>
          <a:ln>
            <a:solidFill>
              <a:srgbClr val="FFFFFF">
                <a:alpha val="0"/>
              </a:srgbClr>
            </a:solidFill>
          </a:ln>
        </p:spPr>
      </p:pic>
      <p:pic>
        <p:nvPicPr>
          <p:cNvPr id="30" name="New picture"/>
          <p:cNvPicPr/>
          <p:nvPr/>
        </p:nvPicPr>
        <p:blipFill>
          <a:blip r:embed="rId3"/>
          <a:stretch>
            <a:fillRect/>
          </a:stretch>
        </p:blipFill>
        <p:spPr>
          <a:xfrm>
            <a:off x="1219200" y="3289300"/>
            <a:ext cx="381000" cy="762000"/>
          </a:xfrm>
          <a:prstGeom prst="rect">
            <a:avLst/>
          </a:prstGeom>
          <a:ln>
            <a:solidFill>
              <a:srgbClr val="FFFFFF">
                <a:alpha val="0"/>
              </a:srgbClr>
            </a:solidFill>
          </a:ln>
        </p:spPr>
      </p:pic>
      <p:pic>
        <p:nvPicPr>
          <p:cNvPr id="31" name="New picture"/>
          <p:cNvPicPr/>
          <p:nvPr/>
        </p:nvPicPr>
        <p:blipFill>
          <a:blip r:embed="rId4"/>
          <a:stretch>
            <a:fillRect/>
          </a:stretch>
        </p:blipFill>
        <p:spPr>
          <a:xfrm>
            <a:off x="10591800" y="3467100"/>
            <a:ext cx="381000" cy="762000"/>
          </a:xfrm>
          <a:prstGeom prst="rect">
            <a:avLst/>
          </a:prstGeom>
          <a:ln>
            <a:solidFill>
              <a:srgbClr val="FFFFFF">
                <a:alpha val="0"/>
              </a:srgbClr>
            </a:solidFill>
          </a:ln>
        </p:spPr>
      </p:pic>
      <p:pic>
        <p:nvPicPr>
          <p:cNvPr id="32" name="New picture"/>
          <p:cNvPicPr/>
          <p:nvPr/>
        </p:nvPicPr>
        <p:blipFill>
          <a:blip r:embed="rId3"/>
          <a:stretch>
            <a:fillRect/>
          </a:stretch>
        </p:blipFill>
        <p:spPr>
          <a:xfrm>
            <a:off x="1219200" y="4356100"/>
            <a:ext cx="381000" cy="762000"/>
          </a:xfrm>
          <a:prstGeom prst="rect">
            <a:avLst/>
          </a:prstGeom>
          <a:ln>
            <a:solidFill>
              <a:srgbClr val="FFFFFF">
                <a:alpha val="0"/>
              </a:srgbClr>
            </a:solidFill>
          </a:ln>
        </p:spPr>
      </p:pic>
      <p:pic>
        <p:nvPicPr>
          <p:cNvPr id="33" name="New picture"/>
          <p:cNvPicPr/>
          <p:nvPr/>
        </p:nvPicPr>
        <p:blipFill>
          <a:blip r:embed="rId4"/>
          <a:stretch>
            <a:fillRect/>
          </a:stretch>
        </p:blipFill>
        <p:spPr>
          <a:xfrm>
            <a:off x="10591800" y="4191000"/>
            <a:ext cx="381000" cy="762000"/>
          </a:xfrm>
          <a:prstGeom prst="rect">
            <a:avLst/>
          </a:prstGeom>
          <a:ln>
            <a:solidFill>
              <a:srgbClr val="FFFFFF">
                <a:alpha val="0"/>
              </a:srgbClr>
            </a:solidFill>
          </a:ln>
        </p:spPr>
      </p:pic>
      <p:pic>
        <p:nvPicPr>
          <p:cNvPr id="34" name="New picture"/>
          <p:cNvPicPr/>
          <p:nvPr/>
        </p:nvPicPr>
        <p:blipFill>
          <a:blip r:embed="rId3"/>
          <a:stretch>
            <a:fillRect/>
          </a:stretch>
        </p:blipFill>
        <p:spPr>
          <a:xfrm>
            <a:off x="1219200" y="5080000"/>
            <a:ext cx="381000" cy="762000"/>
          </a:xfrm>
          <a:prstGeom prst="rect">
            <a:avLst/>
          </a:prstGeom>
          <a:ln>
            <a:solidFill>
              <a:srgbClr val="FFFFFF">
                <a:alpha val="0"/>
              </a:srgbClr>
            </a:solidFill>
          </a:ln>
        </p:spPr>
      </p:pic>
      <p:pic>
        <p:nvPicPr>
          <p:cNvPr id="35" name="New picture"/>
          <p:cNvPicPr/>
          <p:nvPr/>
        </p:nvPicPr>
        <p:blipFill>
          <a:blip r:embed="rId4"/>
          <a:stretch>
            <a:fillRect/>
          </a:stretch>
        </p:blipFill>
        <p:spPr>
          <a:xfrm>
            <a:off x="10591800" y="5257800"/>
            <a:ext cx="381000" cy="762000"/>
          </a:xfrm>
          <a:prstGeom prst="rect">
            <a:avLst/>
          </a:prstGeom>
          <a:ln>
            <a:solidFill>
              <a:srgbClr val="FFFFFF">
                <a:alpha val="0"/>
              </a:srgbClr>
            </a:solidFill>
          </a:ln>
        </p:spPr>
      </p:pic>
      <p:sp>
        <p:nvSpPr>
          <p:cNvPr id="36" name="New shape"/>
          <p:cNvSpPr/>
          <p:nvPr/>
        </p:nvSpPr>
        <p:spPr>
          <a:xfrm>
            <a:off x="1117600" y="1346200"/>
            <a:ext cx="9956800" cy="1028700"/>
          </a:xfrm>
          <a:prstGeom prst="rect">
            <a:avLst/>
          </a:prstGeom>
          <a:noFill/>
        </p:spPr>
        <p:style>
          <a:lnRef idx="2">
            <a:srgbClr val="FFFFFF">
              <a:alpha val="0"/>
            </a:srgbClr>
          </a:lnRef>
          <a:fillRef idx="1">
            <a:schemeClr val="accent1"/>
          </a:fillRef>
          <a:effectRef idx="0">
            <a:schemeClr val="accent1"/>
          </a:effectRef>
          <a:fontRef idx="minor">
            <a:schemeClr val="lt1"/>
          </a:fontRef>
        </p:style>
        <p:txBody>
          <a:bodyPr lIns="0" tIns="0" rIns="0" bIns="0" rtlCol="0" anchor="t">
            <a:normAutofit fontScale="97500" lnSpcReduction="20000"/>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indent="0" algn="l">
              <a:lnSpc>
                <a:spcPct val="125000"/>
              </a:lnSpc>
            </a:pPr>
            <a:r>
              <a:rPr sz="2100" b="0">
                <a:solidFill>
                  <a:srgbClr val="000000"/>
                </a:solidFill>
                <a:latin typeface="宋体"/>
              </a:rPr>
              <a:t>财务审计出差的主要目的是对被审计单位的财务报表、内部控制、税务等方面进行全面、细致的审查，以确保其合法性、合规性、真实性和公允性。具体而言，财务审计出差的目的包括以下几个方面</a:t>
            </a:r>
          </a:p>
        </p:txBody>
      </p:sp>
      <p:sp>
        <p:nvSpPr>
          <p:cNvPr id="37" name="New shape"/>
          <p:cNvSpPr/>
          <p:nvPr/>
        </p:nvSpPr>
        <p:spPr>
          <a:xfrm>
            <a:off x="1498600" y="2692400"/>
            <a:ext cx="9194800" cy="342900"/>
          </a:xfrm>
          <a:prstGeom prst="rect">
            <a:avLst/>
          </a:prstGeom>
          <a:noFill/>
        </p:spPr>
        <p:style>
          <a:lnRef idx="2">
            <a:srgbClr val="FFFFFF">
              <a:alpha val="0"/>
            </a:srgbClr>
          </a:lnRef>
          <a:fillRef idx="1">
            <a:schemeClr val="accent1"/>
          </a:fillRef>
          <a:effectRef idx="0">
            <a:schemeClr val="accent1"/>
          </a:effectRef>
          <a:fontRef idx="minor">
            <a:schemeClr val="lt1"/>
          </a:fontRef>
        </p:style>
        <p:txBody>
          <a:bodyPr lIns="0" tIns="0" rIns="0" bIns="0" rtlCol="0" anchor="t">
            <a:normAutofit fontScale="87500" lnSpcReduction="20000"/>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indent="0" algn="l">
              <a:lnSpc>
                <a:spcPct val="125000"/>
              </a:lnSpc>
            </a:pPr>
            <a:r>
              <a:rPr sz="2400" b="0">
                <a:solidFill>
                  <a:srgbClr val="000000"/>
                </a:solidFill>
                <a:latin typeface="宋体"/>
              </a:rPr>
              <a:t>发现被审计单位财务报表中存在的问题和漏洞：揭示其潜在的风险和隐患</a:t>
            </a:r>
          </a:p>
        </p:txBody>
      </p:sp>
      <p:sp>
        <p:nvSpPr>
          <p:cNvPr id="38" name="New shape"/>
          <p:cNvSpPr/>
          <p:nvPr/>
        </p:nvSpPr>
        <p:spPr>
          <a:xfrm>
            <a:off x="1498600" y="3416300"/>
            <a:ext cx="9194800" cy="685800"/>
          </a:xfrm>
          <a:prstGeom prst="rect">
            <a:avLst/>
          </a:prstGeom>
          <a:noFill/>
        </p:spPr>
        <p:style>
          <a:lnRef idx="2">
            <a:srgbClr val="FFFFFF">
              <a:alpha val="0"/>
            </a:srgbClr>
          </a:lnRef>
          <a:fillRef idx="1">
            <a:schemeClr val="accent1"/>
          </a:fillRef>
          <a:effectRef idx="0">
            <a:schemeClr val="accent1"/>
          </a:effectRef>
          <a:fontRef idx="minor">
            <a:schemeClr val="lt1"/>
          </a:fontRef>
        </p:style>
        <p:txBody>
          <a:bodyPr lIns="0" tIns="0" rIns="0" bIns="0" rtlCol="0" anchor="t">
            <a:normAutofit fontScale="87500" lnSpcReduction="20000"/>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indent="0" algn="l">
              <a:lnSpc>
                <a:spcPct val="125000"/>
              </a:lnSpc>
            </a:pPr>
            <a:r>
              <a:rPr sz="2400" b="0">
                <a:solidFill>
                  <a:srgbClr val="000000"/>
                </a:solidFill>
                <a:latin typeface="宋体"/>
              </a:rPr>
              <a:t>对被审计单位的内部控制进行评估和测试：发现其存在的缺陷和不足，提出改进建议</a:t>
            </a:r>
          </a:p>
        </p:txBody>
      </p:sp>
      <p:sp>
        <p:nvSpPr>
          <p:cNvPr id="39" name="New shape"/>
          <p:cNvSpPr/>
          <p:nvPr/>
        </p:nvSpPr>
        <p:spPr>
          <a:xfrm>
            <a:off x="1498600" y="4483100"/>
            <a:ext cx="9194800" cy="342900"/>
          </a:xfrm>
          <a:prstGeom prst="rect">
            <a:avLst/>
          </a:prstGeom>
          <a:noFill/>
        </p:spPr>
        <p:style>
          <a:lnRef idx="2">
            <a:srgbClr val="FFFFFF">
              <a:alpha val="0"/>
            </a:srgbClr>
          </a:lnRef>
          <a:fillRef idx="1">
            <a:schemeClr val="accent1"/>
          </a:fillRef>
          <a:effectRef idx="0">
            <a:schemeClr val="accent1"/>
          </a:effectRef>
          <a:fontRef idx="minor">
            <a:schemeClr val="lt1"/>
          </a:fontRef>
        </p:style>
        <p:txBody>
          <a:bodyPr lIns="0" tIns="0" rIns="0" bIns="0" rtlCol="0" anchor="t">
            <a:normAutofit fontScale="87500" lnSpcReduction="20000"/>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indent="0" algn="l">
              <a:lnSpc>
                <a:spcPct val="125000"/>
              </a:lnSpc>
            </a:pPr>
            <a:r>
              <a:rPr sz="2400" b="0">
                <a:solidFill>
                  <a:srgbClr val="000000"/>
                </a:solidFill>
                <a:latin typeface="宋体"/>
              </a:rPr>
              <a:t>对被审计单位的税务合规情况进行审查：确保其遵守相关税法和规定</a:t>
            </a:r>
          </a:p>
        </p:txBody>
      </p:sp>
      <p:sp>
        <p:nvSpPr>
          <p:cNvPr id="40" name="New shape"/>
          <p:cNvSpPr/>
          <p:nvPr/>
        </p:nvSpPr>
        <p:spPr>
          <a:xfrm>
            <a:off x="1498600" y="5207000"/>
            <a:ext cx="9194800" cy="685800"/>
          </a:xfrm>
          <a:prstGeom prst="rect">
            <a:avLst/>
          </a:prstGeom>
          <a:noFill/>
        </p:spPr>
        <p:style>
          <a:lnRef idx="2">
            <a:srgbClr val="FFFFFF">
              <a:alpha val="0"/>
            </a:srgbClr>
          </a:lnRef>
          <a:fillRef idx="1">
            <a:schemeClr val="accent1"/>
          </a:fillRef>
          <a:effectRef idx="0">
            <a:schemeClr val="accent1"/>
          </a:effectRef>
          <a:fontRef idx="minor">
            <a:schemeClr val="lt1"/>
          </a:fontRef>
        </p:style>
        <p:txBody>
          <a:bodyPr lIns="0" tIns="0" rIns="0" bIns="0" rtlCol="0" anchor="t">
            <a:normAutofit fontScale="87500" lnSpcReduction="20000"/>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indent="0" algn="l">
              <a:lnSpc>
                <a:spcPct val="125000"/>
              </a:lnSpc>
            </a:pPr>
            <a:r>
              <a:rPr sz="2400" b="0">
                <a:solidFill>
                  <a:srgbClr val="000000"/>
                </a:solidFill>
                <a:latin typeface="宋体"/>
              </a:rPr>
              <a:t>为被审计单位提供咨询和服务：帮助其加强财务管理和内部控制，提高经营效率和效果</a:t>
            </a:r>
          </a:p>
        </p:txBody>
      </p:sp>
    </p:spTree>
    <p:extLst>
      <p:ext uri="{BB962C8B-B14F-4D97-AF65-F5344CB8AC3E}">
        <p14:creationId xmlns:p14="http://schemas.microsoft.com/office/powerpoint/2010/main" val="3300749827"/>
      </p:ext>
    </p:extLst>
  </p:cSld>
  <p:clrMapOvr>
    <a:masterClrMapping/>
  </p:clrMapOvr>
  <mc:AlternateContent>
    <mc:Choice xmlns:p14="http://schemas.microsoft.com/office/powerpoint/2010/main" Requires="p14">
      <p:transition spd="med" advTm="7200000" p14:dur="7200000">
        <p:fade/>
      </p:transition>
    </mc:Choice>
    <mc:Fallback>
      <p:transition spd="med" advTm="7200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3" presetClass="entr" presetSubtype="16" dur="300" fill="hold" grpId="0" nodeType="afterEffect">
                                  <p:stCondLst>
                                    <p:cond delay="0"/>
                                  </p:stCondLst>
                                  <p:childTnLst>
                                    <p:set>
                                      <p:cBhvr>
                                        <p:cTn id="6" dur="1" fill="hold">
                                          <p:stCondLst>
                                            <p:cond delay="0"/>
                                          </p:stCondLst>
                                        </p:cTn>
                                        <p:tgtEl>
                                          <p:spTgt spid="24"/>
                                        </p:tgtEl>
                                        <p:attrNameLst>
                                          <p:attrName>style.visibility</p:attrName>
                                        </p:attrNameLst>
                                      </p:cBhvr>
                                      <p:to>
                                        <p:strVal val="visible"/>
                                      </p:to>
                                    </p:set>
                                    <p:anim calcmode="lin" valueType="num">
                                      <p:cBhvr>
                                        <p:cTn id="7" dur="300" fill="hold"/>
                                        <p:tgtEl>
                                          <p:spTgt spid="24"/>
                                        </p:tgtEl>
                                        <p:attrNameLst>
                                          <p:attrName>ppt_w</p:attrName>
                                        </p:attrNameLst>
                                      </p:cBhvr>
                                      <p:tavLst>
                                        <p:tav tm="0">
                                          <p:val>
                                            <p:fltVal val="0"/>
                                          </p:val>
                                        </p:tav>
                                        <p:tav tm="100000">
                                          <p:val>
                                            <p:strVal val="#ppt_w"/>
                                          </p:val>
                                        </p:tav>
                                      </p:tavLst>
                                    </p:anim>
                                    <p:anim calcmode="lin" valueType="num">
                                      <p:cBhvr>
                                        <p:cTn id="8" dur="300" fill="hold"/>
                                        <p:tgtEl>
                                          <p:spTgt spid="24"/>
                                        </p:tgtEl>
                                        <p:attrNameLst>
                                          <p:attrName>ppt_h</p:attrName>
                                        </p:attrNameLst>
                                      </p:cBhvr>
                                      <p:tavLst>
                                        <p:tav tm="0">
                                          <p:val>
                                            <p:fltVal val="0"/>
                                          </p:val>
                                        </p:tav>
                                        <p:tav tm="100000">
                                          <p:val>
                                            <p:strVal val="#ppt_h"/>
                                          </p:val>
                                        </p:tav>
                                      </p:tavLst>
                                    </p:anim>
                                  </p:childTnLst>
                                </p:cTn>
                              </p:par>
                            </p:childTnLst>
                          </p:cTn>
                        </p:par>
                        <p:par>
                          <p:cTn id="9" fill="hold" nodeType="afterGroup">
                            <p:stCondLst>
                              <p:cond delay="300"/>
                            </p:stCondLst>
                            <p:childTnLst>
                              <p:par>
                                <p:cTn id="10" presetID="23" presetClass="entr" presetSubtype="16" dur="300" fill="hold" grpId="1" nodeType="afterEffect">
                                  <p:stCondLst>
                                    <p:cond delay="300"/>
                                  </p:stCondLst>
                                  <p:childTnLst>
                                    <p:set>
                                      <p:cBhvr>
                                        <p:cTn id="11" dur="1" fill="hold">
                                          <p:stCondLst>
                                            <p:cond delay="0"/>
                                          </p:stCondLst>
                                        </p:cTn>
                                        <p:tgtEl>
                                          <p:spTgt spid="25"/>
                                        </p:tgtEl>
                                        <p:attrNameLst>
                                          <p:attrName>style.visibility</p:attrName>
                                        </p:attrNameLst>
                                      </p:cBhvr>
                                      <p:to>
                                        <p:strVal val="visible"/>
                                      </p:to>
                                    </p:set>
                                    <p:anim calcmode="lin" valueType="num">
                                      <p:cBhvr>
                                        <p:cTn id="12" dur="300" fill="hold"/>
                                        <p:tgtEl>
                                          <p:spTgt spid="25"/>
                                        </p:tgtEl>
                                        <p:attrNameLst>
                                          <p:attrName>ppt_w</p:attrName>
                                        </p:attrNameLst>
                                      </p:cBhvr>
                                      <p:tavLst>
                                        <p:tav tm="0">
                                          <p:val>
                                            <p:fltVal val="0"/>
                                          </p:val>
                                        </p:tav>
                                        <p:tav tm="100000">
                                          <p:val>
                                            <p:strVal val="#ppt_w"/>
                                          </p:val>
                                        </p:tav>
                                      </p:tavLst>
                                    </p:anim>
                                    <p:anim calcmode="lin" valueType="num">
                                      <p:cBhvr>
                                        <p:cTn id="13" dur="300" fill="hold"/>
                                        <p:tgtEl>
                                          <p:spTgt spid="25"/>
                                        </p:tgtEl>
                                        <p:attrNameLst>
                                          <p:attrName>ppt_h</p:attrName>
                                        </p:attrNameLst>
                                      </p:cBhvr>
                                      <p:tavLst>
                                        <p:tav tm="0">
                                          <p:val>
                                            <p:fltVal val="0"/>
                                          </p:val>
                                        </p:tav>
                                        <p:tav tm="100000">
                                          <p:val>
                                            <p:strVal val="#ppt_h"/>
                                          </p:val>
                                        </p:tav>
                                      </p:tavLst>
                                    </p:anim>
                                  </p:childTnLst>
                                </p:cTn>
                              </p:par>
                            </p:childTnLst>
                          </p:cTn>
                        </p:par>
                        <p:par>
                          <p:cTn id="14" fill="hold" nodeType="afterGroup">
                            <p:stCondLst>
                              <p:cond delay="900"/>
                            </p:stCondLst>
                            <p:childTnLst>
                              <p:par>
                                <p:cTn id="15" presetID="23" presetClass="entr" presetSubtype="16" dur="300" fill="hold" grpId="2" nodeType="afterEffect">
                                  <p:stCondLst>
                                    <p:cond delay="600"/>
                                  </p:stCondLst>
                                  <p:childTnLst>
                                    <p:set>
                                      <p:cBhvr>
                                        <p:cTn id="16" dur="1" fill="hold">
                                          <p:stCondLst>
                                            <p:cond delay="0"/>
                                          </p:stCondLst>
                                        </p:cTn>
                                        <p:tgtEl>
                                          <p:spTgt spid="26"/>
                                        </p:tgtEl>
                                        <p:attrNameLst>
                                          <p:attrName>style.visibility</p:attrName>
                                        </p:attrNameLst>
                                      </p:cBhvr>
                                      <p:to>
                                        <p:strVal val="visible"/>
                                      </p:to>
                                    </p:set>
                                    <p:anim calcmode="lin" valueType="num">
                                      <p:cBhvr>
                                        <p:cTn id="17" dur="300" fill="hold"/>
                                        <p:tgtEl>
                                          <p:spTgt spid="26"/>
                                        </p:tgtEl>
                                        <p:attrNameLst>
                                          <p:attrName>ppt_w</p:attrName>
                                        </p:attrNameLst>
                                      </p:cBhvr>
                                      <p:tavLst>
                                        <p:tav tm="0">
                                          <p:val>
                                            <p:fltVal val="0"/>
                                          </p:val>
                                        </p:tav>
                                        <p:tav tm="100000">
                                          <p:val>
                                            <p:strVal val="#ppt_w"/>
                                          </p:val>
                                        </p:tav>
                                      </p:tavLst>
                                    </p:anim>
                                    <p:anim calcmode="lin" valueType="num">
                                      <p:cBhvr>
                                        <p:cTn id="18" dur="300" fill="hold"/>
                                        <p:tgtEl>
                                          <p:spTgt spid="26"/>
                                        </p:tgtEl>
                                        <p:attrNameLst>
                                          <p:attrName>ppt_h</p:attrName>
                                        </p:attrNameLst>
                                      </p:cBhvr>
                                      <p:tavLst>
                                        <p:tav tm="0">
                                          <p:val>
                                            <p:fltVal val="0"/>
                                          </p:val>
                                        </p:tav>
                                        <p:tav tm="100000">
                                          <p:val>
                                            <p:strVal val="#ppt_h"/>
                                          </p:val>
                                        </p:tav>
                                      </p:tavLst>
                                    </p:anim>
                                  </p:childTnLst>
                                </p:cTn>
                              </p:par>
                            </p:childTnLst>
                          </p:cTn>
                        </p:par>
                        <p:par>
                          <p:cTn id="19" fill="hold" nodeType="afterGroup">
                            <p:stCondLst>
                              <p:cond delay="1800"/>
                            </p:stCondLst>
                            <p:childTnLst>
                              <p:par>
                                <p:cTn id="20" presetID="23" presetClass="entr" presetSubtype="16" dur="300" fill="hold" grpId="3" nodeType="afterEffect">
                                  <p:stCondLst>
                                    <p:cond delay="900"/>
                                  </p:stCondLst>
                                  <p:childTnLst>
                                    <p:set>
                                      <p:cBhvr>
                                        <p:cTn id="21" dur="1" fill="hold">
                                          <p:stCondLst>
                                            <p:cond delay="0"/>
                                          </p:stCondLst>
                                        </p:cTn>
                                        <p:tgtEl>
                                          <p:spTgt spid="27"/>
                                        </p:tgtEl>
                                        <p:attrNameLst>
                                          <p:attrName>style.visibility</p:attrName>
                                        </p:attrNameLst>
                                      </p:cBhvr>
                                      <p:to>
                                        <p:strVal val="visible"/>
                                      </p:to>
                                    </p:set>
                                    <p:anim calcmode="lin" valueType="num">
                                      <p:cBhvr>
                                        <p:cTn id="22" dur="300" fill="hold"/>
                                        <p:tgtEl>
                                          <p:spTgt spid="27"/>
                                        </p:tgtEl>
                                        <p:attrNameLst>
                                          <p:attrName>ppt_w</p:attrName>
                                        </p:attrNameLst>
                                      </p:cBhvr>
                                      <p:tavLst>
                                        <p:tav tm="0">
                                          <p:val>
                                            <p:fltVal val="0"/>
                                          </p:val>
                                        </p:tav>
                                        <p:tav tm="100000">
                                          <p:val>
                                            <p:strVal val="#ppt_w"/>
                                          </p:val>
                                        </p:tav>
                                      </p:tavLst>
                                    </p:anim>
                                    <p:anim calcmode="lin" valueType="num">
                                      <p:cBhvr>
                                        <p:cTn id="23" dur="300" fill="hold"/>
                                        <p:tgtEl>
                                          <p:spTgt spid="27"/>
                                        </p:tgtEl>
                                        <p:attrNameLst>
                                          <p:attrName>ppt_h</p:attrName>
                                        </p:attrNameLst>
                                      </p:cBhvr>
                                      <p:tavLst>
                                        <p:tav tm="0">
                                          <p:val>
                                            <p:fltVal val="0"/>
                                          </p:val>
                                        </p:tav>
                                        <p:tav tm="100000">
                                          <p:val>
                                            <p:strVal val="#ppt_h"/>
                                          </p:val>
                                        </p:tav>
                                      </p:tavLst>
                                    </p:anim>
                                  </p:childTnLst>
                                </p:cTn>
                              </p:par>
                            </p:childTnLst>
                          </p:cTn>
                        </p:par>
                        <p:par>
                          <p:cTn id="24" fill="hold" nodeType="afterGroup">
                            <p:stCondLst>
                              <p:cond delay="3000"/>
                            </p:stCondLst>
                            <p:childTnLst>
                              <p:par>
                                <p:cTn id="25" presetID="23" presetClass="entr" presetSubtype="16" dur="200" fill="hold" grpId="4" nodeType="afterEffect">
                                  <p:stCondLst>
                                    <p:cond delay="1200"/>
                                  </p:stCondLst>
                                  <p:childTnLst>
                                    <p:set>
                                      <p:cBhvr>
                                        <p:cTn id="26" dur="1" fill="hold">
                                          <p:stCondLst>
                                            <p:cond delay="0"/>
                                          </p:stCondLst>
                                        </p:cTn>
                                        <p:tgtEl>
                                          <p:spTgt spid="28"/>
                                        </p:tgtEl>
                                        <p:attrNameLst>
                                          <p:attrName>style.visibility</p:attrName>
                                        </p:attrNameLst>
                                      </p:cBhvr>
                                      <p:to>
                                        <p:strVal val="visible"/>
                                      </p:to>
                                    </p:set>
                                    <p:anim calcmode="lin" valueType="num">
                                      <p:cBhvr>
                                        <p:cTn id="27" dur="200" fill="hold"/>
                                        <p:tgtEl>
                                          <p:spTgt spid="28"/>
                                        </p:tgtEl>
                                        <p:attrNameLst>
                                          <p:attrName>ppt_w</p:attrName>
                                        </p:attrNameLst>
                                      </p:cBhvr>
                                      <p:tavLst>
                                        <p:tav tm="0">
                                          <p:val>
                                            <p:fltVal val="0"/>
                                          </p:val>
                                        </p:tav>
                                        <p:tav tm="100000">
                                          <p:val>
                                            <p:strVal val="#ppt_w"/>
                                          </p:val>
                                        </p:tav>
                                      </p:tavLst>
                                    </p:anim>
                                    <p:anim calcmode="lin" valueType="num">
                                      <p:cBhvr>
                                        <p:cTn id="28" dur="200" fill="hold"/>
                                        <p:tgtEl>
                                          <p:spTgt spid="28"/>
                                        </p:tgtEl>
                                        <p:attrNameLst>
                                          <p:attrName>ppt_h</p:attrName>
                                        </p:attrNameLst>
                                      </p:cBhvr>
                                      <p:tavLst>
                                        <p:tav tm="0">
                                          <p:val>
                                            <p:fltVal val="0"/>
                                          </p:val>
                                        </p:tav>
                                        <p:tav tm="100000">
                                          <p:val>
                                            <p:strVal val="#ppt_h"/>
                                          </p:val>
                                        </p:tav>
                                      </p:tavLst>
                                    </p:anim>
                                  </p:childTnLst>
                                </p:cTn>
                              </p:par>
                            </p:childTnLst>
                          </p:cTn>
                        </p:par>
                        <p:par>
                          <p:cTn id="29" fill="hold" nodeType="afterGroup">
                            <p:stCondLst>
                              <p:cond delay="4400"/>
                            </p:stCondLst>
                            <p:childTnLst>
                              <p:par>
                                <p:cTn id="30" presetID="23" presetClass="entr" presetSubtype="16" dur="200" fill="hold" grpId="5" nodeType="afterEffect">
                                  <p:stCondLst>
                                    <p:cond delay="1400"/>
                                  </p:stCondLst>
                                  <p:childTnLst>
                                    <p:set>
                                      <p:cBhvr>
                                        <p:cTn id="31" dur="1" fill="hold">
                                          <p:stCondLst>
                                            <p:cond delay="0"/>
                                          </p:stCondLst>
                                        </p:cTn>
                                        <p:tgtEl>
                                          <p:spTgt spid="29"/>
                                        </p:tgtEl>
                                        <p:attrNameLst>
                                          <p:attrName>style.visibility</p:attrName>
                                        </p:attrNameLst>
                                      </p:cBhvr>
                                      <p:to>
                                        <p:strVal val="visible"/>
                                      </p:to>
                                    </p:set>
                                    <p:anim calcmode="lin" valueType="num">
                                      <p:cBhvr>
                                        <p:cTn id="32" dur="200" fill="hold"/>
                                        <p:tgtEl>
                                          <p:spTgt spid="29"/>
                                        </p:tgtEl>
                                        <p:attrNameLst>
                                          <p:attrName>ppt_w</p:attrName>
                                        </p:attrNameLst>
                                      </p:cBhvr>
                                      <p:tavLst>
                                        <p:tav tm="0">
                                          <p:val>
                                            <p:fltVal val="0"/>
                                          </p:val>
                                        </p:tav>
                                        <p:tav tm="100000">
                                          <p:val>
                                            <p:strVal val="#ppt_w"/>
                                          </p:val>
                                        </p:tav>
                                      </p:tavLst>
                                    </p:anim>
                                    <p:anim calcmode="lin" valueType="num">
                                      <p:cBhvr>
                                        <p:cTn id="33" dur="200" fill="hold"/>
                                        <p:tgtEl>
                                          <p:spTgt spid="29"/>
                                        </p:tgtEl>
                                        <p:attrNameLst>
                                          <p:attrName>ppt_h</p:attrName>
                                        </p:attrNameLst>
                                      </p:cBhvr>
                                      <p:tavLst>
                                        <p:tav tm="0">
                                          <p:val>
                                            <p:fltVal val="0"/>
                                          </p:val>
                                        </p:tav>
                                        <p:tav tm="100000">
                                          <p:val>
                                            <p:strVal val="#ppt_h"/>
                                          </p:val>
                                        </p:tav>
                                      </p:tavLst>
                                    </p:anim>
                                  </p:childTnLst>
                                </p:cTn>
                              </p:par>
                            </p:childTnLst>
                          </p:cTn>
                        </p:par>
                        <p:par>
                          <p:cTn id="34" fill="hold" nodeType="afterGroup">
                            <p:stCondLst>
                              <p:cond delay="6000"/>
                            </p:stCondLst>
                            <p:childTnLst>
                              <p:par>
                                <p:cTn id="35" presetID="23" presetClass="entr" presetSubtype="16" dur="200" fill="hold" grpId="6" nodeType="afterEffect">
                                  <p:stCondLst>
                                    <p:cond delay="1600"/>
                                  </p:stCondLst>
                                  <p:childTnLst>
                                    <p:set>
                                      <p:cBhvr>
                                        <p:cTn id="36" dur="1" fill="hold">
                                          <p:stCondLst>
                                            <p:cond delay="0"/>
                                          </p:stCondLst>
                                        </p:cTn>
                                        <p:tgtEl>
                                          <p:spTgt spid="30"/>
                                        </p:tgtEl>
                                        <p:attrNameLst>
                                          <p:attrName>style.visibility</p:attrName>
                                        </p:attrNameLst>
                                      </p:cBhvr>
                                      <p:to>
                                        <p:strVal val="visible"/>
                                      </p:to>
                                    </p:set>
                                    <p:anim calcmode="lin" valueType="num">
                                      <p:cBhvr>
                                        <p:cTn id="37" dur="200" fill="hold"/>
                                        <p:tgtEl>
                                          <p:spTgt spid="30"/>
                                        </p:tgtEl>
                                        <p:attrNameLst>
                                          <p:attrName>ppt_w</p:attrName>
                                        </p:attrNameLst>
                                      </p:cBhvr>
                                      <p:tavLst>
                                        <p:tav tm="0">
                                          <p:val>
                                            <p:fltVal val="0"/>
                                          </p:val>
                                        </p:tav>
                                        <p:tav tm="100000">
                                          <p:val>
                                            <p:strVal val="#ppt_w"/>
                                          </p:val>
                                        </p:tav>
                                      </p:tavLst>
                                    </p:anim>
                                    <p:anim calcmode="lin" valueType="num">
                                      <p:cBhvr>
                                        <p:cTn id="38" dur="200" fill="hold"/>
                                        <p:tgtEl>
                                          <p:spTgt spid="30"/>
                                        </p:tgtEl>
                                        <p:attrNameLst>
                                          <p:attrName>ppt_h</p:attrName>
                                        </p:attrNameLst>
                                      </p:cBhvr>
                                      <p:tavLst>
                                        <p:tav tm="0">
                                          <p:val>
                                            <p:fltVal val="0"/>
                                          </p:val>
                                        </p:tav>
                                        <p:tav tm="100000">
                                          <p:val>
                                            <p:strVal val="#ppt_h"/>
                                          </p:val>
                                        </p:tav>
                                      </p:tavLst>
                                    </p:anim>
                                  </p:childTnLst>
                                </p:cTn>
                              </p:par>
                            </p:childTnLst>
                          </p:cTn>
                        </p:par>
                        <p:par>
                          <p:cTn id="39" fill="hold" nodeType="afterGroup">
                            <p:stCondLst>
                              <p:cond delay="7800"/>
                            </p:stCondLst>
                            <p:childTnLst>
                              <p:par>
                                <p:cTn id="40" presetID="23" presetClass="entr" presetSubtype="16" dur="200" fill="hold" grpId="7" nodeType="afterEffect">
                                  <p:stCondLst>
                                    <p:cond delay="1800"/>
                                  </p:stCondLst>
                                  <p:childTnLst>
                                    <p:set>
                                      <p:cBhvr>
                                        <p:cTn id="41" dur="1" fill="hold">
                                          <p:stCondLst>
                                            <p:cond delay="0"/>
                                          </p:stCondLst>
                                        </p:cTn>
                                        <p:tgtEl>
                                          <p:spTgt spid="31"/>
                                        </p:tgtEl>
                                        <p:attrNameLst>
                                          <p:attrName>style.visibility</p:attrName>
                                        </p:attrNameLst>
                                      </p:cBhvr>
                                      <p:to>
                                        <p:strVal val="visible"/>
                                      </p:to>
                                    </p:set>
                                    <p:anim calcmode="lin" valueType="num">
                                      <p:cBhvr>
                                        <p:cTn id="42" dur="200" fill="hold"/>
                                        <p:tgtEl>
                                          <p:spTgt spid="31"/>
                                        </p:tgtEl>
                                        <p:attrNameLst>
                                          <p:attrName>ppt_w</p:attrName>
                                        </p:attrNameLst>
                                      </p:cBhvr>
                                      <p:tavLst>
                                        <p:tav tm="0">
                                          <p:val>
                                            <p:fltVal val="0"/>
                                          </p:val>
                                        </p:tav>
                                        <p:tav tm="100000">
                                          <p:val>
                                            <p:strVal val="#ppt_w"/>
                                          </p:val>
                                        </p:tav>
                                      </p:tavLst>
                                    </p:anim>
                                    <p:anim calcmode="lin" valueType="num">
                                      <p:cBhvr>
                                        <p:cTn id="43" dur="200" fill="hold"/>
                                        <p:tgtEl>
                                          <p:spTgt spid="31"/>
                                        </p:tgtEl>
                                        <p:attrNameLst>
                                          <p:attrName>ppt_h</p:attrName>
                                        </p:attrNameLst>
                                      </p:cBhvr>
                                      <p:tavLst>
                                        <p:tav tm="0">
                                          <p:val>
                                            <p:fltVal val="0"/>
                                          </p:val>
                                        </p:tav>
                                        <p:tav tm="100000">
                                          <p:val>
                                            <p:strVal val="#ppt_h"/>
                                          </p:val>
                                        </p:tav>
                                      </p:tavLst>
                                    </p:anim>
                                  </p:childTnLst>
                                </p:cTn>
                              </p:par>
                            </p:childTnLst>
                          </p:cTn>
                        </p:par>
                        <p:par>
                          <p:cTn id="44" fill="hold" nodeType="afterGroup">
                            <p:stCondLst>
                              <p:cond delay="9800"/>
                            </p:stCondLst>
                            <p:childTnLst>
                              <p:par>
                                <p:cTn id="45" presetID="23" presetClass="entr" presetSubtype="16" dur="200" fill="hold" grpId="8" nodeType="afterEffect">
                                  <p:stCondLst>
                                    <p:cond delay="2000"/>
                                  </p:stCondLst>
                                  <p:childTnLst>
                                    <p:set>
                                      <p:cBhvr>
                                        <p:cTn id="46" dur="1" fill="hold">
                                          <p:stCondLst>
                                            <p:cond delay="0"/>
                                          </p:stCondLst>
                                        </p:cTn>
                                        <p:tgtEl>
                                          <p:spTgt spid="32"/>
                                        </p:tgtEl>
                                        <p:attrNameLst>
                                          <p:attrName>style.visibility</p:attrName>
                                        </p:attrNameLst>
                                      </p:cBhvr>
                                      <p:to>
                                        <p:strVal val="visible"/>
                                      </p:to>
                                    </p:set>
                                    <p:anim calcmode="lin" valueType="num">
                                      <p:cBhvr>
                                        <p:cTn id="47" dur="200" fill="hold"/>
                                        <p:tgtEl>
                                          <p:spTgt spid="32"/>
                                        </p:tgtEl>
                                        <p:attrNameLst>
                                          <p:attrName>ppt_w</p:attrName>
                                        </p:attrNameLst>
                                      </p:cBhvr>
                                      <p:tavLst>
                                        <p:tav tm="0">
                                          <p:val>
                                            <p:fltVal val="0"/>
                                          </p:val>
                                        </p:tav>
                                        <p:tav tm="100000">
                                          <p:val>
                                            <p:strVal val="#ppt_w"/>
                                          </p:val>
                                        </p:tav>
                                      </p:tavLst>
                                    </p:anim>
                                    <p:anim calcmode="lin" valueType="num">
                                      <p:cBhvr>
                                        <p:cTn id="48" dur="200" fill="hold"/>
                                        <p:tgtEl>
                                          <p:spTgt spid="32"/>
                                        </p:tgtEl>
                                        <p:attrNameLst>
                                          <p:attrName>ppt_h</p:attrName>
                                        </p:attrNameLst>
                                      </p:cBhvr>
                                      <p:tavLst>
                                        <p:tav tm="0">
                                          <p:val>
                                            <p:fltVal val="0"/>
                                          </p:val>
                                        </p:tav>
                                        <p:tav tm="100000">
                                          <p:val>
                                            <p:strVal val="#ppt_h"/>
                                          </p:val>
                                        </p:tav>
                                      </p:tavLst>
                                    </p:anim>
                                  </p:childTnLst>
                                </p:cTn>
                              </p:par>
                            </p:childTnLst>
                          </p:cTn>
                        </p:par>
                        <p:par>
                          <p:cTn id="49" fill="hold" nodeType="afterGroup">
                            <p:stCondLst>
                              <p:cond delay="12000"/>
                            </p:stCondLst>
                            <p:childTnLst>
                              <p:par>
                                <p:cTn id="50" presetID="23" presetClass="entr" presetSubtype="16" dur="200" fill="hold" grpId="9" nodeType="afterEffect">
                                  <p:stCondLst>
                                    <p:cond delay="2200"/>
                                  </p:stCondLst>
                                  <p:childTnLst>
                                    <p:set>
                                      <p:cBhvr>
                                        <p:cTn id="51" dur="1" fill="hold">
                                          <p:stCondLst>
                                            <p:cond delay="0"/>
                                          </p:stCondLst>
                                        </p:cTn>
                                        <p:tgtEl>
                                          <p:spTgt spid="33"/>
                                        </p:tgtEl>
                                        <p:attrNameLst>
                                          <p:attrName>style.visibility</p:attrName>
                                        </p:attrNameLst>
                                      </p:cBhvr>
                                      <p:to>
                                        <p:strVal val="visible"/>
                                      </p:to>
                                    </p:set>
                                    <p:anim calcmode="lin" valueType="num">
                                      <p:cBhvr>
                                        <p:cTn id="52" dur="200" fill="hold"/>
                                        <p:tgtEl>
                                          <p:spTgt spid="33"/>
                                        </p:tgtEl>
                                        <p:attrNameLst>
                                          <p:attrName>ppt_w</p:attrName>
                                        </p:attrNameLst>
                                      </p:cBhvr>
                                      <p:tavLst>
                                        <p:tav tm="0">
                                          <p:val>
                                            <p:fltVal val="0"/>
                                          </p:val>
                                        </p:tav>
                                        <p:tav tm="100000">
                                          <p:val>
                                            <p:strVal val="#ppt_w"/>
                                          </p:val>
                                        </p:tav>
                                      </p:tavLst>
                                    </p:anim>
                                    <p:anim calcmode="lin" valueType="num">
                                      <p:cBhvr>
                                        <p:cTn id="53" dur="200" fill="hold"/>
                                        <p:tgtEl>
                                          <p:spTgt spid="33"/>
                                        </p:tgtEl>
                                        <p:attrNameLst>
                                          <p:attrName>ppt_h</p:attrName>
                                        </p:attrNameLst>
                                      </p:cBhvr>
                                      <p:tavLst>
                                        <p:tav tm="0">
                                          <p:val>
                                            <p:fltVal val="0"/>
                                          </p:val>
                                        </p:tav>
                                        <p:tav tm="100000">
                                          <p:val>
                                            <p:strVal val="#ppt_h"/>
                                          </p:val>
                                        </p:tav>
                                      </p:tavLst>
                                    </p:anim>
                                  </p:childTnLst>
                                </p:cTn>
                              </p:par>
                            </p:childTnLst>
                          </p:cTn>
                        </p:par>
                        <p:par>
                          <p:cTn id="54" fill="hold" nodeType="afterGroup">
                            <p:stCondLst>
                              <p:cond delay="14400"/>
                            </p:stCondLst>
                            <p:childTnLst>
                              <p:par>
                                <p:cTn id="55" presetID="23" presetClass="entr" presetSubtype="16" dur="200" fill="hold" grpId="10" nodeType="afterEffect">
                                  <p:stCondLst>
                                    <p:cond delay="2400"/>
                                  </p:stCondLst>
                                  <p:childTnLst>
                                    <p:set>
                                      <p:cBhvr>
                                        <p:cTn id="56" dur="1" fill="hold">
                                          <p:stCondLst>
                                            <p:cond delay="0"/>
                                          </p:stCondLst>
                                        </p:cTn>
                                        <p:tgtEl>
                                          <p:spTgt spid="34"/>
                                        </p:tgtEl>
                                        <p:attrNameLst>
                                          <p:attrName>style.visibility</p:attrName>
                                        </p:attrNameLst>
                                      </p:cBhvr>
                                      <p:to>
                                        <p:strVal val="visible"/>
                                      </p:to>
                                    </p:set>
                                    <p:anim calcmode="lin" valueType="num">
                                      <p:cBhvr>
                                        <p:cTn id="57" dur="200" fill="hold"/>
                                        <p:tgtEl>
                                          <p:spTgt spid="34"/>
                                        </p:tgtEl>
                                        <p:attrNameLst>
                                          <p:attrName>ppt_w</p:attrName>
                                        </p:attrNameLst>
                                      </p:cBhvr>
                                      <p:tavLst>
                                        <p:tav tm="0">
                                          <p:val>
                                            <p:fltVal val="0"/>
                                          </p:val>
                                        </p:tav>
                                        <p:tav tm="100000">
                                          <p:val>
                                            <p:strVal val="#ppt_w"/>
                                          </p:val>
                                        </p:tav>
                                      </p:tavLst>
                                    </p:anim>
                                    <p:anim calcmode="lin" valueType="num">
                                      <p:cBhvr>
                                        <p:cTn id="58" dur="200" fill="hold"/>
                                        <p:tgtEl>
                                          <p:spTgt spid="34"/>
                                        </p:tgtEl>
                                        <p:attrNameLst>
                                          <p:attrName>ppt_h</p:attrName>
                                        </p:attrNameLst>
                                      </p:cBhvr>
                                      <p:tavLst>
                                        <p:tav tm="0">
                                          <p:val>
                                            <p:fltVal val="0"/>
                                          </p:val>
                                        </p:tav>
                                        <p:tav tm="100000">
                                          <p:val>
                                            <p:strVal val="#ppt_h"/>
                                          </p:val>
                                        </p:tav>
                                      </p:tavLst>
                                    </p:anim>
                                  </p:childTnLst>
                                </p:cTn>
                              </p:par>
                            </p:childTnLst>
                          </p:cTn>
                        </p:par>
                        <p:par>
                          <p:cTn id="59" fill="hold" nodeType="afterGroup">
                            <p:stCondLst>
                              <p:cond delay="17000"/>
                            </p:stCondLst>
                            <p:childTnLst>
                              <p:par>
                                <p:cTn id="60" presetID="23" presetClass="entr" presetSubtype="16" dur="200" fill="hold" grpId="11" nodeType="afterEffect">
                                  <p:stCondLst>
                                    <p:cond delay="2600"/>
                                  </p:stCondLst>
                                  <p:childTnLst>
                                    <p:set>
                                      <p:cBhvr>
                                        <p:cTn id="61" dur="1" fill="hold">
                                          <p:stCondLst>
                                            <p:cond delay="0"/>
                                          </p:stCondLst>
                                        </p:cTn>
                                        <p:tgtEl>
                                          <p:spTgt spid="35"/>
                                        </p:tgtEl>
                                        <p:attrNameLst>
                                          <p:attrName>style.visibility</p:attrName>
                                        </p:attrNameLst>
                                      </p:cBhvr>
                                      <p:to>
                                        <p:strVal val="visible"/>
                                      </p:to>
                                    </p:set>
                                    <p:anim calcmode="lin" valueType="num">
                                      <p:cBhvr>
                                        <p:cTn id="62" dur="200" fill="hold"/>
                                        <p:tgtEl>
                                          <p:spTgt spid="35"/>
                                        </p:tgtEl>
                                        <p:attrNameLst>
                                          <p:attrName>ppt_w</p:attrName>
                                        </p:attrNameLst>
                                      </p:cBhvr>
                                      <p:tavLst>
                                        <p:tav tm="0">
                                          <p:val>
                                            <p:fltVal val="0"/>
                                          </p:val>
                                        </p:tav>
                                        <p:tav tm="100000">
                                          <p:val>
                                            <p:strVal val="#ppt_w"/>
                                          </p:val>
                                        </p:tav>
                                      </p:tavLst>
                                    </p:anim>
                                    <p:anim calcmode="lin" valueType="num">
                                      <p:cBhvr>
                                        <p:cTn id="63" dur="200" fill="hold"/>
                                        <p:tgtEl>
                                          <p:spTgt spid="35"/>
                                        </p:tgtEl>
                                        <p:attrNameLst>
                                          <p:attrName>ppt_h</p:attrName>
                                        </p:attrNameLst>
                                      </p:cBhvr>
                                      <p:tavLst>
                                        <p:tav tm="0">
                                          <p:val>
                                            <p:fltVal val="0"/>
                                          </p:val>
                                        </p:tav>
                                        <p:tav tm="100000">
                                          <p:val>
                                            <p:strVal val="#ppt_h"/>
                                          </p:val>
                                        </p:tav>
                                      </p:tavLst>
                                    </p:anim>
                                  </p:childTnLst>
                                </p:cTn>
                              </p:par>
                            </p:childTnLst>
                          </p:cTn>
                        </p:par>
                        <p:par>
                          <p:cTn id="64" fill="hold" nodeType="afterGroup">
                            <p:stCondLst>
                              <p:cond delay="19800"/>
                            </p:stCondLst>
                            <p:childTnLst>
                              <p:par>
                                <p:cTn id="65" presetID="23" presetClass="entr" presetSubtype="16" dur="200" fill="hold" grpId="12" nodeType="afterEffect">
                                  <p:stCondLst>
                                    <p:cond delay="2800"/>
                                  </p:stCondLst>
                                  <p:childTnLst>
                                    <p:set>
                                      <p:cBhvr>
                                        <p:cTn id="66" dur="1" fill="hold">
                                          <p:stCondLst>
                                            <p:cond delay="0"/>
                                          </p:stCondLst>
                                        </p:cTn>
                                        <p:tgtEl>
                                          <p:spTgt spid="36"/>
                                        </p:tgtEl>
                                        <p:attrNameLst>
                                          <p:attrName>style.visibility</p:attrName>
                                        </p:attrNameLst>
                                      </p:cBhvr>
                                      <p:to>
                                        <p:strVal val="visible"/>
                                      </p:to>
                                    </p:set>
                                    <p:anim calcmode="lin" valueType="num">
                                      <p:cBhvr>
                                        <p:cTn id="67" dur="200" fill="hold"/>
                                        <p:tgtEl>
                                          <p:spTgt spid="36"/>
                                        </p:tgtEl>
                                        <p:attrNameLst>
                                          <p:attrName>ppt_w</p:attrName>
                                        </p:attrNameLst>
                                      </p:cBhvr>
                                      <p:tavLst>
                                        <p:tav tm="0">
                                          <p:val>
                                            <p:fltVal val="0"/>
                                          </p:val>
                                        </p:tav>
                                        <p:tav tm="100000">
                                          <p:val>
                                            <p:strVal val="#ppt_w"/>
                                          </p:val>
                                        </p:tav>
                                      </p:tavLst>
                                    </p:anim>
                                    <p:anim calcmode="lin" valueType="num">
                                      <p:cBhvr>
                                        <p:cTn id="68" dur="200" fill="hold"/>
                                        <p:tgtEl>
                                          <p:spTgt spid="36"/>
                                        </p:tgtEl>
                                        <p:attrNameLst>
                                          <p:attrName>ppt_h</p:attrName>
                                        </p:attrNameLst>
                                      </p:cBhvr>
                                      <p:tavLst>
                                        <p:tav tm="0">
                                          <p:val>
                                            <p:fltVal val="0"/>
                                          </p:val>
                                        </p:tav>
                                        <p:tav tm="100000">
                                          <p:val>
                                            <p:strVal val="#ppt_h"/>
                                          </p:val>
                                        </p:tav>
                                      </p:tavLst>
                                    </p:anim>
                                  </p:childTnLst>
                                </p:cTn>
                              </p:par>
                            </p:childTnLst>
                          </p:cTn>
                        </p:par>
                        <p:par>
                          <p:cTn id="69" fill="hold" nodeType="afterGroup">
                            <p:stCondLst>
                              <p:cond delay="22800"/>
                            </p:stCondLst>
                            <p:childTnLst>
                              <p:par>
                                <p:cTn id="70" presetID="23" presetClass="entr" presetSubtype="16" dur="200" fill="hold" grpId="13" nodeType="afterEffect">
                                  <p:stCondLst>
                                    <p:cond delay="3000"/>
                                  </p:stCondLst>
                                  <p:childTnLst>
                                    <p:set>
                                      <p:cBhvr>
                                        <p:cTn id="71" dur="1" fill="hold">
                                          <p:stCondLst>
                                            <p:cond delay="0"/>
                                          </p:stCondLst>
                                        </p:cTn>
                                        <p:tgtEl>
                                          <p:spTgt spid="37"/>
                                        </p:tgtEl>
                                        <p:attrNameLst>
                                          <p:attrName>style.visibility</p:attrName>
                                        </p:attrNameLst>
                                      </p:cBhvr>
                                      <p:to>
                                        <p:strVal val="visible"/>
                                      </p:to>
                                    </p:set>
                                    <p:anim calcmode="lin" valueType="num">
                                      <p:cBhvr>
                                        <p:cTn id="72" dur="200" fill="hold"/>
                                        <p:tgtEl>
                                          <p:spTgt spid="37"/>
                                        </p:tgtEl>
                                        <p:attrNameLst>
                                          <p:attrName>ppt_w</p:attrName>
                                        </p:attrNameLst>
                                      </p:cBhvr>
                                      <p:tavLst>
                                        <p:tav tm="0">
                                          <p:val>
                                            <p:fltVal val="0"/>
                                          </p:val>
                                        </p:tav>
                                        <p:tav tm="100000">
                                          <p:val>
                                            <p:strVal val="#ppt_w"/>
                                          </p:val>
                                        </p:tav>
                                      </p:tavLst>
                                    </p:anim>
                                    <p:anim calcmode="lin" valueType="num">
                                      <p:cBhvr>
                                        <p:cTn id="73" dur="200" fill="hold"/>
                                        <p:tgtEl>
                                          <p:spTgt spid="37"/>
                                        </p:tgtEl>
                                        <p:attrNameLst>
                                          <p:attrName>ppt_h</p:attrName>
                                        </p:attrNameLst>
                                      </p:cBhvr>
                                      <p:tavLst>
                                        <p:tav tm="0">
                                          <p:val>
                                            <p:fltVal val="0"/>
                                          </p:val>
                                        </p:tav>
                                        <p:tav tm="100000">
                                          <p:val>
                                            <p:strVal val="#ppt_h"/>
                                          </p:val>
                                        </p:tav>
                                      </p:tavLst>
                                    </p:anim>
                                  </p:childTnLst>
                                </p:cTn>
                              </p:par>
                            </p:childTnLst>
                          </p:cTn>
                        </p:par>
                        <p:par>
                          <p:cTn id="74" fill="hold" nodeType="afterGroup">
                            <p:stCondLst>
                              <p:cond delay="26000"/>
                            </p:stCondLst>
                            <p:childTnLst>
                              <p:par>
                                <p:cTn id="75" presetID="23" presetClass="entr" presetSubtype="16" dur="200" fill="hold" grpId="14" nodeType="afterEffect">
                                  <p:stCondLst>
                                    <p:cond delay="3200"/>
                                  </p:stCondLst>
                                  <p:childTnLst>
                                    <p:set>
                                      <p:cBhvr>
                                        <p:cTn id="76" dur="1" fill="hold">
                                          <p:stCondLst>
                                            <p:cond delay="0"/>
                                          </p:stCondLst>
                                        </p:cTn>
                                        <p:tgtEl>
                                          <p:spTgt spid="38"/>
                                        </p:tgtEl>
                                        <p:attrNameLst>
                                          <p:attrName>style.visibility</p:attrName>
                                        </p:attrNameLst>
                                      </p:cBhvr>
                                      <p:to>
                                        <p:strVal val="visible"/>
                                      </p:to>
                                    </p:set>
                                    <p:anim calcmode="lin" valueType="num">
                                      <p:cBhvr>
                                        <p:cTn id="77" dur="200" fill="hold"/>
                                        <p:tgtEl>
                                          <p:spTgt spid="38"/>
                                        </p:tgtEl>
                                        <p:attrNameLst>
                                          <p:attrName>ppt_w</p:attrName>
                                        </p:attrNameLst>
                                      </p:cBhvr>
                                      <p:tavLst>
                                        <p:tav tm="0">
                                          <p:val>
                                            <p:fltVal val="0"/>
                                          </p:val>
                                        </p:tav>
                                        <p:tav tm="100000">
                                          <p:val>
                                            <p:strVal val="#ppt_w"/>
                                          </p:val>
                                        </p:tav>
                                      </p:tavLst>
                                    </p:anim>
                                    <p:anim calcmode="lin" valueType="num">
                                      <p:cBhvr>
                                        <p:cTn id="78" dur="200" fill="hold"/>
                                        <p:tgtEl>
                                          <p:spTgt spid="38"/>
                                        </p:tgtEl>
                                        <p:attrNameLst>
                                          <p:attrName>ppt_h</p:attrName>
                                        </p:attrNameLst>
                                      </p:cBhvr>
                                      <p:tavLst>
                                        <p:tav tm="0">
                                          <p:val>
                                            <p:fltVal val="0"/>
                                          </p:val>
                                        </p:tav>
                                        <p:tav tm="100000">
                                          <p:val>
                                            <p:strVal val="#ppt_h"/>
                                          </p:val>
                                        </p:tav>
                                      </p:tavLst>
                                    </p:anim>
                                  </p:childTnLst>
                                </p:cTn>
                              </p:par>
                            </p:childTnLst>
                          </p:cTn>
                        </p:par>
                        <p:par>
                          <p:cTn id="79" fill="hold" nodeType="afterGroup">
                            <p:stCondLst>
                              <p:cond delay="29400"/>
                            </p:stCondLst>
                            <p:childTnLst>
                              <p:par>
                                <p:cTn id="80" presetID="23" presetClass="entr" presetSubtype="16" dur="200" fill="hold" grpId="15" nodeType="afterEffect">
                                  <p:stCondLst>
                                    <p:cond delay="3400"/>
                                  </p:stCondLst>
                                  <p:childTnLst>
                                    <p:set>
                                      <p:cBhvr>
                                        <p:cTn id="81" dur="1" fill="hold">
                                          <p:stCondLst>
                                            <p:cond delay="0"/>
                                          </p:stCondLst>
                                        </p:cTn>
                                        <p:tgtEl>
                                          <p:spTgt spid="39"/>
                                        </p:tgtEl>
                                        <p:attrNameLst>
                                          <p:attrName>style.visibility</p:attrName>
                                        </p:attrNameLst>
                                      </p:cBhvr>
                                      <p:to>
                                        <p:strVal val="visible"/>
                                      </p:to>
                                    </p:set>
                                    <p:anim calcmode="lin" valueType="num">
                                      <p:cBhvr>
                                        <p:cTn id="82" dur="200" fill="hold"/>
                                        <p:tgtEl>
                                          <p:spTgt spid="39"/>
                                        </p:tgtEl>
                                        <p:attrNameLst>
                                          <p:attrName>ppt_w</p:attrName>
                                        </p:attrNameLst>
                                      </p:cBhvr>
                                      <p:tavLst>
                                        <p:tav tm="0">
                                          <p:val>
                                            <p:fltVal val="0"/>
                                          </p:val>
                                        </p:tav>
                                        <p:tav tm="100000">
                                          <p:val>
                                            <p:strVal val="#ppt_w"/>
                                          </p:val>
                                        </p:tav>
                                      </p:tavLst>
                                    </p:anim>
                                    <p:anim calcmode="lin" valueType="num">
                                      <p:cBhvr>
                                        <p:cTn id="83" dur="200" fill="hold"/>
                                        <p:tgtEl>
                                          <p:spTgt spid="39"/>
                                        </p:tgtEl>
                                        <p:attrNameLst>
                                          <p:attrName>ppt_h</p:attrName>
                                        </p:attrNameLst>
                                      </p:cBhvr>
                                      <p:tavLst>
                                        <p:tav tm="0">
                                          <p:val>
                                            <p:fltVal val="0"/>
                                          </p:val>
                                        </p:tav>
                                        <p:tav tm="100000">
                                          <p:val>
                                            <p:strVal val="#ppt_h"/>
                                          </p:val>
                                        </p:tav>
                                      </p:tavLst>
                                    </p:anim>
                                  </p:childTnLst>
                                </p:cTn>
                              </p:par>
                            </p:childTnLst>
                          </p:cTn>
                        </p:par>
                        <p:par>
                          <p:cTn id="84" fill="hold" nodeType="afterGroup">
                            <p:stCondLst>
                              <p:cond delay="33000"/>
                            </p:stCondLst>
                            <p:childTnLst>
                              <p:par>
                                <p:cTn id="85" presetID="23" presetClass="entr" presetSubtype="16" dur="200" fill="hold" grpId="16" nodeType="afterEffect">
                                  <p:stCondLst>
                                    <p:cond delay="3600"/>
                                  </p:stCondLst>
                                  <p:childTnLst>
                                    <p:set>
                                      <p:cBhvr>
                                        <p:cTn id="86" dur="1" fill="hold">
                                          <p:stCondLst>
                                            <p:cond delay="0"/>
                                          </p:stCondLst>
                                        </p:cTn>
                                        <p:tgtEl>
                                          <p:spTgt spid="40"/>
                                        </p:tgtEl>
                                        <p:attrNameLst>
                                          <p:attrName>style.visibility</p:attrName>
                                        </p:attrNameLst>
                                      </p:cBhvr>
                                      <p:to>
                                        <p:strVal val="visible"/>
                                      </p:to>
                                    </p:set>
                                    <p:anim calcmode="lin" valueType="num">
                                      <p:cBhvr>
                                        <p:cTn id="87" dur="200" fill="hold"/>
                                        <p:tgtEl>
                                          <p:spTgt spid="40"/>
                                        </p:tgtEl>
                                        <p:attrNameLst>
                                          <p:attrName>ppt_w</p:attrName>
                                        </p:attrNameLst>
                                      </p:cBhvr>
                                      <p:tavLst>
                                        <p:tav tm="0">
                                          <p:val>
                                            <p:fltVal val="0"/>
                                          </p:val>
                                        </p:tav>
                                        <p:tav tm="100000">
                                          <p:val>
                                            <p:strVal val="#ppt_w"/>
                                          </p:val>
                                        </p:tav>
                                      </p:tavLst>
                                    </p:anim>
                                    <p:anim calcmode="lin" valueType="num">
                                      <p:cBhvr>
                                        <p:cTn id="88" dur="200" fill="hold"/>
                                        <p:tgtEl>
                                          <p:spTgt spid="40"/>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25" grpId="1"/>
      <p:bldP spid="26" grpId="2"/>
      <p:bldP spid="27" grpId="3"/>
      <p:bldP spid="28" grpId="4"/>
      <p:bldP spid="29" grpId="5"/>
      <p:bldP spid="30" grpId="6"/>
      <p:bldP spid="31" grpId="7"/>
      <p:bldP spid="32" grpId="8"/>
      <p:bldP spid="33" grpId="9"/>
      <p:bldP spid="34" grpId="10"/>
      <p:bldP spid="35" grpId="11"/>
      <p:bldP spid="36" grpId="12"/>
      <p:bldP spid="37" grpId="13"/>
      <p:bldP spid="38" grpId="14"/>
      <p:bldP spid="39" grpId="15"/>
      <p:bldP spid="40" grpId="16"/>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lum/>
          </a:blip>
          <a:stretch>
            <a:fillRect/>
          </a:stretch>
        </a:blipFill>
        <a:effectLst/>
      </p:bgPr>
    </p:bg>
    <p:spTree>
      <p:nvGrpSpPr>
        <p:cNvPr id="1" name=""/>
        <p:cNvGrpSpPr/>
        <p:nvPr/>
      </p:nvGrpSpPr>
      <p:grpSpPr>
        <a:xfrm>
          <a:off x="0" y="0"/>
          <a:ext cx="0" cy="0"/>
        </a:xfrm>
      </p:grpSpPr>
      <p:sp>
        <p:nvSpPr>
          <p:cNvPr id="23" name="文本框 22"/>
          <p:cNvSpPr txBox="1"/>
          <p:nvPr/>
        </p:nvSpPr>
        <p:spPr>
          <a:xfrm>
            <a:off x="1609684" y="44624"/>
            <a:ext cx="9958924" cy="518678"/>
          </a:xfrm>
          <a:prstGeom prst="rect">
            <a:avLst/>
          </a:prstGeom>
          <a:noFill/>
        </p:spPr>
        <p:txBody>
          <a:bodyPr wrap="square" rtlCol="0">
            <a:normAutofit/>
            <a:scene3d>
              <a:camera prst="orthographicFront"/>
              <a:lightRig rig="threePt" dir="t"/>
            </a:scene3d>
            <a:sp3d contourW="127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chemeClr val="bg1"/>
                </a:solidFill>
                <a:latin typeface="宋体"/>
                <a:sym typeface="宋体"/>
              </a:rPr>
              <a:t>财务审计出差</a:t>
            </a:r>
          </a:p>
        </p:txBody>
      </p:sp>
      <p:sp>
        <p:nvSpPr>
          <p:cNvPr id="24" name="New shape"/>
          <p:cNvSpPr/>
          <p:nvPr/>
        </p:nvSpPr>
        <p:spPr>
          <a:xfrm>
            <a:off x="6197600" y="2692400"/>
            <a:ext cx="4876800" cy="1066800"/>
          </a:xfrm>
          <a:prstGeom prst="roundRect">
            <a:avLst>
              <a:gd name="adj" fmla="val 7142"/>
            </a:avLst>
          </a:prstGeom>
          <a:gradFill>
            <a:gsLst>
              <a:gs pos="100000">
                <a:srgbClr val="F2F2F2">
                  <a:alpha val="88235"/>
                </a:srgbClr>
              </a:gs>
              <a:gs pos="0">
                <a:srgbClr val="F2F2F2">
                  <a:alpha val="9804"/>
                </a:srgbClr>
              </a:gs>
            </a:gsLs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p>
        </p:txBody>
      </p:sp>
      <p:sp>
        <p:nvSpPr>
          <p:cNvPr id="25" name="New shape"/>
          <p:cNvSpPr/>
          <p:nvPr/>
        </p:nvSpPr>
        <p:spPr>
          <a:xfrm>
            <a:off x="6248400" y="2743200"/>
            <a:ext cx="76200" cy="965200"/>
          </a:xfrm>
          <a:prstGeom prst="roundRect">
            <a:avLst>
              <a:gd name="adj" fmla="val 50000"/>
            </a:avLst>
          </a:prstGeom>
          <a:solidFill>
            <a:srgbClr val="E532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p>
        </p:txBody>
      </p:sp>
      <p:sp>
        <p:nvSpPr>
          <p:cNvPr id="26" name="New shape"/>
          <p:cNvSpPr/>
          <p:nvPr/>
        </p:nvSpPr>
        <p:spPr>
          <a:xfrm>
            <a:off x="6197600" y="3886200"/>
            <a:ext cx="4876800" cy="1066800"/>
          </a:xfrm>
          <a:prstGeom prst="roundRect">
            <a:avLst>
              <a:gd name="adj" fmla="val 7142"/>
            </a:avLst>
          </a:prstGeom>
          <a:gradFill>
            <a:gsLst>
              <a:gs pos="100000">
                <a:srgbClr val="F2F2F2">
                  <a:alpha val="88235"/>
                </a:srgbClr>
              </a:gs>
              <a:gs pos="0">
                <a:srgbClr val="F2F2F2">
                  <a:alpha val="9804"/>
                </a:srgbClr>
              </a:gs>
            </a:gsLs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p>
        </p:txBody>
      </p:sp>
      <p:sp>
        <p:nvSpPr>
          <p:cNvPr id="27" name="New shape"/>
          <p:cNvSpPr/>
          <p:nvPr/>
        </p:nvSpPr>
        <p:spPr>
          <a:xfrm>
            <a:off x="6248400" y="3937000"/>
            <a:ext cx="76200" cy="965200"/>
          </a:xfrm>
          <a:prstGeom prst="roundRect">
            <a:avLst>
              <a:gd name="adj" fmla="val 50000"/>
            </a:avLst>
          </a:prstGeom>
          <a:solidFill>
            <a:srgbClr val="E532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p>
        </p:txBody>
      </p:sp>
      <p:sp>
        <p:nvSpPr>
          <p:cNvPr id="28" name="New shape"/>
          <p:cNvSpPr/>
          <p:nvPr/>
        </p:nvSpPr>
        <p:spPr>
          <a:xfrm>
            <a:off x="6197600" y="5080000"/>
            <a:ext cx="4876800" cy="1066800"/>
          </a:xfrm>
          <a:prstGeom prst="roundRect">
            <a:avLst>
              <a:gd name="adj" fmla="val 7142"/>
            </a:avLst>
          </a:prstGeom>
          <a:gradFill>
            <a:gsLst>
              <a:gs pos="100000">
                <a:srgbClr val="F2F2F2">
                  <a:alpha val="88235"/>
                </a:srgbClr>
              </a:gs>
              <a:gs pos="0">
                <a:srgbClr val="F2F2F2">
                  <a:alpha val="9804"/>
                </a:srgbClr>
              </a:gs>
            </a:gsLs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p>
        </p:txBody>
      </p:sp>
      <p:sp>
        <p:nvSpPr>
          <p:cNvPr id="29" name="New shape"/>
          <p:cNvSpPr/>
          <p:nvPr/>
        </p:nvSpPr>
        <p:spPr>
          <a:xfrm>
            <a:off x="6248400" y="5130800"/>
            <a:ext cx="76200" cy="965200"/>
          </a:xfrm>
          <a:prstGeom prst="roundRect">
            <a:avLst>
              <a:gd name="adj" fmla="val 50000"/>
            </a:avLst>
          </a:prstGeom>
          <a:solidFill>
            <a:srgbClr val="E532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p>
        </p:txBody>
      </p:sp>
      <p:pic>
        <p:nvPicPr>
          <p:cNvPr id="30" name="New picture"/>
          <p:cNvPicPr/>
          <p:nvPr/>
        </p:nvPicPr>
        <p:blipFill>
          <a:blip r:embed="rId3"/>
          <a:stretch>
            <a:fillRect/>
          </a:stretch>
        </p:blipFill>
        <p:spPr>
          <a:xfrm>
            <a:off x="1117600" y="3086100"/>
            <a:ext cx="4851400" cy="2654300"/>
          </a:xfrm>
          <a:prstGeom prst="rect">
            <a:avLst/>
          </a:prstGeom>
          <a:ln>
            <a:solidFill>
              <a:srgbClr val="FFFFFF">
                <a:alpha val="0"/>
              </a:srgbClr>
            </a:solidFill>
          </a:ln>
        </p:spPr>
      </p:pic>
      <p:sp>
        <p:nvSpPr>
          <p:cNvPr id="31" name="New shape"/>
          <p:cNvSpPr/>
          <p:nvPr/>
        </p:nvSpPr>
        <p:spPr>
          <a:xfrm>
            <a:off x="1117600" y="1346200"/>
            <a:ext cx="9956800" cy="342900"/>
          </a:xfrm>
          <a:prstGeom prst="rect">
            <a:avLst/>
          </a:prstGeom>
          <a:noFill/>
        </p:spPr>
        <p:style>
          <a:lnRef idx="2">
            <a:srgbClr val="FFFFFF">
              <a:alpha val="0"/>
            </a:srgbClr>
          </a:lnRef>
          <a:fillRef idx="1">
            <a:schemeClr val="accent1"/>
          </a:fillRef>
          <a:effectRef idx="0">
            <a:schemeClr val="accent1"/>
          </a:effectRef>
          <a:fontRef idx="minor">
            <a:schemeClr val="lt1"/>
          </a:fontRef>
        </p:style>
        <p:txBody>
          <a:bodyPr lIns="0" tIns="0" rIns="0" bIns="0" rtlCol="0" anchor="t">
            <a:normAutofit fontScale="97500" lnSpcReduction="20000"/>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indent="0" algn="l">
              <a:lnSpc>
                <a:spcPct val="125000"/>
              </a:lnSpc>
            </a:pPr>
            <a:r>
              <a:rPr sz="2100" b="0">
                <a:solidFill>
                  <a:srgbClr val="000000"/>
                </a:solidFill>
                <a:latin typeface="宋体"/>
              </a:rPr>
              <a:t>三、财务审计出差的对象</a:t>
            </a:r>
          </a:p>
        </p:txBody>
      </p:sp>
      <p:sp>
        <p:nvSpPr>
          <p:cNvPr id="32" name="New shape"/>
          <p:cNvSpPr/>
          <p:nvPr/>
        </p:nvSpPr>
        <p:spPr>
          <a:xfrm>
            <a:off x="1117600" y="1816100"/>
            <a:ext cx="9956800" cy="685800"/>
          </a:xfrm>
          <a:prstGeom prst="rect">
            <a:avLst/>
          </a:prstGeom>
          <a:noFill/>
        </p:spPr>
        <p:style>
          <a:lnRef idx="2">
            <a:srgbClr val="FFFFFF">
              <a:alpha val="0"/>
            </a:srgbClr>
          </a:lnRef>
          <a:fillRef idx="1">
            <a:schemeClr val="accent1"/>
          </a:fillRef>
          <a:effectRef idx="0">
            <a:schemeClr val="accent1"/>
          </a:effectRef>
          <a:fontRef idx="minor">
            <a:schemeClr val="lt1"/>
          </a:fontRef>
        </p:style>
        <p:txBody>
          <a:bodyPr lIns="0" tIns="0" rIns="0" bIns="0" rtlCol="0" anchor="t">
            <a:normAutofit fontScale="97500" lnSpcReduction="20000"/>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indent="0" algn="l">
              <a:lnSpc>
                <a:spcPct val="125000"/>
              </a:lnSpc>
            </a:pPr>
            <a:r>
              <a:rPr sz="2100" b="0">
                <a:solidFill>
                  <a:srgbClr val="000000"/>
                </a:solidFill>
                <a:latin typeface="宋体"/>
              </a:rPr>
              <a:t>财务审计出差的对象是被审计单位，可以是企业、事业单位、政府部门等。具体而言，财务审计出差的对象包括以下几个方面</a:t>
            </a:r>
          </a:p>
        </p:txBody>
      </p:sp>
      <p:sp>
        <p:nvSpPr>
          <p:cNvPr id="33" name="New shape"/>
          <p:cNvSpPr/>
          <p:nvPr/>
        </p:nvSpPr>
        <p:spPr>
          <a:xfrm>
            <a:off x="6515100" y="2882900"/>
            <a:ext cx="4559300" cy="660400"/>
          </a:xfrm>
          <a:prstGeom prst="rect">
            <a:avLst/>
          </a:prstGeom>
          <a:noFill/>
        </p:spPr>
        <p:style>
          <a:lnRef idx="2">
            <a:srgbClr val="FFFFFF">
              <a:alpha val="0"/>
            </a:srgbClr>
          </a:lnRef>
          <a:fillRef idx="1">
            <a:schemeClr val="accent1"/>
          </a:fillRef>
          <a:effectRef idx="0">
            <a:schemeClr val="accent1"/>
          </a:effectRef>
          <a:fontRef idx="minor">
            <a:schemeClr val="lt1"/>
          </a:fontRef>
        </p:style>
        <p:txBody>
          <a:bodyPr lIns="0" tIns="0" rIns="0" bIns="0" rtlCol="0" anchor="t">
            <a:normAutofit fontScale="97500" lnSpcReduction="20000"/>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indent="0" algn="l">
              <a:lnSpc>
                <a:spcPct val="125000"/>
              </a:lnSpc>
            </a:pPr>
            <a:r>
              <a:rPr sz="2100" b="0">
                <a:solidFill>
                  <a:srgbClr val="000000"/>
                </a:solidFill>
                <a:latin typeface="宋体"/>
              </a:rPr>
              <a:t>财务报表：包括资产负债表、利润表、现金流量表等</a:t>
            </a:r>
          </a:p>
        </p:txBody>
      </p:sp>
      <p:sp>
        <p:nvSpPr>
          <p:cNvPr id="34" name="New shape"/>
          <p:cNvSpPr/>
          <p:nvPr/>
        </p:nvSpPr>
        <p:spPr>
          <a:xfrm>
            <a:off x="6515100" y="4076700"/>
            <a:ext cx="4559300" cy="660400"/>
          </a:xfrm>
          <a:prstGeom prst="rect">
            <a:avLst/>
          </a:prstGeom>
          <a:noFill/>
        </p:spPr>
        <p:style>
          <a:lnRef idx="2">
            <a:srgbClr val="FFFFFF">
              <a:alpha val="0"/>
            </a:srgbClr>
          </a:lnRef>
          <a:fillRef idx="1">
            <a:schemeClr val="accent1"/>
          </a:fillRef>
          <a:effectRef idx="0">
            <a:schemeClr val="accent1"/>
          </a:effectRef>
          <a:fontRef idx="minor">
            <a:schemeClr val="lt1"/>
          </a:fontRef>
        </p:style>
        <p:txBody>
          <a:bodyPr lIns="0" tIns="0" rIns="0" bIns="0" rtlCol="0" anchor="t">
            <a:normAutofit fontScale="97500" lnSpcReduction="20000"/>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indent="0" algn="l">
              <a:lnSpc>
                <a:spcPct val="125000"/>
              </a:lnSpc>
            </a:pPr>
            <a:r>
              <a:rPr sz="2100" b="0">
                <a:solidFill>
                  <a:srgbClr val="000000"/>
                </a:solidFill>
                <a:latin typeface="宋体"/>
              </a:rPr>
              <a:t>内部控制：包括内部控制环境、风险评估、控制活动、信息与沟通、监督等</a:t>
            </a:r>
          </a:p>
        </p:txBody>
      </p:sp>
      <p:sp>
        <p:nvSpPr>
          <p:cNvPr id="35" name="New shape"/>
          <p:cNvSpPr/>
          <p:nvPr/>
        </p:nvSpPr>
        <p:spPr>
          <a:xfrm>
            <a:off x="6515100" y="5270500"/>
            <a:ext cx="4559300" cy="660400"/>
          </a:xfrm>
          <a:prstGeom prst="rect">
            <a:avLst/>
          </a:prstGeom>
          <a:noFill/>
        </p:spPr>
        <p:style>
          <a:lnRef idx="2">
            <a:srgbClr val="FFFFFF">
              <a:alpha val="0"/>
            </a:srgbClr>
          </a:lnRef>
          <a:fillRef idx="1">
            <a:schemeClr val="accent1"/>
          </a:fillRef>
          <a:effectRef idx="0">
            <a:schemeClr val="accent1"/>
          </a:effectRef>
          <a:fontRef idx="minor">
            <a:schemeClr val="lt1"/>
          </a:fontRef>
        </p:style>
        <p:txBody>
          <a:bodyPr lIns="0" tIns="0" rIns="0" bIns="0" rtlCol="0" anchor="t">
            <a:normAutofit fontScale="97500" lnSpcReduction="20000"/>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indent="0" algn="l">
              <a:lnSpc>
                <a:spcPct val="125000"/>
              </a:lnSpc>
            </a:pPr>
            <a:r>
              <a:rPr sz="2100" b="0">
                <a:solidFill>
                  <a:srgbClr val="000000"/>
                </a:solidFill>
                <a:latin typeface="宋体"/>
              </a:rPr>
              <a:t>税务合规：包括增值税、企业所得税、个人所得税等各类税种的合规情况</a:t>
            </a:r>
          </a:p>
        </p:txBody>
      </p:sp>
    </p:spTree>
    <p:extLst>
      <p:ext uri="{BB962C8B-B14F-4D97-AF65-F5344CB8AC3E}">
        <p14:creationId xmlns:p14="http://schemas.microsoft.com/office/powerpoint/2010/main" val="3300749827"/>
      </p:ext>
    </p:extLst>
  </p:cSld>
  <p:clrMapOvr>
    <a:masterClrMapping/>
  </p:clrMapOvr>
  <mc:AlternateContent>
    <mc:Choice xmlns:p14="http://schemas.microsoft.com/office/powerpoint/2010/main" Requires="p14">
      <p:transition spd="med" advTm="7200000" p14:dur="7200000">
        <p:fade/>
      </p:transition>
    </mc:Choice>
    <mc:Fallback>
      <p:transition spd="med" advTm="7200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3" presetClass="entr" presetSubtype="16" dur="300" fill="hold" grpId="0" nodeType="afterEffect">
                                  <p:stCondLst>
                                    <p:cond delay="0"/>
                                  </p:stCondLst>
                                  <p:childTnLst>
                                    <p:set>
                                      <p:cBhvr>
                                        <p:cTn id="6" dur="1" fill="hold">
                                          <p:stCondLst>
                                            <p:cond delay="0"/>
                                          </p:stCondLst>
                                        </p:cTn>
                                        <p:tgtEl>
                                          <p:spTgt spid="24"/>
                                        </p:tgtEl>
                                        <p:attrNameLst>
                                          <p:attrName>style.visibility</p:attrName>
                                        </p:attrNameLst>
                                      </p:cBhvr>
                                      <p:to>
                                        <p:strVal val="visible"/>
                                      </p:to>
                                    </p:set>
                                    <p:anim calcmode="lin" valueType="num">
                                      <p:cBhvr>
                                        <p:cTn id="7" dur="300" fill="hold"/>
                                        <p:tgtEl>
                                          <p:spTgt spid="24"/>
                                        </p:tgtEl>
                                        <p:attrNameLst>
                                          <p:attrName>ppt_w</p:attrName>
                                        </p:attrNameLst>
                                      </p:cBhvr>
                                      <p:tavLst>
                                        <p:tav tm="0">
                                          <p:val>
                                            <p:fltVal val="0"/>
                                          </p:val>
                                        </p:tav>
                                        <p:tav tm="100000">
                                          <p:val>
                                            <p:strVal val="#ppt_w"/>
                                          </p:val>
                                        </p:tav>
                                      </p:tavLst>
                                    </p:anim>
                                    <p:anim calcmode="lin" valueType="num">
                                      <p:cBhvr>
                                        <p:cTn id="8" dur="300" fill="hold"/>
                                        <p:tgtEl>
                                          <p:spTgt spid="24"/>
                                        </p:tgtEl>
                                        <p:attrNameLst>
                                          <p:attrName>ppt_h</p:attrName>
                                        </p:attrNameLst>
                                      </p:cBhvr>
                                      <p:tavLst>
                                        <p:tav tm="0">
                                          <p:val>
                                            <p:fltVal val="0"/>
                                          </p:val>
                                        </p:tav>
                                        <p:tav tm="100000">
                                          <p:val>
                                            <p:strVal val="#ppt_h"/>
                                          </p:val>
                                        </p:tav>
                                      </p:tavLst>
                                    </p:anim>
                                  </p:childTnLst>
                                </p:cTn>
                              </p:par>
                            </p:childTnLst>
                          </p:cTn>
                        </p:par>
                        <p:par>
                          <p:cTn id="9" fill="hold" nodeType="afterGroup">
                            <p:stCondLst>
                              <p:cond delay="300"/>
                            </p:stCondLst>
                            <p:childTnLst>
                              <p:par>
                                <p:cTn id="10" presetID="23" presetClass="entr" presetSubtype="16" dur="300" fill="hold" grpId="1" nodeType="afterEffect">
                                  <p:stCondLst>
                                    <p:cond delay="300"/>
                                  </p:stCondLst>
                                  <p:childTnLst>
                                    <p:set>
                                      <p:cBhvr>
                                        <p:cTn id="11" dur="1" fill="hold">
                                          <p:stCondLst>
                                            <p:cond delay="0"/>
                                          </p:stCondLst>
                                        </p:cTn>
                                        <p:tgtEl>
                                          <p:spTgt spid="25"/>
                                        </p:tgtEl>
                                        <p:attrNameLst>
                                          <p:attrName>style.visibility</p:attrName>
                                        </p:attrNameLst>
                                      </p:cBhvr>
                                      <p:to>
                                        <p:strVal val="visible"/>
                                      </p:to>
                                    </p:set>
                                    <p:anim calcmode="lin" valueType="num">
                                      <p:cBhvr>
                                        <p:cTn id="12" dur="300" fill="hold"/>
                                        <p:tgtEl>
                                          <p:spTgt spid="25"/>
                                        </p:tgtEl>
                                        <p:attrNameLst>
                                          <p:attrName>ppt_w</p:attrName>
                                        </p:attrNameLst>
                                      </p:cBhvr>
                                      <p:tavLst>
                                        <p:tav tm="0">
                                          <p:val>
                                            <p:fltVal val="0"/>
                                          </p:val>
                                        </p:tav>
                                        <p:tav tm="100000">
                                          <p:val>
                                            <p:strVal val="#ppt_w"/>
                                          </p:val>
                                        </p:tav>
                                      </p:tavLst>
                                    </p:anim>
                                    <p:anim calcmode="lin" valueType="num">
                                      <p:cBhvr>
                                        <p:cTn id="13" dur="300" fill="hold"/>
                                        <p:tgtEl>
                                          <p:spTgt spid="25"/>
                                        </p:tgtEl>
                                        <p:attrNameLst>
                                          <p:attrName>ppt_h</p:attrName>
                                        </p:attrNameLst>
                                      </p:cBhvr>
                                      <p:tavLst>
                                        <p:tav tm="0">
                                          <p:val>
                                            <p:fltVal val="0"/>
                                          </p:val>
                                        </p:tav>
                                        <p:tav tm="100000">
                                          <p:val>
                                            <p:strVal val="#ppt_h"/>
                                          </p:val>
                                        </p:tav>
                                      </p:tavLst>
                                    </p:anim>
                                  </p:childTnLst>
                                </p:cTn>
                              </p:par>
                            </p:childTnLst>
                          </p:cTn>
                        </p:par>
                        <p:par>
                          <p:cTn id="14" fill="hold" nodeType="afterGroup">
                            <p:stCondLst>
                              <p:cond delay="900"/>
                            </p:stCondLst>
                            <p:childTnLst>
                              <p:par>
                                <p:cTn id="15" presetID="23" presetClass="entr" presetSubtype="16" dur="300" fill="hold" grpId="2" nodeType="afterEffect">
                                  <p:stCondLst>
                                    <p:cond delay="600"/>
                                  </p:stCondLst>
                                  <p:childTnLst>
                                    <p:set>
                                      <p:cBhvr>
                                        <p:cTn id="16" dur="1" fill="hold">
                                          <p:stCondLst>
                                            <p:cond delay="0"/>
                                          </p:stCondLst>
                                        </p:cTn>
                                        <p:tgtEl>
                                          <p:spTgt spid="26"/>
                                        </p:tgtEl>
                                        <p:attrNameLst>
                                          <p:attrName>style.visibility</p:attrName>
                                        </p:attrNameLst>
                                      </p:cBhvr>
                                      <p:to>
                                        <p:strVal val="visible"/>
                                      </p:to>
                                    </p:set>
                                    <p:anim calcmode="lin" valueType="num">
                                      <p:cBhvr>
                                        <p:cTn id="17" dur="300" fill="hold"/>
                                        <p:tgtEl>
                                          <p:spTgt spid="26"/>
                                        </p:tgtEl>
                                        <p:attrNameLst>
                                          <p:attrName>ppt_w</p:attrName>
                                        </p:attrNameLst>
                                      </p:cBhvr>
                                      <p:tavLst>
                                        <p:tav tm="0">
                                          <p:val>
                                            <p:fltVal val="0"/>
                                          </p:val>
                                        </p:tav>
                                        <p:tav tm="100000">
                                          <p:val>
                                            <p:strVal val="#ppt_w"/>
                                          </p:val>
                                        </p:tav>
                                      </p:tavLst>
                                    </p:anim>
                                    <p:anim calcmode="lin" valueType="num">
                                      <p:cBhvr>
                                        <p:cTn id="18" dur="300" fill="hold"/>
                                        <p:tgtEl>
                                          <p:spTgt spid="26"/>
                                        </p:tgtEl>
                                        <p:attrNameLst>
                                          <p:attrName>ppt_h</p:attrName>
                                        </p:attrNameLst>
                                      </p:cBhvr>
                                      <p:tavLst>
                                        <p:tav tm="0">
                                          <p:val>
                                            <p:fltVal val="0"/>
                                          </p:val>
                                        </p:tav>
                                        <p:tav tm="100000">
                                          <p:val>
                                            <p:strVal val="#ppt_h"/>
                                          </p:val>
                                        </p:tav>
                                      </p:tavLst>
                                    </p:anim>
                                  </p:childTnLst>
                                </p:cTn>
                              </p:par>
                            </p:childTnLst>
                          </p:cTn>
                        </p:par>
                        <p:par>
                          <p:cTn id="19" fill="hold" nodeType="afterGroup">
                            <p:stCondLst>
                              <p:cond delay="1800"/>
                            </p:stCondLst>
                            <p:childTnLst>
                              <p:par>
                                <p:cTn id="20" presetID="23" presetClass="entr" presetSubtype="16" dur="300" fill="hold" grpId="3" nodeType="afterEffect">
                                  <p:stCondLst>
                                    <p:cond delay="900"/>
                                  </p:stCondLst>
                                  <p:childTnLst>
                                    <p:set>
                                      <p:cBhvr>
                                        <p:cTn id="21" dur="1" fill="hold">
                                          <p:stCondLst>
                                            <p:cond delay="0"/>
                                          </p:stCondLst>
                                        </p:cTn>
                                        <p:tgtEl>
                                          <p:spTgt spid="27"/>
                                        </p:tgtEl>
                                        <p:attrNameLst>
                                          <p:attrName>style.visibility</p:attrName>
                                        </p:attrNameLst>
                                      </p:cBhvr>
                                      <p:to>
                                        <p:strVal val="visible"/>
                                      </p:to>
                                    </p:set>
                                    <p:anim calcmode="lin" valueType="num">
                                      <p:cBhvr>
                                        <p:cTn id="22" dur="300" fill="hold"/>
                                        <p:tgtEl>
                                          <p:spTgt spid="27"/>
                                        </p:tgtEl>
                                        <p:attrNameLst>
                                          <p:attrName>ppt_w</p:attrName>
                                        </p:attrNameLst>
                                      </p:cBhvr>
                                      <p:tavLst>
                                        <p:tav tm="0">
                                          <p:val>
                                            <p:fltVal val="0"/>
                                          </p:val>
                                        </p:tav>
                                        <p:tav tm="100000">
                                          <p:val>
                                            <p:strVal val="#ppt_w"/>
                                          </p:val>
                                        </p:tav>
                                      </p:tavLst>
                                    </p:anim>
                                    <p:anim calcmode="lin" valueType="num">
                                      <p:cBhvr>
                                        <p:cTn id="23" dur="300" fill="hold"/>
                                        <p:tgtEl>
                                          <p:spTgt spid="27"/>
                                        </p:tgtEl>
                                        <p:attrNameLst>
                                          <p:attrName>ppt_h</p:attrName>
                                        </p:attrNameLst>
                                      </p:cBhvr>
                                      <p:tavLst>
                                        <p:tav tm="0">
                                          <p:val>
                                            <p:fltVal val="0"/>
                                          </p:val>
                                        </p:tav>
                                        <p:tav tm="100000">
                                          <p:val>
                                            <p:strVal val="#ppt_h"/>
                                          </p:val>
                                        </p:tav>
                                      </p:tavLst>
                                    </p:anim>
                                  </p:childTnLst>
                                </p:cTn>
                              </p:par>
                            </p:childTnLst>
                          </p:cTn>
                        </p:par>
                        <p:par>
                          <p:cTn id="24" fill="hold" nodeType="afterGroup">
                            <p:stCondLst>
                              <p:cond delay="3000"/>
                            </p:stCondLst>
                            <p:childTnLst>
                              <p:par>
                                <p:cTn id="25" presetID="23" presetClass="entr" presetSubtype="16" dur="300" fill="hold" grpId="4" nodeType="afterEffect">
                                  <p:stCondLst>
                                    <p:cond delay="1200"/>
                                  </p:stCondLst>
                                  <p:childTnLst>
                                    <p:set>
                                      <p:cBhvr>
                                        <p:cTn id="26" dur="1" fill="hold">
                                          <p:stCondLst>
                                            <p:cond delay="0"/>
                                          </p:stCondLst>
                                        </p:cTn>
                                        <p:tgtEl>
                                          <p:spTgt spid="28"/>
                                        </p:tgtEl>
                                        <p:attrNameLst>
                                          <p:attrName>style.visibility</p:attrName>
                                        </p:attrNameLst>
                                      </p:cBhvr>
                                      <p:to>
                                        <p:strVal val="visible"/>
                                      </p:to>
                                    </p:set>
                                    <p:anim calcmode="lin" valueType="num">
                                      <p:cBhvr>
                                        <p:cTn id="27" dur="300" fill="hold"/>
                                        <p:tgtEl>
                                          <p:spTgt spid="28"/>
                                        </p:tgtEl>
                                        <p:attrNameLst>
                                          <p:attrName>ppt_w</p:attrName>
                                        </p:attrNameLst>
                                      </p:cBhvr>
                                      <p:tavLst>
                                        <p:tav tm="0">
                                          <p:val>
                                            <p:fltVal val="0"/>
                                          </p:val>
                                        </p:tav>
                                        <p:tav tm="100000">
                                          <p:val>
                                            <p:strVal val="#ppt_w"/>
                                          </p:val>
                                        </p:tav>
                                      </p:tavLst>
                                    </p:anim>
                                    <p:anim calcmode="lin" valueType="num">
                                      <p:cBhvr>
                                        <p:cTn id="28" dur="300" fill="hold"/>
                                        <p:tgtEl>
                                          <p:spTgt spid="28"/>
                                        </p:tgtEl>
                                        <p:attrNameLst>
                                          <p:attrName>ppt_h</p:attrName>
                                        </p:attrNameLst>
                                      </p:cBhvr>
                                      <p:tavLst>
                                        <p:tav tm="0">
                                          <p:val>
                                            <p:fltVal val="0"/>
                                          </p:val>
                                        </p:tav>
                                        <p:tav tm="100000">
                                          <p:val>
                                            <p:strVal val="#ppt_h"/>
                                          </p:val>
                                        </p:tav>
                                      </p:tavLst>
                                    </p:anim>
                                  </p:childTnLst>
                                </p:cTn>
                              </p:par>
                            </p:childTnLst>
                          </p:cTn>
                        </p:par>
                        <p:par>
                          <p:cTn id="29" fill="hold" nodeType="afterGroup">
                            <p:stCondLst>
                              <p:cond delay="4500"/>
                            </p:stCondLst>
                            <p:childTnLst>
                              <p:par>
                                <p:cTn id="30" presetID="23" presetClass="entr" presetSubtype="16" dur="300" fill="hold" grpId="5" nodeType="afterEffect">
                                  <p:stCondLst>
                                    <p:cond delay="1500"/>
                                  </p:stCondLst>
                                  <p:childTnLst>
                                    <p:set>
                                      <p:cBhvr>
                                        <p:cTn id="31" dur="1" fill="hold">
                                          <p:stCondLst>
                                            <p:cond delay="0"/>
                                          </p:stCondLst>
                                        </p:cTn>
                                        <p:tgtEl>
                                          <p:spTgt spid="29"/>
                                        </p:tgtEl>
                                        <p:attrNameLst>
                                          <p:attrName>style.visibility</p:attrName>
                                        </p:attrNameLst>
                                      </p:cBhvr>
                                      <p:to>
                                        <p:strVal val="visible"/>
                                      </p:to>
                                    </p:set>
                                    <p:anim calcmode="lin" valueType="num">
                                      <p:cBhvr>
                                        <p:cTn id="32" dur="300" fill="hold"/>
                                        <p:tgtEl>
                                          <p:spTgt spid="29"/>
                                        </p:tgtEl>
                                        <p:attrNameLst>
                                          <p:attrName>ppt_w</p:attrName>
                                        </p:attrNameLst>
                                      </p:cBhvr>
                                      <p:tavLst>
                                        <p:tav tm="0">
                                          <p:val>
                                            <p:fltVal val="0"/>
                                          </p:val>
                                        </p:tav>
                                        <p:tav tm="100000">
                                          <p:val>
                                            <p:strVal val="#ppt_w"/>
                                          </p:val>
                                        </p:tav>
                                      </p:tavLst>
                                    </p:anim>
                                    <p:anim calcmode="lin" valueType="num">
                                      <p:cBhvr>
                                        <p:cTn id="33" dur="300" fill="hold"/>
                                        <p:tgtEl>
                                          <p:spTgt spid="29"/>
                                        </p:tgtEl>
                                        <p:attrNameLst>
                                          <p:attrName>ppt_h</p:attrName>
                                        </p:attrNameLst>
                                      </p:cBhvr>
                                      <p:tavLst>
                                        <p:tav tm="0">
                                          <p:val>
                                            <p:fltVal val="0"/>
                                          </p:val>
                                        </p:tav>
                                        <p:tav tm="100000">
                                          <p:val>
                                            <p:strVal val="#ppt_h"/>
                                          </p:val>
                                        </p:tav>
                                      </p:tavLst>
                                    </p:anim>
                                  </p:childTnLst>
                                </p:cTn>
                              </p:par>
                            </p:childTnLst>
                          </p:cTn>
                        </p:par>
                        <p:par>
                          <p:cTn id="34" fill="hold" nodeType="afterGroup">
                            <p:stCondLst>
                              <p:cond delay="6300"/>
                            </p:stCondLst>
                            <p:childTnLst>
                              <p:par>
                                <p:cTn id="35" presetID="23" presetClass="entr" presetSubtype="16" dur="200" fill="hold" grpId="6" nodeType="afterEffect">
                                  <p:stCondLst>
                                    <p:cond delay="1800"/>
                                  </p:stCondLst>
                                  <p:childTnLst>
                                    <p:set>
                                      <p:cBhvr>
                                        <p:cTn id="36" dur="1" fill="hold">
                                          <p:stCondLst>
                                            <p:cond delay="0"/>
                                          </p:stCondLst>
                                        </p:cTn>
                                        <p:tgtEl>
                                          <p:spTgt spid="30"/>
                                        </p:tgtEl>
                                        <p:attrNameLst>
                                          <p:attrName>style.visibility</p:attrName>
                                        </p:attrNameLst>
                                      </p:cBhvr>
                                      <p:to>
                                        <p:strVal val="visible"/>
                                      </p:to>
                                    </p:set>
                                    <p:anim calcmode="lin" valueType="num">
                                      <p:cBhvr>
                                        <p:cTn id="37" dur="200" fill="hold"/>
                                        <p:tgtEl>
                                          <p:spTgt spid="30"/>
                                        </p:tgtEl>
                                        <p:attrNameLst>
                                          <p:attrName>ppt_w</p:attrName>
                                        </p:attrNameLst>
                                      </p:cBhvr>
                                      <p:tavLst>
                                        <p:tav tm="0">
                                          <p:val>
                                            <p:fltVal val="0"/>
                                          </p:val>
                                        </p:tav>
                                        <p:tav tm="100000">
                                          <p:val>
                                            <p:strVal val="#ppt_w"/>
                                          </p:val>
                                        </p:tav>
                                      </p:tavLst>
                                    </p:anim>
                                    <p:anim calcmode="lin" valueType="num">
                                      <p:cBhvr>
                                        <p:cTn id="38" dur="200" fill="hold"/>
                                        <p:tgtEl>
                                          <p:spTgt spid="30"/>
                                        </p:tgtEl>
                                        <p:attrNameLst>
                                          <p:attrName>ppt_h</p:attrName>
                                        </p:attrNameLst>
                                      </p:cBhvr>
                                      <p:tavLst>
                                        <p:tav tm="0">
                                          <p:val>
                                            <p:fltVal val="0"/>
                                          </p:val>
                                        </p:tav>
                                        <p:tav tm="100000">
                                          <p:val>
                                            <p:strVal val="#ppt_h"/>
                                          </p:val>
                                        </p:tav>
                                      </p:tavLst>
                                    </p:anim>
                                  </p:childTnLst>
                                </p:cTn>
                              </p:par>
                            </p:childTnLst>
                          </p:cTn>
                        </p:par>
                        <p:par>
                          <p:cTn id="39" fill="hold" nodeType="afterGroup">
                            <p:stCondLst>
                              <p:cond delay="8300"/>
                            </p:stCondLst>
                            <p:childTnLst>
                              <p:par>
                                <p:cTn id="40" presetID="23" presetClass="entr" presetSubtype="16" dur="200" fill="hold" grpId="7" nodeType="afterEffect">
                                  <p:stCondLst>
                                    <p:cond delay="2000"/>
                                  </p:stCondLst>
                                  <p:childTnLst>
                                    <p:set>
                                      <p:cBhvr>
                                        <p:cTn id="41" dur="1" fill="hold">
                                          <p:stCondLst>
                                            <p:cond delay="0"/>
                                          </p:stCondLst>
                                        </p:cTn>
                                        <p:tgtEl>
                                          <p:spTgt spid="31"/>
                                        </p:tgtEl>
                                        <p:attrNameLst>
                                          <p:attrName>style.visibility</p:attrName>
                                        </p:attrNameLst>
                                      </p:cBhvr>
                                      <p:to>
                                        <p:strVal val="visible"/>
                                      </p:to>
                                    </p:set>
                                    <p:anim calcmode="lin" valueType="num">
                                      <p:cBhvr>
                                        <p:cTn id="42" dur="200" fill="hold"/>
                                        <p:tgtEl>
                                          <p:spTgt spid="31"/>
                                        </p:tgtEl>
                                        <p:attrNameLst>
                                          <p:attrName>ppt_w</p:attrName>
                                        </p:attrNameLst>
                                      </p:cBhvr>
                                      <p:tavLst>
                                        <p:tav tm="0">
                                          <p:val>
                                            <p:fltVal val="0"/>
                                          </p:val>
                                        </p:tav>
                                        <p:tav tm="100000">
                                          <p:val>
                                            <p:strVal val="#ppt_w"/>
                                          </p:val>
                                        </p:tav>
                                      </p:tavLst>
                                    </p:anim>
                                    <p:anim calcmode="lin" valueType="num">
                                      <p:cBhvr>
                                        <p:cTn id="43" dur="200" fill="hold"/>
                                        <p:tgtEl>
                                          <p:spTgt spid="31"/>
                                        </p:tgtEl>
                                        <p:attrNameLst>
                                          <p:attrName>ppt_h</p:attrName>
                                        </p:attrNameLst>
                                      </p:cBhvr>
                                      <p:tavLst>
                                        <p:tav tm="0">
                                          <p:val>
                                            <p:fltVal val="0"/>
                                          </p:val>
                                        </p:tav>
                                        <p:tav tm="100000">
                                          <p:val>
                                            <p:strVal val="#ppt_h"/>
                                          </p:val>
                                        </p:tav>
                                      </p:tavLst>
                                    </p:anim>
                                  </p:childTnLst>
                                </p:cTn>
                              </p:par>
                            </p:childTnLst>
                          </p:cTn>
                        </p:par>
                        <p:par>
                          <p:cTn id="44" fill="hold" nodeType="afterGroup">
                            <p:stCondLst>
                              <p:cond delay="10500"/>
                            </p:stCondLst>
                            <p:childTnLst>
                              <p:par>
                                <p:cTn id="45" presetID="23" presetClass="entr" presetSubtype="16" dur="200" fill="hold" grpId="8" nodeType="afterEffect">
                                  <p:stCondLst>
                                    <p:cond delay="2200"/>
                                  </p:stCondLst>
                                  <p:childTnLst>
                                    <p:set>
                                      <p:cBhvr>
                                        <p:cTn id="46" dur="1" fill="hold">
                                          <p:stCondLst>
                                            <p:cond delay="0"/>
                                          </p:stCondLst>
                                        </p:cTn>
                                        <p:tgtEl>
                                          <p:spTgt spid="32"/>
                                        </p:tgtEl>
                                        <p:attrNameLst>
                                          <p:attrName>style.visibility</p:attrName>
                                        </p:attrNameLst>
                                      </p:cBhvr>
                                      <p:to>
                                        <p:strVal val="visible"/>
                                      </p:to>
                                    </p:set>
                                    <p:anim calcmode="lin" valueType="num">
                                      <p:cBhvr>
                                        <p:cTn id="47" dur="200" fill="hold"/>
                                        <p:tgtEl>
                                          <p:spTgt spid="32"/>
                                        </p:tgtEl>
                                        <p:attrNameLst>
                                          <p:attrName>ppt_w</p:attrName>
                                        </p:attrNameLst>
                                      </p:cBhvr>
                                      <p:tavLst>
                                        <p:tav tm="0">
                                          <p:val>
                                            <p:fltVal val="0"/>
                                          </p:val>
                                        </p:tav>
                                        <p:tav tm="100000">
                                          <p:val>
                                            <p:strVal val="#ppt_w"/>
                                          </p:val>
                                        </p:tav>
                                      </p:tavLst>
                                    </p:anim>
                                    <p:anim calcmode="lin" valueType="num">
                                      <p:cBhvr>
                                        <p:cTn id="48" dur="200" fill="hold"/>
                                        <p:tgtEl>
                                          <p:spTgt spid="32"/>
                                        </p:tgtEl>
                                        <p:attrNameLst>
                                          <p:attrName>ppt_h</p:attrName>
                                        </p:attrNameLst>
                                      </p:cBhvr>
                                      <p:tavLst>
                                        <p:tav tm="0">
                                          <p:val>
                                            <p:fltVal val="0"/>
                                          </p:val>
                                        </p:tav>
                                        <p:tav tm="100000">
                                          <p:val>
                                            <p:strVal val="#ppt_h"/>
                                          </p:val>
                                        </p:tav>
                                      </p:tavLst>
                                    </p:anim>
                                  </p:childTnLst>
                                </p:cTn>
                              </p:par>
                            </p:childTnLst>
                          </p:cTn>
                        </p:par>
                        <p:par>
                          <p:cTn id="49" fill="hold" nodeType="afterGroup">
                            <p:stCondLst>
                              <p:cond delay="12900"/>
                            </p:stCondLst>
                            <p:childTnLst>
                              <p:par>
                                <p:cTn id="50" presetID="23" presetClass="entr" presetSubtype="16" dur="200" fill="hold" grpId="9" nodeType="afterEffect">
                                  <p:stCondLst>
                                    <p:cond delay="2400"/>
                                  </p:stCondLst>
                                  <p:childTnLst>
                                    <p:set>
                                      <p:cBhvr>
                                        <p:cTn id="51" dur="1" fill="hold">
                                          <p:stCondLst>
                                            <p:cond delay="0"/>
                                          </p:stCondLst>
                                        </p:cTn>
                                        <p:tgtEl>
                                          <p:spTgt spid="33"/>
                                        </p:tgtEl>
                                        <p:attrNameLst>
                                          <p:attrName>style.visibility</p:attrName>
                                        </p:attrNameLst>
                                      </p:cBhvr>
                                      <p:to>
                                        <p:strVal val="visible"/>
                                      </p:to>
                                    </p:set>
                                    <p:anim calcmode="lin" valueType="num">
                                      <p:cBhvr>
                                        <p:cTn id="52" dur="200" fill="hold"/>
                                        <p:tgtEl>
                                          <p:spTgt spid="33"/>
                                        </p:tgtEl>
                                        <p:attrNameLst>
                                          <p:attrName>ppt_w</p:attrName>
                                        </p:attrNameLst>
                                      </p:cBhvr>
                                      <p:tavLst>
                                        <p:tav tm="0">
                                          <p:val>
                                            <p:fltVal val="0"/>
                                          </p:val>
                                        </p:tav>
                                        <p:tav tm="100000">
                                          <p:val>
                                            <p:strVal val="#ppt_w"/>
                                          </p:val>
                                        </p:tav>
                                      </p:tavLst>
                                    </p:anim>
                                    <p:anim calcmode="lin" valueType="num">
                                      <p:cBhvr>
                                        <p:cTn id="53" dur="200" fill="hold"/>
                                        <p:tgtEl>
                                          <p:spTgt spid="33"/>
                                        </p:tgtEl>
                                        <p:attrNameLst>
                                          <p:attrName>ppt_h</p:attrName>
                                        </p:attrNameLst>
                                      </p:cBhvr>
                                      <p:tavLst>
                                        <p:tav tm="0">
                                          <p:val>
                                            <p:fltVal val="0"/>
                                          </p:val>
                                        </p:tav>
                                        <p:tav tm="100000">
                                          <p:val>
                                            <p:strVal val="#ppt_h"/>
                                          </p:val>
                                        </p:tav>
                                      </p:tavLst>
                                    </p:anim>
                                  </p:childTnLst>
                                </p:cTn>
                              </p:par>
                            </p:childTnLst>
                          </p:cTn>
                        </p:par>
                        <p:par>
                          <p:cTn id="54" fill="hold" nodeType="afterGroup">
                            <p:stCondLst>
                              <p:cond delay="15500"/>
                            </p:stCondLst>
                            <p:childTnLst>
                              <p:par>
                                <p:cTn id="55" presetID="23" presetClass="entr" presetSubtype="16" dur="200" fill="hold" grpId="10" nodeType="afterEffect">
                                  <p:stCondLst>
                                    <p:cond delay="2600"/>
                                  </p:stCondLst>
                                  <p:childTnLst>
                                    <p:set>
                                      <p:cBhvr>
                                        <p:cTn id="56" dur="1" fill="hold">
                                          <p:stCondLst>
                                            <p:cond delay="0"/>
                                          </p:stCondLst>
                                        </p:cTn>
                                        <p:tgtEl>
                                          <p:spTgt spid="34"/>
                                        </p:tgtEl>
                                        <p:attrNameLst>
                                          <p:attrName>style.visibility</p:attrName>
                                        </p:attrNameLst>
                                      </p:cBhvr>
                                      <p:to>
                                        <p:strVal val="visible"/>
                                      </p:to>
                                    </p:set>
                                    <p:anim calcmode="lin" valueType="num">
                                      <p:cBhvr>
                                        <p:cTn id="57" dur="200" fill="hold"/>
                                        <p:tgtEl>
                                          <p:spTgt spid="34"/>
                                        </p:tgtEl>
                                        <p:attrNameLst>
                                          <p:attrName>ppt_w</p:attrName>
                                        </p:attrNameLst>
                                      </p:cBhvr>
                                      <p:tavLst>
                                        <p:tav tm="0">
                                          <p:val>
                                            <p:fltVal val="0"/>
                                          </p:val>
                                        </p:tav>
                                        <p:tav tm="100000">
                                          <p:val>
                                            <p:strVal val="#ppt_w"/>
                                          </p:val>
                                        </p:tav>
                                      </p:tavLst>
                                    </p:anim>
                                    <p:anim calcmode="lin" valueType="num">
                                      <p:cBhvr>
                                        <p:cTn id="58" dur="200" fill="hold"/>
                                        <p:tgtEl>
                                          <p:spTgt spid="34"/>
                                        </p:tgtEl>
                                        <p:attrNameLst>
                                          <p:attrName>ppt_h</p:attrName>
                                        </p:attrNameLst>
                                      </p:cBhvr>
                                      <p:tavLst>
                                        <p:tav tm="0">
                                          <p:val>
                                            <p:fltVal val="0"/>
                                          </p:val>
                                        </p:tav>
                                        <p:tav tm="100000">
                                          <p:val>
                                            <p:strVal val="#ppt_h"/>
                                          </p:val>
                                        </p:tav>
                                      </p:tavLst>
                                    </p:anim>
                                  </p:childTnLst>
                                </p:cTn>
                              </p:par>
                            </p:childTnLst>
                          </p:cTn>
                        </p:par>
                        <p:par>
                          <p:cTn id="59" fill="hold" nodeType="afterGroup">
                            <p:stCondLst>
                              <p:cond delay="18300"/>
                            </p:stCondLst>
                            <p:childTnLst>
                              <p:par>
                                <p:cTn id="60" presetID="23" presetClass="entr" presetSubtype="16" dur="200" fill="hold" grpId="11" nodeType="afterEffect">
                                  <p:stCondLst>
                                    <p:cond delay="2800"/>
                                  </p:stCondLst>
                                  <p:childTnLst>
                                    <p:set>
                                      <p:cBhvr>
                                        <p:cTn id="61" dur="1" fill="hold">
                                          <p:stCondLst>
                                            <p:cond delay="0"/>
                                          </p:stCondLst>
                                        </p:cTn>
                                        <p:tgtEl>
                                          <p:spTgt spid="35"/>
                                        </p:tgtEl>
                                        <p:attrNameLst>
                                          <p:attrName>style.visibility</p:attrName>
                                        </p:attrNameLst>
                                      </p:cBhvr>
                                      <p:to>
                                        <p:strVal val="visible"/>
                                      </p:to>
                                    </p:set>
                                    <p:anim calcmode="lin" valueType="num">
                                      <p:cBhvr>
                                        <p:cTn id="62" dur="200" fill="hold"/>
                                        <p:tgtEl>
                                          <p:spTgt spid="35"/>
                                        </p:tgtEl>
                                        <p:attrNameLst>
                                          <p:attrName>ppt_w</p:attrName>
                                        </p:attrNameLst>
                                      </p:cBhvr>
                                      <p:tavLst>
                                        <p:tav tm="0">
                                          <p:val>
                                            <p:fltVal val="0"/>
                                          </p:val>
                                        </p:tav>
                                        <p:tav tm="100000">
                                          <p:val>
                                            <p:strVal val="#ppt_w"/>
                                          </p:val>
                                        </p:tav>
                                      </p:tavLst>
                                    </p:anim>
                                    <p:anim calcmode="lin" valueType="num">
                                      <p:cBhvr>
                                        <p:cTn id="63" dur="200" fill="hold"/>
                                        <p:tgtEl>
                                          <p:spTgt spid="35"/>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25" grpId="1"/>
      <p:bldP spid="26" grpId="2"/>
      <p:bldP spid="27" grpId="3"/>
      <p:bldP spid="28" grpId="4"/>
      <p:bldP spid="29" grpId="5"/>
      <p:bldP spid="30" grpId="6"/>
      <p:bldP spid="31" grpId="7"/>
      <p:bldP spid="32" grpId="8"/>
      <p:bldP spid="33" grpId="9"/>
      <p:bldP spid="34" grpId="10"/>
      <p:bldP spid="35" grpId="11"/>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lum/>
          </a:blip>
          <a:stretch>
            <a:fillRect/>
          </a:stretch>
        </a:blipFill>
        <a:effectLst/>
      </p:bgPr>
    </p:bg>
    <p:spTree>
      <p:nvGrpSpPr>
        <p:cNvPr id="1" name=""/>
        <p:cNvGrpSpPr/>
        <p:nvPr/>
      </p:nvGrpSpPr>
      <p:grpSpPr>
        <a:xfrm>
          <a:off x="0" y="0"/>
          <a:ext cx="0" cy="0"/>
        </a:xfrm>
      </p:grpSpPr>
      <p:sp>
        <p:nvSpPr>
          <p:cNvPr id="23" name="文本框 22"/>
          <p:cNvSpPr txBox="1"/>
          <p:nvPr/>
        </p:nvSpPr>
        <p:spPr>
          <a:xfrm>
            <a:off x="1609684" y="44624"/>
            <a:ext cx="9958924" cy="518678"/>
          </a:xfrm>
          <a:prstGeom prst="rect">
            <a:avLst/>
          </a:prstGeom>
          <a:noFill/>
        </p:spPr>
        <p:txBody>
          <a:bodyPr wrap="square" rtlCol="0">
            <a:normAutofit/>
            <a:scene3d>
              <a:camera prst="orthographicFront"/>
              <a:lightRig rig="threePt" dir="t"/>
            </a:scene3d>
            <a:sp3d contourW="127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chemeClr val="bg1"/>
                </a:solidFill>
                <a:latin typeface="宋体"/>
                <a:sym typeface="宋体"/>
              </a:rPr>
              <a:t>财务审计出差</a:t>
            </a:r>
          </a:p>
        </p:txBody>
      </p:sp>
      <p:sp>
        <p:nvSpPr>
          <p:cNvPr id="24" name="New shape"/>
          <p:cNvSpPr/>
          <p:nvPr/>
        </p:nvSpPr>
        <p:spPr>
          <a:xfrm rot="5400000">
            <a:off x="1117600" y="2476500"/>
            <a:ext cx="330200" cy="330200"/>
          </a:xfrm>
          <a:prstGeom prst="triangle">
            <a:avLst/>
          </a:prstGeom>
          <a:solidFill>
            <a:srgbClr val="E532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p>
        </p:txBody>
      </p:sp>
      <p:sp>
        <p:nvSpPr>
          <p:cNvPr id="25" name="New shape"/>
          <p:cNvSpPr/>
          <p:nvPr/>
        </p:nvSpPr>
        <p:spPr>
          <a:xfrm rot="5400000">
            <a:off x="1117600" y="2946400"/>
            <a:ext cx="330200" cy="330200"/>
          </a:xfrm>
          <a:prstGeom prst="triangle">
            <a:avLst/>
          </a:prstGeom>
          <a:solidFill>
            <a:srgbClr val="E532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p>
        </p:txBody>
      </p:sp>
      <p:sp>
        <p:nvSpPr>
          <p:cNvPr id="26" name="New shape"/>
          <p:cNvSpPr/>
          <p:nvPr/>
        </p:nvSpPr>
        <p:spPr>
          <a:xfrm rot="5400000">
            <a:off x="1117600" y="3759200"/>
            <a:ext cx="330200" cy="330200"/>
          </a:xfrm>
          <a:prstGeom prst="triangle">
            <a:avLst/>
          </a:prstGeom>
          <a:solidFill>
            <a:srgbClr val="E532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p>
        </p:txBody>
      </p:sp>
      <p:sp>
        <p:nvSpPr>
          <p:cNvPr id="27" name="New shape"/>
          <p:cNvSpPr/>
          <p:nvPr/>
        </p:nvSpPr>
        <p:spPr>
          <a:xfrm rot="5400000">
            <a:off x="1117600" y="4572000"/>
            <a:ext cx="330200" cy="330200"/>
          </a:xfrm>
          <a:prstGeom prst="triangle">
            <a:avLst/>
          </a:prstGeom>
          <a:solidFill>
            <a:srgbClr val="E532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p>
        </p:txBody>
      </p:sp>
      <p:sp>
        <p:nvSpPr>
          <p:cNvPr id="28" name="New shape"/>
          <p:cNvSpPr/>
          <p:nvPr/>
        </p:nvSpPr>
        <p:spPr>
          <a:xfrm rot="5400000">
            <a:off x="1117600" y="5384800"/>
            <a:ext cx="330200" cy="330200"/>
          </a:xfrm>
          <a:prstGeom prst="triangle">
            <a:avLst/>
          </a:prstGeom>
          <a:solidFill>
            <a:srgbClr val="E532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p>
        </p:txBody>
      </p:sp>
      <p:sp>
        <p:nvSpPr>
          <p:cNvPr id="29" name="New shape"/>
          <p:cNvSpPr/>
          <p:nvPr/>
        </p:nvSpPr>
        <p:spPr>
          <a:xfrm>
            <a:off x="1117600" y="1447800"/>
            <a:ext cx="9956800" cy="342900"/>
          </a:xfrm>
          <a:prstGeom prst="rect">
            <a:avLst/>
          </a:prstGeom>
          <a:noFill/>
        </p:spPr>
        <p:style>
          <a:lnRef idx="2">
            <a:srgbClr val="FFFFFF">
              <a:alpha val="0"/>
            </a:srgbClr>
          </a:lnRef>
          <a:fillRef idx="1">
            <a:schemeClr val="accent1"/>
          </a:fillRef>
          <a:effectRef idx="0">
            <a:schemeClr val="accent1"/>
          </a:effectRef>
          <a:fontRef idx="minor">
            <a:schemeClr val="lt1"/>
          </a:fontRef>
        </p:style>
        <p:txBody>
          <a:bodyPr lIns="0" tIns="0" rIns="0" bIns="0" rtlCol="0" anchor="t">
            <a:normAutofit fontScale="97500" lnSpcReduction="20000"/>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indent="0" algn="l">
              <a:lnSpc>
                <a:spcPct val="125000"/>
              </a:lnSpc>
            </a:pPr>
            <a:r>
              <a:rPr sz="2100" b="0">
                <a:solidFill>
                  <a:srgbClr val="000000"/>
                </a:solidFill>
                <a:latin typeface="宋体"/>
              </a:rPr>
              <a:t>四、财务审计出差的内容</a:t>
            </a:r>
          </a:p>
        </p:txBody>
      </p:sp>
      <p:sp>
        <p:nvSpPr>
          <p:cNvPr id="30" name="New shape"/>
          <p:cNvSpPr/>
          <p:nvPr/>
        </p:nvSpPr>
        <p:spPr>
          <a:xfrm>
            <a:off x="1117600" y="1917700"/>
            <a:ext cx="9956800" cy="342900"/>
          </a:xfrm>
          <a:prstGeom prst="rect">
            <a:avLst/>
          </a:prstGeom>
          <a:noFill/>
        </p:spPr>
        <p:style>
          <a:lnRef idx="2">
            <a:srgbClr val="FFFFFF">
              <a:alpha val="0"/>
            </a:srgbClr>
          </a:lnRef>
          <a:fillRef idx="1">
            <a:schemeClr val="accent1"/>
          </a:fillRef>
          <a:effectRef idx="0">
            <a:schemeClr val="accent1"/>
          </a:effectRef>
          <a:fontRef idx="minor">
            <a:schemeClr val="lt1"/>
          </a:fontRef>
        </p:style>
        <p:txBody>
          <a:bodyPr lIns="0" tIns="0" rIns="0" bIns="0" rtlCol="0" anchor="t">
            <a:normAutofit fontScale="97500" lnSpcReduction="20000"/>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indent="0" algn="l">
              <a:lnSpc>
                <a:spcPct val="125000"/>
              </a:lnSpc>
            </a:pPr>
            <a:r>
              <a:rPr sz="2100" b="0">
                <a:solidFill>
                  <a:srgbClr val="000000"/>
                </a:solidFill>
                <a:latin typeface="宋体"/>
              </a:rPr>
              <a:t>财务审计出差的内容主要包括以下几个方面</a:t>
            </a:r>
          </a:p>
        </p:txBody>
      </p:sp>
      <p:sp>
        <p:nvSpPr>
          <p:cNvPr id="31" name="New shape"/>
          <p:cNvSpPr/>
          <p:nvPr/>
        </p:nvSpPr>
        <p:spPr>
          <a:xfrm>
            <a:off x="1524000" y="2451100"/>
            <a:ext cx="9550400" cy="330200"/>
          </a:xfrm>
          <a:prstGeom prst="rect">
            <a:avLst/>
          </a:prstGeom>
          <a:noFill/>
        </p:spPr>
        <p:style>
          <a:lnRef idx="2">
            <a:srgbClr val="FFFFFF">
              <a:alpha val="0"/>
            </a:srgbClr>
          </a:lnRef>
          <a:fillRef idx="1">
            <a:schemeClr val="accent1"/>
          </a:fillRef>
          <a:effectRef idx="0">
            <a:schemeClr val="accent1"/>
          </a:effectRef>
          <a:fontRef idx="minor">
            <a:schemeClr val="lt1"/>
          </a:fontRef>
        </p:style>
        <p:txBody>
          <a:bodyPr lIns="0" tIns="0" rIns="0" bIns="0" rtlCol="0" anchor="t">
            <a:normAutofit fontScale="97500" lnSpcReduction="20000"/>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indent="0" algn="l">
              <a:lnSpc>
                <a:spcPct val="125000"/>
              </a:lnSpc>
            </a:pPr>
            <a:r>
              <a:rPr sz="2100" b="0">
                <a:solidFill>
                  <a:srgbClr val="000000"/>
                </a:solidFill>
                <a:latin typeface="宋体"/>
              </a:rPr>
              <a:t>了解被审计单位的基本情况：包括企业的经营范围、组织结构、股权结构等</a:t>
            </a:r>
          </a:p>
        </p:txBody>
      </p:sp>
      <p:sp>
        <p:nvSpPr>
          <p:cNvPr id="32" name="New shape"/>
          <p:cNvSpPr/>
          <p:nvPr/>
        </p:nvSpPr>
        <p:spPr>
          <a:xfrm>
            <a:off x="1524000" y="2921000"/>
            <a:ext cx="9550400" cy="660400"/>
          </a:xfrm>
          <a:prstGeom prst="rect">
            <a:avLst/>
          </a:prstGeom>
          <a:noFill/>
        </p:spPr>
        <p:style>
          <a:lnRef idx="2">
            <a:srgbClr val="FFFFFF">
              <a:alpha val="0"/>
            </a:srgbClr>
          </a:lnRef>
          <a:fillRef idx="1">
            <a:schemeClr val="accent1"/>
          </a:fillRef>
          <a:effectRef idx="0">
            <a:schemeClr val="accent1"/>
          </a:effectRef>
          <a:fontRef idx="minor">
            <a:schemeClr val="lt1"/>
          </a:fontRef>
        </p:style>
        <p:txBody>
          <a:bodyPr lIns="0" tIns="0" rIns="0" bIns="0" rtlCol="0" anchor="t">
            <a:normAutofit fontScale="97500" lnSpcReduction="20000"/>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indent="0" algn="l">
              <a:lnSpc>
                <a:spcPct val="125000"/>
              </a:lnSpc>
            </a:pPr>
            <a:r>
              <a:rPr sz="2100" b="0">
                <a:solidFill>
                  <a:srgbClr val="000000"/>
                </a:solidFill>
                <a:latin typeface="宋体"/>
              </a:rPr>
              <a:t>审查财务报表：对资产负债表、利润表、现金流量表等进行全面审查，包括各项会计科目的核算和列报是否准确、合规，是否存在异常或错误</a:t>
            </a:r>
          </a:p>
        </p:txBody>
      </p:sp>
      <p:sp>
        <p:nvSpPr>
          <p:cNvPr id="33" name="New shape"/>
          <p:cNvSpPr/>
          <p:nvPr/>
        </p:nvSpPr>
        <p:spPr>
          <a:xfrm>
            <a:off x="1524000" y="3733800"/>
            <a:ext cx="9550400" cy="660400"/>
          </a:xfrm>
          <a:prstGeom prst="rect">
            <a:avLst/>
          </a:prstGeom>
          <a:noFill/>
        </p:spPr>
        <p:style>
          <a:lnRef idx="2">
            <a:srgbClr val="FFFFFF">
              <a:alpha val="0"/>
            </a:srgbClr>
          </a:lnRef>
          <a:fillRef idx="1">
            <a:schemeClr val="accent1"/>
          </a:fillRef>
          <a:effectRef idx="0">
            <a:schemeClr val="accent1"/>
          </a:effectRef>
          <a:fontRef idx="minor">
            <a:schemeClr val="lt1"/>
          </a:fontRef>
        </p:style>
        <p:txBody>
          <a:bodyPr lIns="0" tIns="0" rIns="0" bIns="0" rtlCol="0" anchor="t">
            <a:normAutofit fontScale="97500" lnSpcReduction="20000"/>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indent="0" algn="l">
              <a:lnSpc>
                <a:spcPct val="125000"/>
              </a:lnSpc>
            </a:pPr>
            <a:r>
              <a:rPr sz="2100" b="0">
                <a:solidFill>
                  <a:srgbClr val="000000"/>
                </a:solidFill>
                <a:latin typeface="宋体"/>
              </a:rPr>
              <a:t>评估内部控制：对被审计单位的内部控制进行全面评估和测试，包括内部控制环境、风险评估、控制活动、信息与沟通、监督等各个方面</a:t>
            </a:r>
          </a:p>
        </p:txBody>
      </p:sp>
      <p:sp>
        <p:nvSpPr>
          <p:cNvPr id="34" name="New shape"/>
          <p:cNvSpPr/>
          <p:nvPr/>
        </p:nvSpPr>
        <p:spPr>
          <a:xfrm>
            <a:off x="1524000" y="4546600"/>
            <a:ext cx="9550400" cy="660400"/>
          </a:xfrm>
          <a:prstGeom prst="rect">
            <a:avLst/>
          </a:prstGeom>
          <a:noFill/>
        </p:spPr>
        <p:style>
          <a:lnRef idx="2">
            <a:srgbClr val="FFFFFF">
              <a:alpha val="0"/>
            </a:srgbClr>
          </a:lnRef>
          <a:fillRef idx="1">
            <a:schemeClr val="accent1"/>
          </a:fillRef>
          <a:effectRef idx="0">
            <a:schemeClr val="accent1"/>
          </a:effectRef>
          <a:fontRef idx="minor">
            <a:schemeClr val="lt1"/>
          </a:fontRef>
        </p:style>
        <p:txBody>
          <a:bodyPr lIns="0" tIns="0" rIns="0" bIns="0" rtlCol="0" anchor="t">
            <a:normAutofit fontScale="97500" lnSpcReduction="20000"/>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indent="0" algn="l">
              <a:lnSpc>
                <a:spcPct val="125000"/>
              </a:lnSpc>
            </a:pPr>
            <a:r>
              <a:rPr sz="2100" b="0">
                <a:solidFill>
                  <a:srgbClr val="000000"/>
                </a:solidFill>
                <a:latin typeface="宋体"/>
              </a:rPr>
              <a:t>审查税务合规：对被审计单位涉及的各类税种进行全面审查，包括纳税申报表、税款缴纳凭证等是否准确、合规，是否存在偷税、漏税等行为</a:t>
            </a:r>
          </a:p>
        </p:txBody>
      </p:sp>
      <p:sp>
        <p:nvSpPr>
          <p:cNvPr id="35" name="New shape"/>
          <p:cNvSpPr/>
          <p:nvPr/>
        </p:nvSpPr>
        <p:spPr>
          <a:xfrm>
            <a:off x="1524000" y="5359400"/>
            <a:ext cx="9550400" cy="660400"/>
          </a:xfrm>
          <a:prstGeom prst="rect">
            <a:avLst/>
          </a:prstGeom>
          <a:noFill/>
        </p:spPr>
        <p:style>
          <a:lnRef idx="2">
            <a:srgbClr val="FFFFFF">
              <a:alpha val="0"/>
            </a:srgbClr>
          </a:lnRef>
          <a:fillRef idx="1">
            <a:schemeClr val="accent1"/>
          </a:fillRef>
          <a:effectRef idx="0">
            <a:schemeClr val="accent1"/>
          </a:effectRef>
          <a:fontRef idx="minor">
            <a:schemeClr val="lt1"/>
          </a:fontRef>
        </p:style>
        <p:txBody>
          <a:bodyPr lIns="0" tIns="0" rIns="0" bIns="0" rtlCol="0" anchor="t">
            <a:normAutofit fontScale="97500" lnSpcReduction="20000"/>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indent="0" algn="l">
              <a:lnSpc>
                <a:spcPct val="125000"/>
              </a:lnSpc>
            </a:pPr>
            <a:r>
              <a:rPr sz="2100" b="0">
                <a:solidFill>
                  <a:srgbClr val="000000"/>
                </a:solidFill>
                <a:latin typeface="宋体"/>
              </a:rPr>
              <a:t>提供咨询服务：根据审查结果和评估意见，为被审计单位提供相应的咨询和服务，帮助其加强财务管理和内部控制，提高经营效率和效果</a:t>
            </a:r>
          </a:p>
        </p:txBody>
      </p:sp>
    </p:spTree>
    <p:extLst>
      <p:ext uri="{BB962C8B-B14F-4D97-AF65-F5344CB8AC3E}">
        <p14:creationId xmlns:p14="http://schemas.microsoft.com/office/powerpoint/2010/main" val="3300749827"/>
      </p:ext>
    </p:extLst>
  </p:cSld>
  <p:clrMapOvr>
    <a:masterClrMapping/>
  </p:clrMapOvr>
  <mc:AlternateContent>
    <mc:Choice xmlns:p14="http://schemas.microsoft.com/office/powerpoint/2010/main" Requires="p14">
      <p:transition spd="med" advTm="7200000" p14:dur="7200000">
        <p:fade/>
      </p:transition>
    </mc:Choice>
    <mc:Fallback>
      <p:transition spd="med" advTm="7200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3" presetClass="entr" presetSubtype="16" dur="300" fill="hold" grpId="0" nodeType="afterEffect">
                                  <p:stCondLst>
                                    <p:cond delay="0"/>
                                  </p:stCondLst>
                                  <p:childTnLst>
                                    <p:set>
                                      <p:cBhvr>
                                        <p:cTn id="6" dur="1" fill="hold">
                                          <p:stCondLst>
                                            <p:cond delay="0"/>
                                          </p:stCondLst>
                                        </p:cTn>
                                        <p:tgtEl>
                                          <p:spTgt spid="24"/>
                                        </p:tgtEl>
                                        <p:attrNameLst>
                                          <p:attrName>style.visibility</p:attrName>
                                        </p:attrNameLst>
                                      </p:cBhvr>
                                      <p:to>
                                        <p:strVal val="visible"/>
                                      </p:to>
                                    </p:set>
                                    <p:anim calcmode="lin" valueType="num">
                                      <p:cBhvr>
                                        <p:cTn id="7" dur="300" fill="hold"/>
                                        <p:tgtEl>
                                          <p:spTgt spid="24"/>
                                        </p:tgtEl>
                                        <p:attrNameLst>
                                          <p:attrName>ppt_w</p:attrName>
                                        </p:attrNameLst>
                                      </p:cBhvr>
                                      <p:tavLst>
                                        <p:tav tm="0">
                                          <p:val>
                                            <p:fltVal val="0"/>
                                          </p:val>
                                        </p:tav>
                                        <p:tav tm="100000">
                                          <p:val>
                                            <p:strVal val="#ppt_w"/>
                                          </p:val>
                                        </p:tav>
                                      </p:tavLst>
                                    </p:anim>
                                    <p:anim calcmode="lin" valueType="num">
                                      <p:cBhvr>
                                        <p:cTn id="8" dur="300" fill="hold"/>
                                        <p:tgtEl>
                                          <p:spTgt spid="24"/>
                                        </p:tgtEl>
                                        <p:attrNameLst>
                                          <p:attrName>ppt_h</p:attrName>
                                        </p:attrNameLst>
                                      </p:cBhvr>
                                      <p:tavLst>
                                        <p:tav tm="0">
                                          <p:val>
                                            <p:fltVal val="0"/>
                                          </p:val>
                                        </p:tav>
                                        <p:tav tm="100000">
                                          <p:val>
                                            <p:strVal val="#ppt_h"/>
                                          </p:val>
                                        </p:tav>
                                      </p:tavLst>
                                    </p:anim>
                                  </p:childTnLst>
                                </p:cTn>
                              </p:par>
                            </p:childTnLst>
                          </p:cTn>
                        </p:par>
                        <p:par>
                          <p:cTn id="9" fill="hold" nodeType="afterGroup">
                            <p:stCondLst>
                              <p:cond delay="300"/>
                            </p:stCondLst>
                            <p:childTnLst>
                              <p:par>
                                <p:cTn id="10" presetID="23" presetClass="entr" presetSubtype="16" dur="300" fill="hold" grpId="1" nodeType="afterEffect">
                                  <p:stCondLst>
                                    <p:cond delay="300"/>
                                  </p:stCondLst>
                                  <p:childTnLst>
                                    <p:set>
                                      <p:cBhvr>
                                        <p:cTn id="11" dur="1" fill="hold">
                                          <p:stCondLst>
                                            <p:cond delay="0"/>
                                          </p:stCondLst>
                                        </p:cTn>
                                        <p:tgtEl>
                                          <p:spTgt spid="25"/>
                                        </p:tgtEl>
                                        <p:attrNameLst>
                                          <p:attrName>style.visibility</p:attrName>
                                        </p:attrNameLst>
                                      </p:cBhvr>
                                      <p:to>
                                        <p:strVal val="visible"/>
                                      </p:to>
                                    </p:set>
                                    <p:anim calcmode="lin" valueType="num">
                                      <p:cBhvr>
                                        <p:cTn id="12" dur="300" fill="hold"/>
                                        <p:tgtEl>
                                          <p:spTgt spid="25"/>
                                        </p:tgtEl>
                                        <p:attrNameLst>
                                          <p:attrName>ppt_w</p:attrName>
                                        </p:attrNameLst>
                                      </p:cBhvr>
                                      <p:tavLst>
                                        <p:tav tm="0">
                                          <p:val>
                                            <p:fltVal val="0"/>
                                          </p:val>
                                        </p:tav>
                                        <p:tav tm="100000">
                                          <p:val>
                                            <p:strVal val="#ppt_w"/>
                                          </p:val>
                                        </p:tav>
                                      </p:tavLst>
                                    </p:anim>
                                    <p:anim calcmode="lin" valueType="num">
                                      <p:cBhvr>
                                        <p:cTn id="13" dur="300" fill="hold"/>
                                        <p:tgtEl>
                                          <p:spTgt spid="25"/>
                                        </p:tgtEl>
                                        <p:attrNameLst>
                                          <p:attrName>ppt_h</p:attrName>
                                        </p:attrNameLst>
                                      </p:cBhvr>
                                      <p:tavLst>
                                        <p:tav tm="0">
                                          <p:val>
                                            <p:fltVal val="0"/>
                                          </p:val>
                                        </p:tav>
                                        <p:tav tm="100000">
                                          <p:val>
                                            <p:strVal val="#ppt_h"/>
                                          </p:val>
                                        </p:tav>
                                      </p:tavLst>
                                    </p:anim>
                                  </p:childTnLst>
                                </p:cTn>
                              </p:par>
                            </p:childTnLst>
                          </p:cTn>
                        </p:par>
                        <p:par>
                          <p:cTn id="14" fill="hold" nodeType="afterGroup">
                            <p:stCondLst>
                              <p:cond delay="900"/>
                            </p:stCondLst>
                            <p:childTnLst>
                              <p:par>
                                <p:cTn id="15" presetID="23" presetClass="entr" presetSubtype="16" dur="300" fill="hold" grpId="2" nodeType="afterEffect">
                                  <p:stCondLst>
                                    <p:cond delay="600"/>
                                  </p:stCondLst>
                                  <p:childTnLst>
                                    <p:set>
                                      <p:cBhvr>
                                        <p:cTn id="16" dur="1" fill="hold">
                                          <p:stCondLst>
                                            <p:cond delay="0"/>
                                          </p:stCondLst>
                                        </p:cTn>
                                        <p:tgtEl>
                                          <p:spTgt spid="26"/>
                                        </p:tgtEl>
                                        <p:attrNameLst>
                                          <p:attrName>style.visibility</p:attrName>
                                        </p:attrNameLst>
                                      </p:cBhvr>
                                      <p:to>
                                        <p:strVal val="visible"/>
                                      </p:to>
                                    </p:set>
                                    <p:anim calcmode="lin" valueType="num">
                                      <p:cBhvr>
                                        <p:cTn id="17" dur="300" fill="hold"/>
                                        <p:tgtEl>
                                          <p:spTgt spid="26"/>
                                        </p:tgtEl>
                                        <p:attrNameLst>
                                          <p:attrName>ppt_w</p:attrName>
                                        </p:attrNameLst>
                                      </p:cBhvr>
                                      <p:tavLst>
                                        <p:tav tm="0">
                                          <p:val>
                                            <p:fltVal val="0"/>
                                          </p:val>
                                        </p:tav>
                                        <p:tav tm="100000">
                                          <p:val>
                                            <p:strVal val="#ppt_w"/>
                                          </p:val>
                                        </p:tav>
                                      </p:tavLst>
                                    </p:anim>
                                    <p:anim calcmode="lin" valueType="num">
                                      <p:cBhvr>
                                        <p:cTn id="18" dur="300" fill="hold"/>
                                        <p:tgtEl>
                                          <p:spTgt spid="26"/>
                                        </p:tgtEl>
                                        <p:attrNameLst>
                                          <p:attrName>ppt_h</p:attrName>
                                        </p:attrNameLst>
                                      </p:cBhvr>
                                      <p:tavLst>
                                        <p:tav tm="0">
                                          <p:val>
                                            <p:fltVal val="0"/>
                                          </p:val>
                                        </p:tav>
                                        <p:tav tm="100000">
                                          <p:val>
                                            <p:strVal val="#ppt_h"/>
                                          </p:val>
                                        </p:tav>
                                      </p:tavLst>
                                    </p:anim>
                                  </p:childTnLst>
                                </p:cTn>
                              </p:par>
                            </p:childTnLst>
                          </p:cTn>
                        </p:par>
                        <p:par>
                          <p:cTn id="19" fill="hold" nodeType="afterGroup">
                            <p:stCondLst>
                              <p:cond delay="1800"/>
                            </p:stCondLst>
                            <p:childTnLst>
                              <p:par>
                                <p:cTn id="20" presetID="23" presetClass="entr" presetSubtype="16" dur="300" fill="hold" grpId="3" nodeType="afterEffect">
                                  <p:stCondLst>
                                    <p:cond delay="900"/>
                                  </p:stCondLst>
                                  <p:childTnLst>
                                    <p:set>
                                      <p:cBhvr>
                                        <p:cTn id="21" dur="1" fill="hold">
                                          <p:stCondLst>
                                            <p:cond delay="0"/>
                                          </p:stCondLst>
                                        </p:cTn>
                                        <p:tgtEl>
                                          <p:spTgt spid="27"/>
                                        </p:tgtEl>
                                        <p:attrNameLst>
                                          <p:attrName>style.visibility</p:attrName>
                                        </p:attrNameLst>
                                      </p:cBhvr>
                                      <p:to>
                                        <p:strVal val="visible"/>
                                      </p:to>
                                    </p:set>
                                    <p:anim calcmode="lin" valueType="num">
                                      <p:cBhvr>
                                        <p:cTn id="22" dur="300" fill="hold"/>
                                        <p:tgtEl>
                                          <p:spTgt spid="27"/>
                                        </p:tgtEl>
                                        <p:attrNameLst>
                                          <p:attrName>ppt_w</p:attrName>
                                        </p:attrNameLst>
                                      </p:cBhvr>
                                      <p:tavLst>
                                        <p:tav tm="0">
                                          <p:val>
                                            <p:fltVal val="0"/>
                                          </p:val>
                                        </p:tav>
                                        <p:tav tm="100000">
                                          <p:val>
                                            <p:strVal val="#ppt_w"/>
                                          </p:val>
                                        </p:tav>
                                      </p:tavLst>
                                    </p:anim>
                                    <p:anim calcmode="lin" valueType="num">
                                      <p:cBhvr>
                                        <p:cTn id="23" dur="300" fill="hold"/>
                                        <p:tgtEl>
                                          <p:spTgt spid="27"/>
                                        </p:tgtEl>
                                        <p:attrNameLst>
                                          <p:attrName>ppt_h</p:attrName>
                                        </p:attrNameLst>
                                      </p:cBhvr>
                                      <p:tavLst>
                                        <p:tav tm="0">
                                          <p:val>
                                            <p:fltVal val="0"/>
                                          </p:val>
                                        </p:tav>
                                        <p:tav tm="100000">
                                          <p:val>
                                            <p:strVal val="#ppt_h"/>
                                          </p:val>
                                        </p:tav>
                                      </p:tavLst>
                                    </p:anim>
                                  </p:childTnLst>
                                </p:cTn>
                              </p:par>
                            </p:childTnLst>
                          </p:cTn>
                        </p:par>
                        <p:par>
                          <p:cTn id="24" fill="hold" nodeType="afterGroup">
                            <p:stCondLst>
                              <p:cond delay="3000"/>
                            </p:stCondLst>
                            <p:childTnLst>
                              <p:par>
                                <p:cTn id="25" presetID="23" presetClass="entr" presetSubtype="16" dur="300" fill="hold" grpId="4" nodeType="afterEffect">
                                  <p:stCondLst>
                                    <p:cond delay="1200"/>
                                  </p:stCondLst>
                                  <p:childTnLst>
                                    <p:set>
                                      <p:cBhvr>
                                        <p:cTn id="26" dur="1" fill="hold">
                                          <p:stCondLst>
                                            <p:cond delay="0"/>
                                          </p:stCondLst>
                                        </p:cTn>
                                        <p:tgtEl>
                                          <p:spTgt spid="28"/>
                                        </p:tgtEl>
                                        <p:attrNameLst>
                                          <p:attrName>style.visibility</p:attrName>
                                        </p:attrNameLst>
                                      </p:cBhvr>
                                      <p:to>
                                        <p:strVal val="visible"/>
                                      </p:to>
                                    </p:set>
                                    <p:anim calcmode="lin" valueType="num">
                                      <p:cBhvr>
                                        <p:cTn id="27" dur="300" fill="hold"/>
                                        <p:tgtEl>
                                          <p:spTgt spid="28"/>
                                        </p:tgtEl>
                                        <p:attrNameLst>
                                          <p:attrName>ppt_w</p:attrName>
                                        </p:attrNameLst>
                                      </p:cBhvr>
                                      <p:tavLst>
                                        <p:tav tm="0">
                                          <p:val>
                                            <p:fltVal val="0"/>
                                          </p:val>
                                        </p:tav>
                                        <p:tav tm="100000">
                                          <p:val>
                                            <p:strVal val="#ppt_w"/>
                                          </p:val>
                                        </p:tav>
                                      </p:tavLst>
                                    </p:anim>
                                    <p:anim calcmode="lin" valueType="num">
                                      <p:cBhvr>
                                        <p:cTn id="28" dur="300" fill="hold"/>
                                        <p:tgtEl>
                                          <p:spTgt spid="28"/>
                                        </p:tgtEl>
                                        <p:attrNameLst>
                                          <p:attrName>ppt_h</p:attrName>
                                        </p:attrNameLst>
                                      </p:cBhvr>
                                      <p:tavLst>
                                        <p:tav tm="0">
                                          <p:val>
                                            <p:fltVal val="0"/>
                                          </p:val>
                                        </p:tav>
                                        <p:tav tm="100000">
                                          <p:val>
                                            <p:strVal val="#ppt_h"/>
                                          </p:val>
                                        </p:tav>
                                      </p:tavLst>
                                    </p:anim>
                                  </p:childTnLst>
                                </p:cTn>
                              </p:par>
                            </p:childTnLst>
                          </p:cTn>
                        </p:par>
                        <p:par>
                          <p:cTn id="29" fill="hold" nodeType="afterGroup">
                            <p:stCondLst>
                              <p:cond delay="4500"/>
                            </p:stCondLst>
                            <p:childTnLst>
                              <p:par>
                                <p:cTn id="30" presetID="23" presetClass="entr" presetSubtype="16" dur="200" fill="hold" grpId="5" nodeType="afterEffect">
                                  <p:stCondLst>
                                    <p:cond delay="1500"/>
                                  </p:stCondLst>
                                  <p:childTnLst>
                                    <p:set>
                                      <p:cBhvr>
                                        <p:cTn id="31" dur="1" fill="hold">
                                          <p:stCondLst>
                                            <p:cond delay="0"/>
                                          </p:stCondLst>
                                        </p:cTn>
                                        <p:tgtEl>
                                          <p:spTgt spid="29"/>
                                        </p:tgtEl>
                                        <p:attrNameLst>
                                          <p:attrName>style.visibility</p:attrName>
                                        </p:attrNameLst>
                                      </p:cBhvr>
                                      <p:to>
                                        <p:strVal val="visible"/>
                                      </p:to>
                                    </p:set>
                                    <p:anim calcmode="lin" valueType="num">
                                      <p:cBhvr>
                                        <p:cTn id="32" dur="200" fill="hold"/>
                                        <p:tgtEl>
                                          <p:spTgt spid="29"/>
                                        </p:tgtEl>
                                        <p:attrNameLst>
                                          <p:attrName>ppt_w</p:attrName>
                                        </p:attrNameLst>
                                      </p:cBhvr>
                                      <p:tavLst>
                                        <p:tav tm="0">
                                          <p:val>
                                            <p:fltVal val="0"/>
                                          </p:val>
                                        </p:tav>
                                        <p:tav tm="100000">
                                          <p:val>
                                            <p:strVal val="#ppt_w"/>
                                          </p:val>
                                        </p:tav>
                                      </p:tavLst>
                                    </p:anim>
                                    <p:anim calcmode="lin" valueType="num">
                                      <p:cBhvr>
                                        <p:cTn id="33" dur="200" fill="hold"/>
                                        <p:tgtEl>
                                          <p:spTgt spid="29"/>
                                        </p:tgtEl>
                                        <p:attrNameLst>
                                          <p:attrName>ppt_h</p:attrName>
                                        </p:attrNameLst>
                                      </p:cBhvr>
                                      <p:tavLst>
                                        <p:tav tm="0">
                                          <p:val>
                                            <p:fltVal val="0"/>
                                          </p:val>
                                        </p:tav>
                                        <p:tav tm="100000">
                                          <p:val>
                                            <p:strVal val="#ppt_h"/>
                                          </p:val>
                                        </p:tav>
                                      </p:tavLst>
                                    </p:anim>
                                  </p:childTnLst>
                                </p:cTn>
                              </p:par>
                            </p:childTnLst>
                          </p:cTn>
                        </p:par>
                        <p:par>
                          <p:cTn id="34" fill="hold" nodeType="afterGroup">
                            <p:stCondLst>
                              <p:cond delay="6200"/>
                            </p:stCondLst>
                            <p:childTnLst>
                              <p:par>
                                <p:cTn id="35" presetID="23" presetClass="entr" presetSubtype="16" dur="200" fill="hold" grpId="6" nodeType="afterEffect">
                                  <p:stCondLst>
                                    <p:cond delay="1700"/>
                                  </p:stCondLst>
                                  <p:childTnLst>
                                    <p:set>
                                      <p:cBhvr>
                                        <p:cTn id="36" dur="1" fill="hold">
                                          <p:stCondLst>
                                            <p:cond delay="0"/>
                                          </p:stCondLst>
                                        </p:cTn>
                                        <p:tgtEl>
                                          <p:spTgt spid="30"/>
                                        </p:tgtEl>
                                        <p:attrNameLst>
                                          <p:attrName>style.visibility</p:attrName>
                                        </p:attrNameLst>
                                      </p:cBhvr>
                                      <p:to>
                                        <p:strVal val="visible"/>
                                      </p:to>
                                    </p:set>
                                    <p:anim calcmode="lin" valueType="num">
                                      <p:cBhvr>
                                        <p:cTn id="37" dur="200" fill="hold"/>
                                        <p:tgtEl>
                                          <p:spTgt spid="30"/>
                                        </p:tgtEl>
                                        <p:attrNameLst>
                                          <p:attrName>ppt_w</p:attrName>
                                        </p:attrNameLst>
                                      </p:cBhvr>
                                      <p:tavLst>
                                        <p:tav tm="0">
                                          <p:val>
                                            <p:fltVal val="0"/>
                                          </p:val>
                                        </p:tav>
                                        <p:tav tm="100000">
                                          <p:val>
                                            <p:strVal val="#ppt_w"/>
                                          </p:val>
                                        </p:tav>
                                      </p:tavLst>
                                    </p:anim>
                                    <p:anim calcmode="lin" valueType="num">
                                      <p:cBhvr>
                                        <p:cTn id="38" dur="200" fill="hold"/>
                                        <p:tgtEl>
                                          <p:spTgt spid="30"/>
                                        </p:tgtEl>
                                        <p:attrNameLst>
                                          <p:attrName>ppt_h</p:attrName>
                                        </p:attrNameLst>
                                      </p:cBhvr>
                                      <p:tavLst>
                                        <p:tav tm="0">
                                          <p:val>
                                            <p:fltVal val="0"/>
                                          </p:val>
                                        </p:tav>
                                        <p:tav tm="100000">
                                          <p:val>
                                            <p:strVal val="#ppt_h"/>
                                          </p:val>
                                        </p:tav>
                                      </p:tavLst>
                                    </p:anim>
                                  </p:childTnLst>
                                </p:cTn>
                              </p:par>
                            </p:childTnLst>
                          </p:cTn>
                        </p:par>
                        <p:par>
                          <p:cTn id="39" fill="hold" nodeType="afterGroup">
                            <p:stCondLst>
                              <p:cond delay="8100"/>
                            </p:stCondLst>
                            <p:childTnLst>
                              <p:par>
                                <p:cTn id="40" presetID="23" presetClass="entr" presetSubtype="16" dur="200" fill="hold" grpId="7" nodeType="afterEffect">
                                  <p:stCondLst>
                                    <p:cond delay="1900"/>
                                  </p:stCondLst>
                                  <p:childTnLst>
                                    <p:set>
                                      <p:cBhvr>
                                        <p:cTn id="41" dur="1" fill="hold">
                                          <p:stCondLst>
                                            <p:cond delay="0"/>
                                          </p:stCondLst>
                                        </p:cTn>
                                        <p:tgtEl>
                                          <p:spTgt spid="31"/>
                                        </p:tgtEl>
                                        <p:attrNameLst>
                                          <p:attrName>style.visibility</p:attrName>
                                        </p:attrNameLst>
                                      </p:cBhvr>
                                      <p:to>
                                        <p:strVal val="visible"/>
                                      </p:to>
                                    </p:set>
                                    <p:anim calcmode="lin" valueType="num">
                                      <p:cBhvr>
                                        <p:cTn id="42" dur="200" fill="hold"/>
                                        <p:tgtEl>
                                          <p:spTgt spid="31"/>
                                        </p:tgtEl>
                                        <p:attrNameLst>
                                          <p:attrName>ppt_w</p:attrName>
                                        </p:attrNameLst>
                                      </p:cBhvr>
                                      <p:tavLst>
                                        <p:tav tm="0">
                                          <p:val>
                                            <p:fltVal val="0"/>
                                          </p:val>
                                        </p:tav>
                                        <p:tav tm="100000">
                                          <p:val>
                                            <p:strVal val="#ppt_w"/>
                                          </p:val>
                                        </p:tav>
                                      </p:tavLst>
                                    </p:anim>
                                    <p:anim calcmode="lin" valueType="num">
                                      <p:cBhvr>
                                        <p:cTn id="43" dur="200" fill="hold"/>
                                        <p:tgtEl>
                                          <p:spTgt spid="31"/>
                                        </p:tgtEl>
                                        <p:attrNameLst>
                                          <p:attrName>ppt_h</p:attrName>
                                        </p:attrNameLst>
                                      </p:cBhvr>
                                      <p:tavLst>
                                        <p:tav tm="0">
                                          <p:val>
                                            <p:fltVal val="0"/>
                                          </p:val>
                                        </p:tav>
                                        <p:tav tm="100000">
                                          <p:val>
                                            <p:strVal val="#ppt_h"/>
                                          </p:val>
                                        </p:tav>
                                      </p:tavLst>
                                    </p:anim>
                                  </p:childTnLst>
                                </p:cTn>
                              </p:par>
                            </p:childTnLst>
                          </p:cTn>
                        </p:par>
                        <p:par>
                          <p:cTn id="44" fill="hold" nodeType="afterGroup">
                            <p:stCondLst>
                              <p:cond delay="10200"/>
                            </p:stCondLst>
                            <p:childTnLst>
                              <p:par>
                                <p:cTn id="45" presetID="23" presetClass="entr" presetSubtype="16" dur="200" fill="hold" grpId="8" nodeType="afterEffect">
                                  <p:stCondLst>
                                    <p:cond delay="2100"/>
                                  </p:stCondLst>
                                  <p:childTnLst>
                                    <p:set>
                                      <p:cBhvr>
                                        <p:cTn id="46" dur="1" fill="hold">
                                          <p:stCondLst>
                                            <p:cond delay="0"/>
                                          </p:stCondLst>
                                        </p:cTn>
                                        <p:tgtEl>
                                          <p:spTgt spid="32"/>
                                        </p:tgtEl>
                                        <p:attrNameLst>
                                          <p:attrName>style.visibility</p:attrName>
                                        </p:attrNameLst>
                                      </p:cBhvr>
                                      <p:to>
                                        <p:strVal val="visible"/>
                                      </p:to>
                                    </p:set>
                                    <p:anim calcmode="lin" valueType="num">
                                      <p:cBhvr>
                                        <p:cTn id="47" dur="200" fill="hold"/>
                                        <p:tgtEl>
                                          <p:spTgt spid="32"/>
                                        </p:tgtEl>
                                        <p:attrNameLst>
                                          <p:attrName>ppt_w</p:attrName>
                                        </p:attrNameLst>
                                      </p:cBhvr>
                                      <p:tavLst>
                                        <p:tav tm="0">
                                          <p:val>
                                            <p:fltVal val="0"/>
                                          </p:val>
                                        </p:tav>
                                        <p:tav tm="100000">
                                          <p:val>
                                            <p:strVal val="#ppt_w"/>
                                          </p:val>
                                        </p:tav>
                                      </p:tavLst>
                                    </p:anim>
                                    <p:anim calcmode="lin" valueType="num">
                                      <p:cBhvr>
                                        <p:cTn id="48" dur="200" fill="hold"/>
                                        <p:tgtEl>
                                          <p:spTgt spid="32"/>
                                        </p:tgtEl>
                                        <p:attrNameLst>
                                          <p:attrName>ppt_h</p:attrName>
                                        </p:attrNameLst>
                                      </p:cBhvr>
                                      <p:tavLst>
                                        <p:tav tm="0">
                                          <p:val>
                                            <p:fltVal val="0"/>
                                          </p:val>
                                        </p:tav>
                                        <p:tav tm="100000">
                                          <p:val>
                                            <p:strVal val="#ppt_h"/>
                                          </p:val>
                                        </p:tav>
                                      </p:tavLst>
                                    </p:anim>
                                  </p:childTnLst>
                                </p:cTn>
                              </p:par>
                            </p:childTnLst>
                          </p:cTn>
                        </p:par>
                        <p:par>
                          <p:cTn id="49" fill="hold" nodeType="afterGroup">
                            <p:stCondLst>
                              <p:cond delay="12500"/>
                            </p:stCondLst>
                            <p:childTnLst>
                              <p:par>
                                <p:cTn id="50" presetID="23" presetClass="entr" presetSubtype="16" dur="200" fill="hold" grpId="9" nodeType="afterEffect">
                                  <p:stCondLst>
                                    <p:cond delay="2300"/>
                                  </p:stCondLst>
                                  <p:childTnLst>
                                    <p:set>
                                      <p:cBhvr>
                                        <p:cTn id="51" dur="1" fill="hold">
                                          <p:stCondLst>
                                            <p:cond delay="0"/>
                                          </p:stCondLst>
                                        </p:cTn>
                                        <p:tgtEl>
                                          <p:spTgt spid="33"/>
                                        </p:tgtEl>
                                        <p:attrNameLst>
                                          <p:attrName>style.visibility</p:attrName>
                                        </p:attrNameLst>
                                      </p:cBhvr>
                                      <p:to>
                                        <p:strVal val="visible"/>
                                      </p:to>
                                    </p:set>
                                    <p:anim calcmode="lin" valueType="num">
                                      <p:cBhvr>
                                        <p:cTn id="52" dur="200" fill="hold"/>
                                        <p:tgtEl>
                                          <p:spTgt spid="33"/>
                                        </p:tgtEl>
                                        <p:attrNameLst>
                                          <p:attrName>ppt_w</p:attrName>
                                        </p:attrNameLst>
                                      </p:cBhvr>
                                      <p:tavLst>
                                        <p:tav tm="0">
                                          <p:val>
                                            <p:fltVal val="0"/>
                                          </p:val>
                                        </p:tav>
                                        <p:tav tm="100000">
                                          <p:val>
                                            <p:strVal val="#ppt_w"/>
                                          </p:val>
                                        </p:tav>
                                      </p:tavLst>
                                    </p:anim>
                                    <p:anim calcmode="lin" valueType="num">
                                      <p:cBhvr>
                                        <p:cTn id="53" dur="200" fill="hold"/>
                                        <p:tgtEl>
                                          <p:spTgt spid="33"/>
                                        </p:tgtEl>
                                        <p:attrNameLst>
                                          <p:attrName>ppt_h</p:attrName>
                                        </p:attrNameLst>
                                      </p:cBhvr>
                                      <p:tavLst>
                                        <p:tav tm="0">
                                          <p:val>
                                            <p:fltVal val="0"/>
                                          </p:val>
                                        </p:tav>
                                        <p:tav tm="100000">
                                          <p:val>
                                            <p:strVal val="#ppt_h"/>
                                          </p:val>
                                        </p:tav>
                                      </p:tavLst>
                                    </p:anim>
                                  </p:childTnLst>
                                </p:cTn>
                              </p:par>
                            </p:childTnLst>
                          </p:cTn>
                        </p:par>
                        <p:par>
                          <p:cTn id="54" fill="hold" nodeType="afterGroup">
                            <p:stCondLst>
                              <p:cond delay="15000"/>
                            </p:stCondLst>
                            <p:childTnLst>
                              <p:par>
                                <p:cTn id="55" presetID="23" presetClass="entr" presetSubtype="16" dur="200" fill="hold" grpId="10" nodeType="afterEffect">
                                  <p:stCondLst>
                                    <p:cond delay="2500"/>
                                  </p:stCondLst>
                                  <p:childTnLst>
                                    <p:set>
                                      <p:cBhvr>
                                        <p:cTn id="56" dur="1" fill="hold">
                                          <p:stCondLst>
                                            <p:cond delay="0"/>
                                          </p:stCondLst>
                                        </p:cTn>
                                        <p:tgtEl>
                                          <p:spTgt spid="34"/>
                                        </p:tgtEl>
                                        <p:attrNameLst>
                                          <p:attrName>style.visibility</p:attrName>
                                        </p:attrNameLst>
                                      </p:cBhvr>
                                      <p:to>
                                        <p:strVal val="visible"/>
                                      </p:to>
                                    </p:set>
                                    <p:anim calcmode="lin" valueType="num">
                                      <p:cBhvr>
                                        <p:cTn id="57" dur="200" fill="hold"/>
                                        <p:tgtEl>
                                          <p:spTgt spid="34"/>
                                        </p:tgtEl>
                                        <p:attrNameLst>
                                          <p:attrName>ppt_w</p:attrName>
                                        </p:attrNameLst>
                                      </p:cBhvr>
                                      <p:tavLst>
                                        <p:tav tm="0">
                                          <p:val>
                                            <p:fltVal val="0"/>
                                          </p:val>
                                        </p:tav>
                                        <p:tav tm="100000">
                                          <p:val>
                                            <p:strVal val="#ppt_w"/>
                                          </p:val>
                                        </p:tav>
                                      </p:tavLst>
                                    </p:anim>
                                    <p:anim calcmode="lin" valueType="num">
                                      <p:cBhvr>
                                        <p:cTn id="58" dur="200" fill="hold"/>
                                        <p:tgtEl>
                                          <p:spTgt spid="34"/>
                                        </p:tgtEl>
                                        <p:attrNameLst>
                                          <p:attrName>ppt_h</p:attrName>
                                        </p:attrNameLst>
                                      </p:cBhvr>
                                      <p:tavLst>
                                        <p:tav tm="0">
                                          <p:val>
                                            <p:fltVal val="0"/>
                                          </p:val>
                                        </p:tav>
                                        <p:tav tm="100000">
                                          <p:val>
                                            <p:strVal val="#ppt_h"/>
                                          </p:val>
                                        </p:tav>
                                      </p:tavLst>
                                    </p:anim>
                                  </p:childTnLst>
                                </p:cTn>
                              </p:par>
                            </p:childTnLst>
                          </p:cTn>
                        </p:par>
                        <p:par>
                          <p:cTn id="59" fill="hold" nodeType="afterGroup">
                            <p:stCondLst>
                              <p:cond delay="17700"/>
                            </p:stCondLst>
                            <p:childTnLst>
                              <p:par>
                                <p:cTn id="60" presetID="23" presetClass="entr" presetSubtype="16" dur="200" fill="hold" grpId="11" nodeType="afterEffect">
                                  <p:stCondLst>
                                    <p:cond delay="2700"/>
                                  </p:stCondLst>
                                  <p:childTnLst>
                                    <p:set>
                                      <p:cBhvr>
                                        <p:cTn id="61" dur="1" fill="hold">
                                          <p:stCondLst>
                                            <p:cond delay="0"/>
                                          </p:stCondLst>
                                        </p:cTn>
                                        <p:tgtEl>
                                          <p:spTgt spid="35"/>
                                        </p:tgtEl>
                                        <p:attrNameLst>
                                          <p:attrName>style.visibility</p:attrName>
                                        </p:attrNameLst>
                                      </p:cBhvr>
                                      <p:to>
                                        <p:strVal val="visible"/>
                                      </p:to>
                                    </p:set>
                                    <p:anim calcmode="lin" valueType="num">
                                      <p:cBhvr>
                                        <p:cTn id="62" dur="200" fill="hold"/>
                                        <p:tgtEl>
                                          <p:spTgt spid="35"/>
                                        </p:tgtEl>
                                        <p:attrNameLst>
                                          <p:attrName>ppt_w</p:attrName>
                                        </p:attrNameLst>
                                      </p:cBhvr>
                                      <p:tavLst>
                                        <p:tav tm="0">
                                          <p:val>
                                            <p:fltVal val="0"/>
                                          </p:val>
                                        </p:tav>
                                        <p:tav tm="100000">
                                          <p:val>
                                            <p:strVal val="#ppt_w"/>
                                          </p:val>
                                        </p:tav>
                                      </p:tavLst>
                                    </p:anim>
                                    <p:anim calcmode="lin" valueType="num">
                                      <p:cBhvr>
                                        <p:cTn id="63" dur="200" fill="hold"/>
                                        <p:tgtEl>
                                          <p:spTgt spid="35"/>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25" grpId="1"/>
      <p:bldP spid="26" grpId="2"/>
      <p:bldP spid="27" grpId="3"/>
      <p:bldP spid="28" grpId="4"/>
      <p:bldP spid="29" grpId="5"/>
      <p:bldP spid="30" grpId="6"/>
      <p:bldP spid="31" grpId="7"/>
      <p:bldP spid="32" grpId="8"/>
      <p:bldP spid="33" grpId="9"/>
      <p:bldP spid="34" grpId="10"/>
      <p:bldP spid="35" grpId="11"/>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lum/>
          </a:blip>
          <a:stretch>
            <a:fillRect/>
          </a:stretch>
        </a:blipFill>
        <a:effectLst/>
      </p:bgPr>
    </p:bg>
    <p:spTree>
      <p:nvGrpSpPr>
        <p:cNvPr id="1" name=""/>
        <p:cNvGrpSpPr/>
        <p:nvPr/>
      </p:nvGrpSpPr>
      <p:grpSpPr>
        <a:xfrm>
          <a:off x="0" y="0"/>
          <a:ext cx="0" cy="0"/>
        </a:xfrm>
      </p:grpSpPr>
      <p:sp>
        <p:nvSpPr>
          <p:cNvPr id="23" name="文本框 22"/>
          <p:cNvSpPr txBox="1"/>
          <p:nvPr/>
        </p:nvSpPr>
        <p:spPr>
          <a:xfrm>
            <a:off x="1609684" y="44624"/>
            <a:ext cx="9958924" cy="518678"/>
          </a:xfrm>
          <a:prstGeom prst="rect">
            <a:avLst/>
          </a:prstGeom>
          <a:noFill/>
        </p:spPr>
        <p:txBody>
          <a:bodyPr wrap="square" rtlCol="0">
            <a:normAutofit/>
            <a:scene3d>
              <a:camera prst="orthographicFront"/>
              <a:lightRig rig="threePt" dir="t"/>
            </a:scene3d>
            <a:sp3d contourW="127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chemeClr val="bg1"/>
                </a:solidFill>
                <a:latin typeface="宋体"/>
                <a:sym typeface="宋体"/>
              </a:rPr>
              <a:t>财务审计出差</a:t>
            </a:r>
          </a:p>
        </p:txBody>
      </p:sp>
      <p:sp>
        <p:nvSpPr>
          <p:cNvPr id="24" name="New shape"/>
          <p:cNvSpPr/>
          <p:nvPr/>
        </p:nvSpPr>
        <p:spPr>
          <a:xfrm>
            <a:off x="1117600" y="3289300"/>
            <a:ext cx="9956800" cy="723900"/>
          </a:xfrm>
          <a:prstGeom prst="roundRect">
            <a:avLst>
              <a:gd name="adj" fmla="val 10526"/>
            </a:avLst>
          </a:prstGeom>
          <a:gradFill>
            <a:gsLst>
              <a:gs pos="100000">
                <a:srgbClr val="F2F2F2">
                  <a:alpha val="88235"/>
                </a:srgbClr>
              </a:gs>
              <a:gs pos="0">
                <a:srgbClr val="F2F2F2">
                  <a:alpha val="9804"/>
                </a:srgbClr>
              </a:gs>
            </a:gsLs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p>
        </p:txBody>
      </p:sp>
      <p:sp>
        <p:nvSpPr>
          <p:cNvPr id="25" name="New shape"/>
          <p:cNvSpPr/>
          <p:nvPr/>
        </p:nvSpPr>
        <p:spPr>
          <a:xfrm>
            <a:off x="1168400" y="3340100"/>
            <a:ext cx="76200" cy="622300"/>
          </a:xfrm>
          <a:prstGeom prst="roundRect">
            <a:avLst>
              <a:gd name="adj" fmla="val 50000"/>
            </a:avLst>
          </a:prstGeom>
          <a:solidFill>
            <a:srgbClr val="E532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p>
        </p:txBody>
      </p:sp>
      <p:sp>
        <p:nvSpPr>
          <p:cNvPr id="26" name="New shape"/>
          <p:cNvSpPr/>
          <p:nvPr/>
        </p:nvSpPr>
        <p:spPr>
          <a:xfrm>
            <a:off x="1117600" y="4140200"/>
            <a:ext cx="9956800" cy="1066800"/>
          </a:xfrm>
          <a:prstGeom prst="roundRect">
            <a:avLst>
              <a:gd name="adj" fmla="val 7142"/>
            </a:avLst>
          </a:prstGeom>
          <a:gradFill>
            <a:gsLst>
              <a:gs pos="100000">
                <a:srgbClr val="F2F2F2">
                  <a:alpha val="88235"/>
                </a:srgbClr>
              </a:gs>
              <a:gs pos="0">
                <a:srgbClr val="F2F2F2">
                  <a:alpha val="9804"/>
                </a:srgbClr>
              </a:gs>
            </a:gsLs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p>
        </p:txBody>
      </p:sp>
      <p:sp>
        <p:nvSpPr>
          <p:cNvPr id="27" name="New shape"/>
          <p:cNvSpPr/>
          <p:nvPr/>
        </p:nvSpPr>
        <p:spPr>
          <a:xfrm>
            <a:off x="1168400" y="4191000"/>
            <a:ext cx="76200" cy="965200"/>
          </a:xfrm>
          <a:prstGeom prst="roundRect">
            <a:avLst>
              <a:gd name="adj" fmla="val 50000"/>
            </a:avLst>
          </a:prstGeom>
          <a:solidFill>
            <a:srgbClr val="E532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p>
        </p:txBody>
      </p:sp>
      <p:sp>
        <p:nvSpPr>
          <p:cNvPr id="28" name="New shape"/>
          <p:cNvSpPr/>
          <p:nvPr/>
        </p:nvSpPr>
        <p:spPr>
          <a:xfrm>
            <a:off x="1117600" y="2286000"/>
            <a:ext cx="9956800" cy="342900"/>
          </a:xfrm>
          <a:prstGeom prst="rect">
            <a:avLst/>
          </a:prstGeom>
          <a:noFill/>
        </p:spPr>
        <p:style>
          <a:lnRef idx="2">
            <a:srgbClr val="FFFFFF">
              <a:alpha val="0"/>
            </a:srgbClr>
          </a:lnRef>
          <a:fillRef idx="1">
            <a:schemeClr val="accent1"/>
          </a:fillRef>
          <a:effectRef idx="0">
            <a:schemeClr val="accent1"/>
          </a:effectRef>
          <a:fontRef idx="minor">
            <a:schemeClr val="lt1"/>
          </a:fontRef>
        </p:style>
        <p:txBody>
          <a:bodyPr lIns="0" tIns="0" rIns="0" bIns="0" rtlCol="0" anchor="t">
            <a:normAutofit fontScale="97500" lnSpcReduction="20000"/>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indent="0" algn="l">
              <a:lnSpc>
                <a:spcPct val="125000"/>
              </a:lnSpc>
            </a:pPr>
            <a:r>
              <a:rPr sz="2100" b="0">
                <a:solidFill>
                  <a:srgbClr val="000000"/>
                </a:solidFill>
                <a:latin typeface="宋体"/>
              </a:rPr>
              <a:t>五、财务审计出差的方法和程序</a:t>
            </a:r>
          </a:p>
        </p:txBody>
      </p:sp>
      <p:sp>
        <p:nvSpPr>
          <p:cNvPr id="29" name="New shape"/>
          <p:cNvSpPr/>
          <p:nvPr/>
        </p:nvSpPr>
        <p:spPr>
          <a:xfrm>
            <a:off x="1117600" y="2755900"/>
            <a:ext cx="9956800" cy="342900"/>
          </a:xfrm>
          <a:prstGeom prst="rect">
            <a:avLst/>
          </a:prstGeom>
          <a:noFill/>
        </p:spPr>
        <p:style>
          <a:lnRef idx="2">
            <a:srgbClr val="FFFFFF">
              <a:alpha val="0"/>
            </a:srgbClr>
          </a:lnRef>
          <a:fillRef idx="1">
            <a:schemeClr val="accent1"/>
          </a:fillRef>
          <a:effectRef idx="0">
            <a:schemeClr val="accent1"/>
          </a:effectRef>
          <a:fontRef idx="minor">
            <a:schemeClr val="lt1"/>
          </a:fontRef>
        </p:style>
        <p:txBody>
          <a:bodyPr lIns="0" tIns="0" rIns="0" bIns="0" rtlCol="0" anchor="t">
            <a:normAutofit fontScale="97500" lnSpcReduction="20000"/>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indent="0" algn="l">
              <a:lnSpc>
                <a:spcPct val="125000"/>
              </a:lnSpc>
            </a:pPr>
            <a:r>
              <a:rPr sz="2100" b="0">
                <a:solidFill>
                  <a:srgbClr val="000000"/>
                </a:solidFill>
                <a:latin typeface="宋体"/>
              </a:rPr>
              <a:t>财务审计出差的方法和程序主要包括以下几个步骤</a:t>
            </a:r>
          </a:p>
        </p:txBody>
      </p:sp>
      <p:sp>
        <p:nvSpPr>
          <p:cNvPr id="30" name="New shape"/>
          <p:cNvSpPr/>
          <p:nvPr/>
        </p:nvSpPr>
        <p:spPr>
          <a:xfrm>
            <a:off x="1435100" y="3479800"/>
            <a:ext cx="9639300" cy="330200"/>
          </a:xfrm>
          <a:prstGeom prst="rect">
            <a:avLst/>
          </a:prstGeom>
          <a:noFill/>
        </p:spPr>
        <p:style>
          <a:lnRef idx="2">
            <a:srgbClr val="FFFFFF">
              <a:alpha val="0"/>
            </a:srgbClr>
          </a:lnRef>
          <a:fillRef idx="1">
            <a:schemeClr val="accent1"/>
          </a:fillRef>
          <a:effectRef idx="0">
            <a:schemeClr val="accent1"/>
          </a:effectRef>
          <a:fontRef idx="minor">
            <a:schemeClr val="lt1"/>
          </a:fontRef>
        </p:style>
        <p:txBody>
          <a:bodyPr lIns="0" tIns="0" rIns="0" bIns="0" rtlCol="0" anchor="t">
            <a:normAutofit fontScale="97500" lnSpcReduction="20000"/>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indent="0" algn="l">
              <a:lnSpc>
                <a:spcPct val="125000"/>
              </a:lnSpc>
            </a:pPr>
            <a:r>
              <a:rPr sz="2100" b="0">
                <a:solidFill>
                  <a:srgbClr val="000000"/>
                </a:solidFill>
                <a:latin typeface="宋体"/>
              </a:rPr>
              <a:t>接受委托：审计机构接受客户委托，确定审计目的、对象和范围</a:t>
            </a:r>
          </a:p>
        </p:txBody>
      </p:sp>
      <p:sp>
        <p:nvSpPr>
          <p:cNvPr id="31" name="New shape"/>
          <p:cNvSpPr/>
          <p:nvPr/>
        </p:nvSpPr>
        <p:spPr>
          <a:xfrm>
            <a:off x="1435100" y="4330700"/>
            <a:ext cx="9639300" cy="660400"/>
          </a:xfrm>
          <a:prstGeom prst="rect">
            <a:avLst/>
          </a:prstGeom>
          <a:noFill/>
        </p:spPr>
        <p:style>
          <a:lnRef idx="2">
            <a:srgbClr val="FFFFFF">
              <a:alpha val="0"/>
            </a:srgbClr>
          </a:lnRef>
          <a:fillRef idx="1">
            <a:schemeClr val="accent1"/>
          </a:fillRef>
          <a:effectRef idx="0">
            <a:schemeClr val="accent1"/>
          </a:effectRef>
          <a:fontRef idx="minor">
            <a:schemeClr val="lt1"/>
          </a:fontRef>
        </p:style>
        <p:txBody>
          <a:bodyPr lIns="0" tIns="0" rIns="0" bIns="0" rtlCol="0" anchor="t">
            <a:normAutofit fontScale="97500" lnSpcReduction="20000"/>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indent="0" algn="l">
              <a:lnSpc>
                <a:spcPct val="125000"/>
              </a:lnSpc>
            </a:pPr>
            <a:r>
              <a:rPr sz="2100" b="0">
                <a:solidFill>
                  <a:srgbClr val="000000"/>
                </a:solidFill>
                <a:latin typeface="宋体"/>
              </a:rPr>
              <a:t>组建审计小组：根据项目要求，从审计机构中选取具备相关经验和专业知识的审计人员组成审计小组</a:t>
            </a:r>
          </a:p>
        </p:txBody>
      </p:sp>
    </p:spTree>
    <p:extLst>
      <p:ext uri="{BB962C8B-B14F-4D97-AF65-F5344CB8AC3E}">
        <p14:creationId xmlns:p14="http://schemas.microsoft.com/office/powerpoint/2010/main" val="3300749827"/>
      </p:ext>
    </p:extLst>
  </p:cSld>
  <p:clrMapOvr>
    <a:masterClrMapping/>
  </p:clrMapOvr>
  <mc:AlternateContent>
    <mc:Choice xmlns:p14="http://schemas.microsoft.com/office/powerpoint/2010/main" Requires="p14">
      <p:transition spd="med" advTm="7200000" p14:dur="7200000">
        <p:fade/>
      </p:transition>
    </mc:Choice>
    <mc:Fallback>
      <p:transition spd="med" advTm="7200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3" presetClass="entr" presetSubtype="16" dur="300" fill="hold" grpId="0" nodeType="afterEffect">
                                  <p:stCondLst>
                                    <p:cond delay="0"/>
                                  </p:stCondLst>
                                  <p:childTnLst>
                                    <p:set>
                                      <p:cBhvr>
                                        <p:cTn id="6" dur="1" fill="hold">
                                          <p:stCondLst>
                                            <p:cond delay="0"/>
                                          </p:stCondLst>
                                        </p:cTn>
                                        <p:tgtEl>
                                          <p:spTgt spid="24"/>
                                        </p:tgtEl>
                                        <p:attrNameLst>
                                          <p:attrName>style.visibility</p:attrName>
                                        </p:attrNameLst>
                                      </p:cBhvr>
                                      <p:to>
                                        <p:strVal val="visible"/>
                                      </p:to>
                                    </p:set>
                                    <p:anim calcmode="lin" valueType="num">
                                      <p:cBhvr>
                                        <p:cTn id="7" dur="300" fill="hold"/>
                                        <p:tgtEl>
                                          <p:spTgt spid="24"/>
                                        </p:tgtEl>
                                        <p:attrNameLst>
                                          <p:attrName>ppt_w</p:attrName>
                                        </p:attrNameLst>
                                      </p:cBhvr>
                                      <p:tavLst>
                                        <p:tav tm="0">
                                          <p:val>
                                            <p:fltVal val="0"/>
                                          </p:val>
                                        </p:tav>
                                        <p:tav tm="100000">
                                          <p:val>
                                            <p:strVal val="#ppt_w"/>
                                          </p:val>
                                        </p:tav>
                                      </p:tavLst>
                                    </p:anim>
                                    <p:anim calcmode="lin" valueType="num">
                                      <p:cBhvr>
                                        <p:cTn id="8" dur="300" fill="hold"/>
                                        <p:tgtEl>
                                          <p:spTgt spid="24"/>
                                        </p:tgtEl>
                                        <p:attrNameLst>
                                          <p:attrName>ppt_h</p:attrName>
                                        </p:attrNameLst>
                                      </p:cBhvr>
                                      <p:tavLst>
                                        <p:tav tm="0">
                                          <p:val>
                                            <p:fltVal val="0"/>
                                          </p:val>
                                        </p:tav>
                                        <p:tav tm="100000">
                                          <p:val>
                                            <p:strVal val="#ppt_h"/>
                                          </p:val>
                                        </p:tav>
                                      </p:tavLst>
                                    </p:anim>
                                  </p:childTnLst>
                                </p:cTn>
                              </p:par>
                            </p:childTnLst>
                          </p:cTn>
                        </p:par>
                        <p:par>
                          <p:cTn id="9" fill="hold" nodeType="afterGroup">
                            <p:stCondLst>
                              <p:cond delay="300"/>
                            </p:stCondLst>
                            <p:childTnLst>
                              <p:par>
                                <p:cTn id="10" presetID="23" presetClass="entr" presetSubtype="16" dur="300" fill="hold" grpId="1" nodeType="afterEffect">
                                  <p:stCondLst>
                                    <p:cond delay="300"/>
                                  </p:stCondLst>
                                  <p:childTnLst>
                                    <p:set>
                                      <p:cBhvr>
                                        <p:cTn id="11" dur="1" fill="hold">
                                          <p:stCondLst>
                                            <p:cond delay="0"/>
                                          </p:stCondLst>
                                        </p:cTn>
                                        <p:tgtEl>
                                          <p:spTgt spid="25"/>
                                        </p:tgtEl>
                                        <p:attrNameLst>
                                          <p:attrName>style.visibility</p:attrName>
                                        </p:attrNameLst>
                                      </p:cBhvr>
                                      <p:to>
                                        <p:strVal val="visible"/>
                                      </p:to>
                                    </p:set>
                                    <p:anim calcmode="lin" valueType="num">
                                      <p:cBhvr>
                                        <p:cTn id="12" dur="300" fill="hold"/>
                                        <p:tgtEl>
                                          <p:spTgt spid="25"/>
                                        </p:tgtEl>
                                        <p:attrNameLst>
                                          <p:attrName>ppt_w</p:attrName>
                                        </p:attrNameLst>
                                      </p:cBhvr>
                                      <p:tavLst>
                                        <p:tav tm="0">
                                          <p:val>
                                            <p:fltVal val="0"/>
                                          </p:val>
                                        </p:tav>
                                        <p:tav tm="100000">
                                          <p:val>
                                            <p:strVal val="#ppt_w"/>
                                          </p:val>
                                        </p:tav>
                                      </p:tavLst>
                                    </p:anim>
                                    <p:anim calcmode="lin" valueType="num">
                                      <p:cBhvr>
                                        <p:cTn id="13" dur="300" fill="hold"/>
                                        <p:tgtEl>
                                          <p:spTgt spid="25"/>
                                        </p:tgtEl>
                                        <p:attrNameLst>
                                          <p:attrName>ppt_h</p:attrName>
                                        </p:attrNameLst>
                                      </p:cBhvr>
                                      <p:tavLst>
                                        <p:tav tm="0">
                                          <p:val>
                                            <p:fltVal val="0"/>
                                          </p:val>
                                        </p:tav>
                                        <p:tav tm="100000">
                                          <p:val>
                                            <p:strVal val="#ppt_h"/>
                                          </p:val>
                                        </p:tav>
                                      </p:tavLst>
                                    </p:anim>
                                  </p:childTnLst>
                                </p:cTn>
                              </p:par>
                            </p:childTnLst>
                          </p:cTn>
                        </p:par>
                        <p:par>
                          <p:cTn id="14" fill="hold" nodeType="afterGroup">
                            <p:stCondLst>
                              <p:cond delay="900"/>
                            </p:stCondLst>
                            <p:childTnLst>
                              <p:par>
                                <p:cTn id="15" presetID="23" presetClass="entr" presetSubtype="16" dur="300" fill="hold" grpId="2" nodeType="afterEffect">
                                  <p:stCondLst>
                                    <p:cond delay="600"/>
                                  </p:stCondLst>
                                  <p:childTnLst>
                                    <p:set>
                                      <p:cBhvr>
                                        <p:cTn id="16" dur="1" fill="hold">
                                          <p:stCondLst>
                                            <p:cond delay="0"/>
                                          </p:stCondLst>
                                        </p:cTn>
                                        <p:tgtEl>
                                          <p:spTgt spid="26"/>
                                        </p:tgtEl>
                                        <p:attrNameLst>
                                          <p:attrName>style.visibility</p:attrName>
                                        </p:attrNameLst>
                                      </p:cBhvr>
                                      <p:to>
                                        <p:strVal val="visible"/>
                                      </p:to>
                                    </p:set>
                                    <p:anim calcmode="lin" valueType="num">
                                      <p:cBhvr>
                                        <p:cTn id="17" dur="300" fill="hold"/>
                                        <p:tgtEl>
                                          <p:spTgt spid="26"/>
                                        </p:tgtEl>
                                        <p:attrNameLst>
                                          <p:attrName>ppt_w</p:attrName>
                                        </p:attrNameLst>
                                      </p:cBhvr>
                                      <p:tavLst>
                                        <p:tav tm="0">
                                          <p:val>
                                            <p:fltVal val="0"/>
                                          </p:val>
                                        </p:tav>
                                        <p:tav tm="100000">
                                          <p:val>
                                            <p:strVal val="#ppt_w"/>
                                          </p:val>
                                        </p:tav>
                                      </p:tavLst>
                                    </p:anim>
                                    <p:anim calcmode="lin" valueType="num">
                                      <p:cBhvr>
                                        <p:cTn id="18" dur="300" fill="hold"/>
                                        <p:tgtEl>
                                          <p:spTgt spid="26"/>
                                        </p:tgtEl>
                                        <p:attrNameLst>
                                          <p:attrName>ppt_h</p:attrName>
                                        </p:attrNameLst>
                                      </p:cBhvr>
                                      <p:tavLst>
                                        <p:tav tm="0">
                                          <p:val>
                                            <p:fltVal val="0"/>
                                          </p:val>
                                        </p:tav>
                                        <p:tav tm="100000">
                                          <p:val>
                                            <p:strVal val="#ppt_h"/>
                                          </p:val>
                                        </p:tav>
                                      </p:tavLst>
                                    </p:anim>
                                  </p:childTnLst>
                                </p:cTn>
                              </p:par>
                            </p:childTnLst>
                          </p:cTn>
                        </p:par>
                        <p:par>
                          <p:cTn id="19" fill="hold" nodeType="afterGroup">
                            <p:stCondLst>
                              <p:cond delay="1800"/>
                            </p:stCondLst>
                            <p:childTnLst>
                              <p:par>
                                <p:cTn id="20" presetID="23" presetClass="entr" presetSubtype="16" dur="300" fill="hold" grpId="3" nodeType="afterEffect">
                                  <p:stCondLst>
                                    <p:cond delay="900"/>
                                  </p:stCondLst>
                                  <p:childTnLst>
                                    <p:set>
                                      <p:cBhvr>
                                        <p:cTn id="21" dur="1" fill="hold">
                                          <p:stCondLst>
                                            <p:cond delay="0"/>
                                          </p:stCondLst>
                                        </p:cTn>
                                        <p:tgtEl>
                                          <p:spTgt spid="27"/>
                                        </p:tgtEl>
                                        <p:attrNameLst>
                                          <p:attrName>style.visibility</p:attrName>
                                        </p:attrNameLst>
                                      </p:cBhvr>
                                      <p:to>
                                        <p:strVal val="visible"/>
                                      </p:to>
                                    </p:set>
                                    <p:anim calcmode="lin" valueType="num">
                                      <p:cBhvr>
                                        <p:cTn id="22" dur="300" fill="hold"/>
                                        <p:tgtEl>
                                          <p:spTgt spid="27"/>
                                        </p:tgtEl>
                                        <p:attrNameLst>
                                          <p:attrName>ppt_w</p:attrName>
                                        </p:attrNameLst>
                                      </p:cBhvr>
                                      <p:tavLst>
                                        <p:tav tm="0">
                                          <p:val>
                                            <p:fltVal val="0"/>
                                          </p:val>
                                        </p:tav>
                                        <p:tav tm="100000">
                                          <p:val>
                                            <p:strVal val="#ppt_w"/>
                                          </p:val>
                                        </p:tav>
                                      </p:tavLst>
                                    </p:anim>
                                    <p:anim calcmode="lin" valueType="num">
                                      <p:cBhvr>
                                        <p:cTn id="23" dur="300" fill="hold"/>
                                        <p:tgtEl>
                                          <p:spTgt spid="27"/>
                                        </p:tgtEl>
                                        <p:attrNameLst>
                                          <p:attrName>ppt_h</p:attrName>
                                        </p:attrNameLst>
                                      </p:cBhvr>
                                      <p:tavLst>
                                        <p:tav tm="0">
                                          <p:val>
                                            <p:fltVal val="0"/>
                                          </p:val>
                                        </p:tav>
                                        <p:tav tm="100000">
                                          <p:val>
                                            <p:strVal val="#ppt_h"/>
                                          </p:val>
                                        </p:tav>
                                      </p:tavLst>
                                    </p:anim>
                                  </p:childTnLst>
                                </p:cTn>
                              </p:par>
                            </p:childTnLst>
                          </p:cTn>
                        </p:par>
                        <p:par>
                          <p:cTn id="24" fill="hold" nodeType="afterGroup">
                            <p:stCondLst>
                              <p:cond delay="3000"/>
                            </p:stCondLst>
                            <p:childTnLst>
                              <p:par>
                                <p:cTn id="25" presetID="23" presetClass="entr" presetSubtype="16" dur="200" fill="hold" grpId="4" nodeType="afterEffect">
                                  <p:stCondLst>
                                    <p:cond delay="1200"/>
                                  </p:stCondLst>
                                  <p:childTnLst>
                                    <p:set>
                                      <p:cBhvr>
                                        <p:cTn id="26" dur="1" fill="hold">
                                          <p:stCondLst>
                                            <p:cond delay="0"/>
                                          </p:stCondLst>
                                        </p:cTn>
                                        <p:tgtEl>
                                          <p:spTgt spid="28"/>
                                        </p:tgtEl>
                                        <p:attrNameLst>
                                          <p:attrName>style.visibility</p:attrName>
                                        </p:attrNameLst>
                                      </p:cBhvr>
                                      <p:to>
                                        <p:strVal val="visible"/>
                                      </p:to>
                                    </p:set>
                                    <p:anim calcmode="lin" valueType="num">
                                      <p:cBhvr>
                                        <p:cTn id="27" dur="200" fill="hold"/>
                                        <p:tgtEl>
                                          <p:spTgt spid="28"/>
                                        </p:tgtEl>
                                        <p:attrNameLst>
                                          <p:attrName>ppt_w</p:attrName>
                                        </p:attrNameLst>
                                      </p:cBhvr>
                                      <p:tavLst>
                                        <p:tav tm="0">
                                          <p:val>
                                            <p:fltVal val="0"/>
                                          </p:val>
                                        </p:tav>
                                        <p:tav tm="100000">
                                          <p:val>
                                            <p:strVal val="#ppt_w"/>
                                          </p:val>
                                        </p:tav>
                                      </p:tavLst>
                                    </p:anim>
                                    <p:anim calcmode="lin" valueType="num">
                                      <p:cBhvr>
                                        <p:cTn id="28" dur="200" fill="hold"/>
                                        <p:tgtEl>
                                          <p:spTgt spid="28"/>
                                        </p:tgtEl>
                                        <p:attrNameLst>
                                          <p:attrName>ppt_h</p:attrName>
                                        </p:attrNameLst>
                                      </p:cBhvr>
                                      <p:tavLst>
                                        <p:tav tm="0">
                                          <p:val>
                                            <p:fltVal val="0"/>
                                          </p:val>
                                        </p:tav>
                                        <p:tav tm="100000">
                                          <p:val>
                                            <p:strVal val="#ppt_h"/>
                                          </p:val>
                                        </p:tav>
                                      </p:tavLst>
                                    </p:anim>
                                  </p:childTnLst>
                                </p:cTn>
                              </p:par>
                            </p:childTnLst>
                          </p:cTn>
                        </p:par>
                        <p:par>
                          <p:cTn id="29" fill="hold" nodeType="afterGroup">
                            <p:stCondLst>
                              <p:cond delay="4400"/>
                            </p:stCondLst>
                            <p:childTnLst>
                              <p:par>
                                <p:cTn id="30" presetID="23" presetClass="entr" presetSubtype="16" dur="200" fill="hold" grpId="5" nodeType="afterEffect">
                                  <p:stCondLst>
                                    <p:cond delay="1400"/>
                                  </p:stCondLst>
                                  <p:childTnLst>
                                    <p:set>
                                      <p:cBhvr>
                                        <p:cTn id="31" dur="1" fill="hold">
                                          <p:stCondLst>
                                            <p:cond delay="0"/>
                                          </p:stCondLst>
                                        </p:cTn>
                                        <p:tgtEl>
                                          <p:spTgt spid="29"/>
                                        </p:tgtEl>
                                        <p:attrNameLst>
                                          <p:attrName>style.visibility</p:attrName>
                                        </p:attrNameLst>
                                      </p:cBhvr>
                                      <p:to>
                                        <p:strVal val="visible"/>
                                      </p:to>
                                    </p:set>
                                    <p:anim calcmode="lin" valueType="num">
                                      <p:cBhvr>
                                        <p:cTn id="32" dur="200" fill="hold"/>
                                        <p:tgtEl>
                                          <p:spTgt spid="29"/>
                                        </p:tgtEl>
                                        <p:attrNameLst>
                                          <p:attrName>ppt_w</p:attrName>
                                        </p:attrNameLst>
                                      </p:cBhvr>
                                      <p:tavLst>
                                        <p:tav tm="0">
                                          <p:val>
                                            <p:fltVal val="0"/>
                                          </p:val>
                                        </p:tav>
                                        <p:tav tm="100000">
                                          <p:val>
                                            <p:strVal val="#ppt_w"/>
                                          </p:val>
                                        </p:tav>
                                      </p:tavLst>
                                    </p:anim>
                                    <p:anim calcmode="lin" valueType="num">
                                      <p:cBhvr>
                                        <p:cTn id="33" dur="200" fill="hold"/>
                                        <p:tgtEl>
                                          <p:spTgt spid="29"/>
                                        </p:tgtEl>
                                        <p:attrNameLst>
                                          <p:attrName>ppt_h</p:attrName>
                                        </p:attrNameLst>
                                      </p:cBhvr>
                                      <p:tavLst>
                                        <p:tav tm="0">
                                          <p:val>
                                            <p:fltVal val="0"/>
                                          </p:val>
                                        </p:tav>
                                        <p:tav tm="100000">
                                          <p:val>
                                            <p:strVal val="#ppt_h"/>
                                          </p:val>
                                        </p:tav>
                                      </p:tavLst>
                                    </p:anim>
                                  </p:childTnLst>
                                </p:cTn>
                              </p:par>
                            </p:childTnLst>
                          </p:cTn>
                        </p:par>
                        <p:par>
                          <p:cTn id="34" fill="hold" nodeType="afterGroup">
                            <p:stCondLst>
                              <p:cond delay="6000"/>
                            </p:stCondLst>
                            <p:childTnLst>
                              <p:par>
                                <p:cTn id="35" presetID="23" presetClass="entr" presetSubtype="16" dur="200" fill="hold" grpId="6" nodeType="afterEffect">
                                  <p:stCondLst>
                                    <p:cond delay="1600"/>
                                  </p:stCondLst>
                                  <p:childTnLst>
                                    <p:set>
                                      <p:cBhvr>
                                        <p:cTn id="36" dur="1" fill="hold">
                                          <p:stCondLst>
                                            <p:cond delay="0"/>
                                          </p:stCondLst>
                                        </p:cTn>
                                        <p:tgtEl>
                                          <p:spTgt spid="30"/>
                                        </p:tgtEl>
                                        <p:attrNameLst>
                                          <p:attrName>style.visibility</p:attrName>
                                        </p:attrNameLst>
                                      </p:cBhvr>
                                      <p:to>
                                        <p:strVal val="visible"/>
                                      </p:to>
                                    </p:set>
                                    <p:anim calcmode="lin" valueType="num">
                                      <p:cBhvr>
                                        <p:cTn id="37" dur="200" fill="hold"/>
                                        <p:tgtEl>
                                          <p:spTgt spid="30"/>
                                        </p:tgtEl>
                                        <p:attrNameLst>
                                          <p:attrName>ppt_w</p:attrName>
                                        </p:attrNameLst>
                                      </p:cBhvr>
                                      <p:tavLst>
                                        <p:tav tm="0">
                                          <p:val>
                                            <p:fltVal val="0"/>
                                          </p:val>
                                        </p:tav>
                                        <p:tav tm="100000">
                                          <p:val>
                                            <p:strVal val="#ppt_w"/>
                                          </p:val>
                                        </p:tav>
                                      </p:tavLst>
                                    </p:anim>
                                    <p:anim calcmode="lin" valueType="num">
                                      <p:cBhvr>
                                        <p:cTn id="38" dur="200" fill="hold"/>
                                        <p:tgtEl>
                                          <p:spTgt spid="30"/>
                                        </p:tgtEl>
                                        <p:attrNameLst>
                                          <p:attrName>ppt_h</p:attrName>
                                        </p:attrNameLst>
                                      </p:cBhvr>
                                      <p:tavLst>
                                        <p:tav tm="0">
                                          <p:val>
                                            <p:fltVal val="0"/>
                                          </p:val>
                                        </p:tav>
                                        <p:tav tm="100000">
                                          <p:val>
                                            <p:strVal val="#ppt_h"/>
                                          </p:val>
                                        </p:tav>
                                      </p:tavLst>
                                    </p:anim>
                                  </p:childTnLst>
                                </p:cTn>
                              </p:par>
                            </p:childTnLst>
                          </p:cTn>
                        </p:par>
                        <p:par>
                          <p:cTn id="39" fill="hold" nodeType="afterGroup">
                            <p:stCondLst>
                              <p:cond delay="7800"/>
                            </p:stCondLst>
                            <p:childTnLst>
                              <p:par>
                                <p:cTn id="40" presetID="23" presetClass="entr" presetSubtype="16" dur="200" fill="hold" grpId="7" nodeType="afterEffect">
                                  <p:stCondLst>
                                    <p:cond delay="1800"/>
                                  </p:stCondLst>
                                  <p:childTnLst>
                                    <p:set>
                                      <p:cBhvr>
                                        <p:cTn id="41" dur="1" fill="hold">
                                          <p:stCondLst>
                                            <p:cond delay="0"/>
                                          </p:stCondLst>
                                        </p:cTn>
                                        <p:tgtEl>
                                          <p:spTgt spid="31"/>
                                        </p:tgtEl>
                                        <p:attrNameLst>
                                          <p:attrName>style.visibility</p:attrName>
                                        </p:attrNameLst>
                                      </p:cBhvr>
                                      <p:to>
                                        <p:strVal val="visible"/>
                                      </p:to>
                                    </p:set>
                                    <p:anim calcmode="lin" valueType="num">
                                      <p:cBhvr>
                                        <p:cTn id="42" dur="200" fill="hold"/>
                                        <p:tgtEl>
                                          <p:spTgt spid="31"/>
                                        </p:tgtEl>
                                        <p:attrNameLst>
                                          <p:attrName>ppt_w</p:attrName>
                                        </p:attrNameLst>
                                      </p:cBhvr>
                                      <p:tavLst>
                                        <p:tav tm="0">
                                          <p:val>
                                            <p:fltVal val="0"/>
                                          </p:val>
                                        </p:tav>
                                        <p:tav tm="100000">
                                          <p:val>
                                            <p:strVal val="#ppt_w"/>
                                          </p:val>
                                        </p:tav>
                                      </p:tavLst>
                                    </p:anim>
                                    <p:anim calcmode="lin" valueType="num">
                                      <p:cBhvr>
                                        <p:cTn id="43" dur="200" fill="hold"/>
                                        <p:tgtEl>
                                          <p:spTgt spid="31"/>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25" grpId="1"/>
      <p:bldP spid="26" grpId="2"/>
      <p:bldP spid="27" grpId="3"/>
      <p:bldP spid="28" grpId="4"/>
      <p:bldP spid="29" grpId="5"/>
      <p:bldP spid="30" grpId="6"/>
      <p:bldP spid="31" grpId="7"/>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a:blip r:embed="rId3"/>
          <a:stretch>
            <a:fillRect/>
          </a:stretch>
        </a:blipFill>
      </p:bgPr>
    </p:bg>
    <p:spTree>
      <p:nvGrpSpPr>
        <p:cNvPr id="1" name=""/>
        <p:cNvGrpSpPr/>
        <p:nvPr/>
      </p:nvGrpSpPr>
      <p:grpSpPr>
        <a:xfrm>
          <a:off x="0" y="0"/>
          <a:ext cx="0" cy="0"/>
        </a:xfrm>
      </p:grpSpPr>
      <p:sp>
        <p:nvSpPr>
          <p:cNvPr id="76" name="文本框 22"/>
          <p:cNvSpPr txBox="1"/>
          <p:nvPr/>
        </p:nvSpPr>
        <p:spPr>
          <a:xfrm>
            <a:off x="1609684" y="44624"/>
            <a:ext cx="9958924" cy="518678"/>
          </a:xfrm>
          <a:prstGeom prst="rect">
            <a:avLst/>
          </a:prstGeom>
          <a:noFill/>
        </p:spPr>
        <p:txBody>
          <a:bodyPr wrap="square" rtlCol="0">
            <a:normAutofit/>
            <a:scene3d>
              <a:camera prst="orthographicFront"/>
              <a:lightRig rig="threePt" dir="t"/>
            </a:scene3d>
            <a:sp3d contourW="127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chemeClr val="bg1"/>
                </a:solidFill>
                <a:latin typeface="宋体"/>
                <a:sym typeface="宋体"/>
              </a:rPr>
              <a:t>财务审计出差</a:t>
            </a:r>
          </a:p>
        </p:txBody>
      </p:sp>
      <p:sp>
        <p:nvSpPr>
          <p:cNvPr id="45" name="Freeform 1424"/>
          <p:cNvSpPr/>
          <p:nvPr/>
        </p:nvSpPr>
        <p:spPr>
          <a:xfrm rot="10800000" flipV="1">
            <a:off x="9285487" y="2132531"/>
            <a:ext cx="1834180" cy="1366482"/>
          </a:xfrm>
          <a:custGeom>
            <a:gdLst>
              <a:gd name="T0" fmla="*/ 443 w 451"/>
              <a:gd name="T1" fmla="*/ 127 h 336"/>
              <a:gd name="T2" fmla="*/ 401 w 451"/>
              <a:gd name="T3" fmla="*/ 186 h 336"/>
              <a:gd name="T4" fmla="*/ 346 w 451"/>
              <a:gd name="T5" fmla="*/ 215 h 336"/>
              <a:gd name="T6" fmla="*/ 91 w 451"/>
              <a:gd name="T7" fmla="*/ 215 h 336"/>
              <a:gd name="T8" fmla="*/ 91 w 451"/>
              <a:gd name="T9" fmla="*/ 306 h 336"/>
              <a:gd name="T10" fmla="*/ 65 w 451"/>
              <a:gd name="T11" fmla="*/ 332 h 336"/>
              <a:gd name="T12" fmla="*/ 52 w 451"/>
              <a:gd name="T13" fmla="*/ 335 h 336"/>
              <a:gd name="T14" fmla="*/ 45 w 451"/>
              <a:gd name="T15" fmla="*/ 324 h 336"/>
              <a:gd name="T16" fmla="*/ 45 w 451"/>
              <a:gd name="T17" fmla="*/ 261 h 336"/>
              <a:gd name="T18" fmla="*/ 0 w 451"/>
              <a:gd name="T19" fmla="*/ 215 h 336"/>
              <a:gd name="T20" fmla="*/ 0 w 451"/>
              <a:gd name="T21" fmla="*/ 0 h 336"/>
              <a:gd name="T22" fmla="*/ 346 w 451"/>
              <a:gd name="T23" fmla="*/ 0 h 336"/>
              <a:gd name="T24" fmla="*/ 401 w 451"/>
              <a:gd name="T25" fmla="*/ 29 h 336"/>
              <a:gd name="T26" fmla="*/ 443 w 451"/>
              <a:gd name="T27" fmla="*/ 88 h 336"/>
              <a:gd name="T28" fmla="*/ 443 w 451"/>
              <a:gd name="T29" fmla="*/ 127 h 3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1" h="336">
                <a:moveTo>
                  <a:pt x="443" y="127"/>
                </a:moveTo>
                <a:cubicBezTo>
                  <a:pt x="401" y="186"/>
                  <a:pt x="401" y="186"/>
                  <a:pt x="401" y="186"/>
                </a:cubicBezTo>
                <a:cubicBezTo>
                  <a:pt x="389" y="205"/>
                  <a:pt x="368" y="215"/>
                  <a:pt x="346" y="215"/>
                </a:cubicBezTo>
                <a:cubicBezTo>
                  <a:pt x="91" y="215"/>
                  <a:pt x="91" y="215"/>
                  <a:pt x="91" y="215"/>
                </a:cubicBezTo>
                <a:cubicBezTo>
                  <a:pt x="91" y="306"/>
                  <a:pt x="91" y="306"/>
                  <a:pt x="91" y="306"/>
                </a:cubicBezTo>
                <a:cubicBezTo>
                  <a:pt x="65" y="332"/>
                  <a:pt x="65" y="332"/>
                  <a:pt x="65" y="332"/>
                </a:cubicBezTo>
                <a:cubicBezTo>
                  <a:pt x="62" y="335"/>
                  <a:pt x="57" y="336"/>
                  <a:pt x="52" y="335"/>
                </a:cubicBezTo>
                <a:cubicBezTo>
                  <a:pt x="48" y="333"/>
                  <a:pt x="45" y="329"/>
                  <a:pt x="45" y="324"/>
                </a:cubicBezTo>
                <a:cubicBezTo>
                  <a:pt x="45" y="261"/>
                  <a:pt x="45" y="261"/>
                  <a:pt x="45" y="261"/>
                </a:cubicBezTo>
                <a:cubicBezTo>
                  <a:pt x="0" y="215"/>
                  <a:pt x="0" y="215"/>
                  <a:pt x="0" y="215"/>
                </a:cubicBezTo>
                <a:cubicBezTo>
                  <a:pt x="0" y="0"/>
                  <a:pt x="0" y="0"/>
                  <a:pt x="0" y="0"/>
                </a:cubicBezTo>
                <a:cubicBezTo>
                  <a:pt x="346" y="0"/>
                  <a:pt x="346" y="0"/>
                  <a:pt x="346" y="0"/>
                </a:cubicBezTo>
                <a:cubicBezTo>
                  <a:pt x="368" y="0"/>
                  <a:pt x="389" y="11"/>
                  <a:pt x="401" y="29"/>
                </a:cubicBezTo>
                <a:cubicBezTo>
                  <a:pt x="443" y="88"/>
                  <a:pt x="443" y="88"/>
                  <a:pt x="443" y="88"/>
                </a:cubicBezTo>
                <a:cubicBezTo>
                  <a:pt x="451" y="100"/>
                  <a:pt x="451" y="115"/>
                  <a:pt x="443" y="127"/>
                </a:cubicBezTo>
                <a:close/>
              </a:path>
            </a:pathLst>
          </a:custGeom>
          <a:solidFill>
            <a:srgbClr val="E53238"/>
          </a:solidFill>
          <a:ln>
            <a:noFill/>
          </a:ln>
        </p:spPr>
        <p:txBody>
          <a:bodyPr vert="horz" wrap="square" lIns="91440" tIns="45720" rIns="91440" bIns="4572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1425"/>
          <p:cNvSpPr/>
          <p:nvPr/>
        </p:nvSpPr>
        <p:spPr>
          <a:xfrm rot="10800000" flipV="1">
            <a:off x="7225593" y="2132531"/>
            <a:ext cx="1836213" cy="1366482"/>
          </a:xfrm>
          <a:custGeom>
            <a:gdLst>
              <a:gd name="T0" fmla="*/ 443 w 452"/>
              <a:gd name="T1" fmla="*/ 127 h 336"/>
              <a:gd name="T2" fmla="*/ 402 w 452"/>
              <a:gd name="T3" fmla="*/ 186 h 336"/>
              <a:gd name="T4" fmla="*/ 346 w 452"/>
              <a:gd name="T5" fmla="*/ 215 h 336"/>
              <a:gd name="T6" fmla="*/ 91 w 452"/>
              <a:gd name="T7" fmla="*/ 215 h 336"/>
              <a:gd name="T8" fmla="*/ 91 w 452"/>
              <a:gd name="T9" fmla="*/ 306 h 336"/>
              <a:gd name="T10" fmla="*/ 65 w 452"/>
              <a:gd name="T11" fmla="*/ 332 h 336"/>
              <a:gd name="T12" fmla="*/ 53 w 452"/>
              <a:gd name="T13" fmla="*/ 335 h 336"/>
              <a:gd name="T14" fmla="*/ 46 w 452"/>
              <a:gd name="T15" fmla="*/ 324 h 336"/>
              <a:gd name="T16" fmla="*/ 46 w 452"/>
              <a:gd name="T17" fmla="*/ 261 h 336"/>
              <a:gd name="T18" fmla="*/ 0 w 452"/>
              <a:gd name="T19" fmla="*/ 215 h 336"/>
              <a:gd name="T20" fmla="*/ 0 w 452"/>
              <a:gd name="T21" fmla="*/ 0 h 336"/>
              <a:gd name="T22" fmla="*/ 346 w 452"/>
              <a:gd name="T23" fmla="*/ 0 h 336"/>
              <a:gd name="T24" fmla="*/ 402 w 452"/>
              <a:gd name="T25" fmla="*/ 29 h 336"/>
              <a:gd name="T26" fmla="*/ 443 w 452"/>
              <a:gd name="T27" fmla="*/ 88 h 336"/>
              <a:gd name="T28" fmla="*/ 443 w 452"/>
              <a:gd name="T29" fmla="*/ 127 h 3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2" h="336">
                <a:moveTo>
                  <a:pt x="443" y="127"/>
                </a:moveTo>
                <a:cubicBezTo>
                  <a:pt x="402" y="186"/>
                  <a:pt x="402" y="186"/>
                  <a:pt x="402" y="186"/>
                </a:cubicBezTo>
                <a:cubicBezTo>
                  <a:pt x="389" y="205"/>
                  <a:pt x="368" y="215"/>
                  <a:pt x="346" y="215"/>
                </a:cubicBezTo>
                <a:cubicBezTo>
                  <a:pt x="91" y="215"/>
                  <a:pt x="91" y="215"/>
                  <a:pt x="91" y="215"/>
                </a:cubicBezTo>
                <a:cubicBezTo>
                  <a:pt x="91" y="306"/>
                  <a:pt x="91" y="306"/>
                  <a:pt x="91" y="306"/>
                </a:cubicBezTo>
                <a:cubicBezTo>
                  <a:pt x="65" y="332"/>
                  <a:pt x="65" y="332"/>
                  <a:pt x="65" y="332"/>
                </a:cubicBezTo>
                <a:cubicBezTo>
                  <a:pt x="62" y="335"/>
                  <a:pt x="57" y="336"/>
                  <a:pt x="53" y="335"/>
                </a:cubicBezTo>
                <a:cubicBezTo>
                  <a:pt x="49" y="333"/>
                  <a:pt x="46" y="329"/>
                  <a:pt x="46" y="324"/>
                </a:cubicBezTo>
                <a:cubicBezTo>
                  <a:pt x="46" y="261"/>
                  <a:pt x="46" y="261"/>
                  <a:pt x="46" y="261"/>
                </a:cubicBezTo>
                <a:cubicBezTo>
                  <a:pt x="0" y="215"/>
                  <a:pt x="0" y="215"/>
                  <a:pt x="0" y="215"/>
                </a:cubicBezTo>
                <a:cubicBezTo>
                  <a:pt x="0" y="0"/>
                  <a:pt x="0" y="0"/>
                  <a:pt x="0" y="0"/>
                </a:cubicBezTo>
                <a:cubicBezTo>
                  <a:pt x="346" y="0"/>
                  <a:pt x="346" y="0"/>
                  <a:pt x="346" y="0"/>
                </a:cubicBezTo>
                <a:cubicBezTo>
                  <a:pt x="368" y="0"/>
                  <a:pt x="389" y="11"/>
                  <a:pt x="402" y="29"/>
                </a:cubicBezTo>
                <a:cubicBezTo>
                  <a:pt x="443" y="88"/>
                  <a:pt x="443" y="88"/>
                  <a:pt x="443" y="88"/>
                </a:cubicBezTo>
                <a:cubicBezTo>
                  <a:pt x="452" y="100"/>
                  <a:pt x="452" y="115"/>
                  <a:pt x="443" y="127"/>
                </a:cubicBezTo>
                <a:close/>
              </a:path>
            </a:pathLst>
          </a:custGeom>
          <a:solidFill>
            <a:srgbClr val="E53238"/>
          </a:solidFill>
          <a:ln>
            <a:noFill/>
          </a:ln>
        </p:spPr>
        <p:txBody>
          <a:bodyPr vert="horz" wrap="square" lIns="91440" tIns="45720" rIns="91440" bIns="4572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1426"/>
          <p:cNvSpPr/>
          <p:nvPr/>
        </p:nvSpPr>
        <p:spPr>
          <a:xfrm rot="10800000" flipV="1">
            <a:off x="5167735" y="2132531"/>
            <a:ext cx="1834180" cy="1366482"/>
          </a:xfrm>
          <a:custGeom>
            <a:gdLst>
              <a:gd name="T0" fmla="*/ 443 w 451"/>
              <a:gd name="T1" fmla="*/ 127 h 336"/>
              <a:gd name="T2" fmla="*/ 401 w 451"/>
              <a:gd name="T3" fmla="*/ 186 h 336"/>
              <a:gd name="T4" fmla="*/ 345 w 451"/>
              <a:gd name="T5" fmla="*/ 215 h 336"/>
              <a:gd name="T6" fmla="*/ 91 w 451"/>
              <a:gd name="T7" fmla="*/ 215 h 336"/>
              <a:gd name="T8" fmla="*/ 91 w 451"/>
              <a:gd name="T9" fmla="*/ 306 h 336"/>
              <a:gd name="T10" fmla="*/ 65 w 451"/>
              <a:gd name="T11" fmla="*/ 332 h 336"/>
              <a:gd name="T12" fmla="*/ 52 w 451"/>
              <a:gd name="T13" fmla="*/ 335 h 336"/>
              <a:gd name="T14" fmla="*/ 45 w 451"/>
              <a:gd name="T15" fmla="*/ 324 h 336"/>
              <a:gd name="T16" fmla="*/ 45 w 451"/>
              <a:gd name="T17" fmla="*/ 261 h 336"/>
              <a:gd name="T18" fmla="*/ 0 w 451"/>
              <a:gd name="T19" fmla="*/ 215 h 336"/>
              <a:gd name="T20" fmla="*/ 0 w 451"/>
              <a:gd name="T21" fmla="*/ 0 h 336"/>
              <a:gd name="T22" fmla="*/ 345 w 451"/>
              <a:gd name="T23" fmla="*/ 0 h 336"/>
              <a:gd name="T24" fmla="*/ 401 w 451"/>
              <a:gd name="T25" fmla="*/ 29 h 336"/>
              <a:gd name="T26" fmla="*/ 443 w 451"/>
              <a:gd name="T27" fmla="*/ 88 h 336"/>
              <a:gd name="T28" fmla="*/ 443 w 451"/>
              <a:gd name="T29" fmla="*/ 127 h 3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1" h="336">
                <a:moveTo>
                  <a:pt x="443" y="127"/>
                </a:moveTo>
                <a:cubicBezTo>
                  <a:pt x="401" y="186"/>
                  <a:pt x="401" y="186"/>
                  <a:pt x="401" y="186"/>
                </a:cubicBezTo>
                <a:cubicBezTo>
                  <a:pt x="388" y="205"/>
                  <a:pt x="368" y="215"/>
                  <a:pt x="345" y="215"/>
                </a:cubicBezTo>
                <a:cubicBezTo>
                  <a:pt x="91" y="215"/>
                  <a:pt x="91" y="215"/>
                  <a:pt x="91" y="215"/>
                </a:cubicBezTo>
                <a:cubicBezTo>
                  <a:pt x="91" y="306"/>
                  <a:pt x="91" y="306"/>
                  <a:pt x="91" y="306"/>
                </a:cubicBezTo>
                <a:cubicBezTo>
                  <a:pt x="65" y="332"/>
                  <a:pt x="65" y="332"/>
                  <a:pt x="65" y="332"/>
                </a:cubicBezTo>
                <a:cubicBezTo>
                  <a:pt x="61" y="335"/>
                  <a:pt x="56" y="336"/>
                  <a:pt x="52" y="335"/>
                </a:cubicBezTo>
                <a:cubicBezTo>
                  <a:pt x="48" y="333"/>
                  <a:pt x="45" y="329"/>
                  <a:pt x="45" y="324"/>
                </a:cubicBezTo>
                <a:cubicBezTo>
                  <a:pt x="45" y="261"/>
                  <a:pt x="45" y="261"/>
                  <a:pt x="45" y="261"/>
                </a:cubicBezTo>
                <a:cubicBezTo>
                  <a:pt x="0" y="215"/>
                  <a:pt x="0" y="215"/>
                  <a:pt x="0" y="215"/>
                </a:cubicBezTo>
                <a:cubicBezTo>
                  <a:pt x="0" y="0"/>
                  <a:pt x="0" y="0"/>
                  <a:pt x="0" y="0"/>
                </a:cubicBezTo>
                <a:cubicBezTo>
                  <a:pt x="345" y="0"/>
                  <a:pt x="345" y="0"/>
                  <a:pt x="345" y="0"/>
                </a:cubicBezTo>
                <a:cubicBezTo>
                  <a:pt x="368" y="0"/>
                  <a:pt x="388" y="11"/>
                  <a:pt x="401" y="29"/>
                </a:cubicBezTo>
                <a:cubicBezTo>
                  <a:pt x="443" y="88"/>
                  <a:pt x="443" y="88"/>
                  <a:pt x="443" y="88"/>
                </a:cubicBezTo>
                <a:cubicBezTo>
                  <a:pt x="451" y="100"/>
                  <a:pt x="451" y="115"/>
                  <a:pt x="443" y="127"/>
                </a:cubicBezTo>
                <a:close/>
              </a:path>
            </a:pathLst>
          </a:custGeom>
          <a:solidFill>
            <a:srgbClr val="E53238"/>
          </a:solidFill>
          <a:ln>
            <a:noFill/>
          </a:ln>
        </p:spPr>
        <p:txBody>
          <a:bodyPr vert="horz" wrap="square" lIns="91440" tIns="45720" rIns="91440" bIns="4572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1427"/>
          <p:cNvSpPr/>
          <p:nvPr/>
        </p:nvSpPr>
        <p:spPr>
          <a:xfrm rot="10800000" flipV="1">
            <a:off x="3111910" y="2132531"/>
            <a:ext cx="1832146" cy="1366482"/>
          </a:xfrm>
          <a:custGeom>
            <a:gdLst>
              <a:gd name="T0" fmla="*/ 443 w 451"/>
              <a:gd name="T1" fmla="*/ 127 h 336"/>
              <a:gd name="T2" fmla="*/ 402 w 451"/>
              <a:gd name="T3" fmla="*/ 186 h 336"/>
              <a:gd name="T4" fmla="*/ 346 w 451"/>
              <a:gd name="T5" fmla="*/ 215 h 336"/>
              <a:gd name="T6" fmla="*/ 91 w 451"/>
              <a:gd name="T7" fmla="*/ 215 h 336"/>
              <a:gd name="T8" fmla="*/ 91 w 451"/>
              <a:gd name="T9" fmla="*/ 306 h 336"/>
              <a:gd name="T10" fmla="*/ 65 w 451"/>
              <a:gd name="T11" fmla="*/ 332 h 336"/>
              <a:gd name="T12" fmla="*/ 53 w 451"/>
              <a:gd name="T13" fmla="*/ 335 h 336"/>
              <a:gd name="T14" fmla="*/ 46 w 451"/>
              <a:gd name="T15" fmla="*/ 324 h 336"/>
              <a:gd name="T16" fmla="*/ 46 w 451"/>
              <a:gd name="T17" fmla="*/ 261 h 336"/>
              <a:gd name="T18" fmla="*/ 0 w 451"/>
              <a:gd name="T19" fmla="*/ 215 h 336"/>
              <a:gd name="T20" fmla="*/ 0 w 451"/>
              <a:gd name="T21" fmla="*/ 0 h 336"/>
              <a:gd name="T22" fmla="*/ 346 w 451"/>
              <a:gd name="T23" fmla="*/ 0 h 336"/>
              <a:gd name="T24" fmla="*/ 402 w 451"/>
              <a:gd name="T25" fmla="*/ 29 h 336"/>
              <a:gd name="T26" fmla="*/ 443 w 451"/>
              <a:gd name="T27" fmla="*/ 88 h 336"/>
              <a:gd name="T28" fmla="*/ 443 w 451"/>
              <a:gd name="T29" fmla="*/ 127 h 3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1" h="336">
                <a:moveTo>
                  <a:pt x="443" y="127"/>
                </a:moveTo>
                <a:cubicBezTo>
                  <a:pt x="402" y="186"/>
                  <a:pt x="402" y="186"/>
                  <a:pt x="402" y="186"/>
                </a:cubicBezTo>
                <a:cubicBezTo>
                  <a:pt x="389" y="205"/>
                  <a:pt x="368" y="215"/>
                  <a:pt x="346" y="215"/>
                </a:cubicBezTo>
                <a:cubicBezTo>
                  <a:pt x="91" y="215"/>
                  <a:pt x="91" y="215"/>
                  <a:pt x="91" y="215"/>
                </a:cubicBezTo>
                <a:cubicBezTo>
                  <a:pt x="91" y="306"/>
                  <a:pt x="91" y="306"/>
                  <a:pt x="91" y="306"/>
                </a:cubicBezTo>
                <a:cubicBezTo>
                  <a:pt x="65" y="332"/>
                  <a:pt x="65" y="332"/>
                  <a:pt x="65" y="332"/>
                </a:cubicBezTo>
                <a:cubicBezTo>
                  <a:pt x="62" y="335"/>
                  <a:pt x="57" y="336"/>
                  <a:pt x="53" y="335"/>
                </a:cubicBezTo>
                <a:cubicBezTo>
                  <a:pt x="48" y="333"/>
                  <a:pt x="46" y="329"/>
                  <a:pt x="46" y="324"/>
                </a:cubicBezTo>
                <a:cubicBezTo>
                  <a:pt x="46" y="261"/>
                  <a:pt x="46" y="261"/>
                  <a:pt x="46" y="261"/>
                </a:cubicBezTo>
                <a:cubicBezTo>
                  <a:pt x="0" y="215"/>
                  <a:pt x="0" y="215"/>
                  <a:pt x="0" y="215"/>
                </a:cubicBezTo>
                <a:cubicBezTo>
                  <a:pt x="0" y="0"/>
                  <a:pt x="0" y="0"/>
                  <a:pt x="0" y="0"/>
                </a:cubicBezTo>
                <a:cubicBezTo>
                  <a:pt x="346" y="0"/>
                  <a:pt x="346" y="0"/>
                  <a:pt x="346" y="0"/>
                </a:cubicBezTo>
                <a:cubicBezTo>
                  <a:pt x="368" y="0"/>
                  <a:pt x="389" y="11"/>
                  <a:pt x="402" y="29"/>
                </a:cubicBezTo>
                <a:cubicBezTo>
                  <a:pt x="443" y="88"/>
                  <a:pt x="443" y="88"/>
                  <a:pt x="443" y="88"/>
                </a:cubicBezTo>
                <a:cubicBezTo>
                  <a:pt x="451" y="100"/>
                  <a:pt x="451" y="115"/>
                  <a:pt x="443" y="127"/>
                </a:cubicBezTo>
                <a:close/>
              </a:path>
            </a:pathLst>
          </a:custGeom>
          <a:solidFill>
            <a:srgbClr val="E53238"/>
          </a:solidFill>
          <a:ln>
            <a:noFill/>
          </a:ln>
        </p:spPr>
        <p:txBody>
          <a:bodyPr vert="horz" wrap="square" lIns="91440" tIns="45720" rIns="91440" bIns="4572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1428"/>
          <p:cNvSpPr/>
          <p:nvPr/>
        </p:nvSpPr>
        <p:spPr>
          <a:xfrm rot="10800000" flipV="1">
            <a:off x="1049985" y="2132531"/>
            <a:ext cx="1834180" cy="1366482"/>
          </a:xfrm>
          <a:custGeom>
            <a:gdLst>
              <a:gd name="T0" fmla="*/ 442 w 451"/>
              <a:gd name="T1" fmla="*/ 127 h 336"/>
              <a:gd name="T2" fmla="*/ 401 w 451"/>
              <a:gd name="T3" fmla="*/ 186 h 336"/>
              <a:gd name="T4" fmla="*/ 345 w 451"/>
              <a:gd name="T5" fmla="*/ 215 h 336"/>
              <a:gd name="T6" fmla="*/ 90 w 451"/>
              <a:gd name="T7" fmla="*/ 215 h 336"/>
              <a:gd name="T8" fmla="*/ 90 w 451"/>
              <a:gd name="T9" fmla="*/ 306 h 336"/>
              <a:gd name="T10" fmla="*/ 64 w 451"/>
              <a:gd name="T11" fmla="*/ 332 h 336"/>
              <a:gd name="T12" fmla="*/ 52 w 451"/>
              <a:gd name="T13" fmla="*/ 335 h 336"/>
              <a:gd name="T14" fmla="*/ 45 w 451"/>
              <a:gd name="T15" fmla="*/ 324 h 336"/>
              <a:gd name="T16" fmla="*/ 45 w 451"/>
              <a:gd name="T17" fmla="*/ 261 h 336"/>
              <a:gd name="T18" fmla="*/ 0 w 451"/>
              <a:gd name="T19" fmla="*/ 215 h 336"/>
              <a:gd name="T20" fmla="*/ 0 w 451"/>
              <a:gd name="T21" fmla="*/ 0 h 336"/>
              <a:gd name="T22" fmla="*/ 345 w 451"/>
              <a:gd name="T23" fmla="*/ 0 h 336"/>
              <a:gd name="T24" fmla="*/ 401 w 451"/>
              <a:gd name="T25" fmla="*/ 29 h 336"/>
              <a:gd name="T26" fmla="*/ 442 w 451"/>
              <a:gd name="T27" fmla="*/ 88 h 336"/>
              <a:gd name="T28" fmla="*/ 442 w 451"/>
              <a:gd name="T29" fmla="*/ 127 h 3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1" h="336">
                <a:moveTo>
                  <a:pt x="442" y="127"/>
                </a:moveTo>
                <a:cubicBezTo>
                  <a:pt x="401" y="186"/>
                  <a:pt x="401" y="186"/>
                  <a:pt x="401" y="186"/>
                </a:cubicBezTo>
                <a:cubicBezTo>
                  <a:pt x="388" y="205"/>
                  <a:pt x="367" y="215"/>
                  <a:pt x="345" y="215"/>
                </a:cubicBezTo>
                <a:cubicBezTo>
                  <a:pt x="90" y="215"/>
                  <a:pt x="90" y="215"/>
                  <a:pt x="90" y="215"/>
                </a:cubicBezTo>
                <a:cubicBezTo>
                  <a:pt x="90" y="306"/>
                  <a:pt x="90" y="306"/>
                  <a:pt x="90" y="306"/>
                </a:cubicBezTo>
                <a:cubicBezTo>
                  <a:pt x="64" y="332"/>
                  <a:pt x="64" y="332"/>
                  <a:pt x="64" y="332"/>
                </a:cubicBezTo>
                <a:cubicBezTo>
                  <a:pt x="61" y="335"/>
                  <a:pt x="56" y="336"/>
                  <a:pt x="52" y="335"/>
                </a:cubicBezTo>
                <a:cubicBezTo>
                  <a:pt x="48" y="333"/>
                  <a:pt x="45" y="329"/>
                  <a:pt x="45" y="324"/>
                </a:cubicBezTo>
                <a:cubicBezTo>
                  <a:pt x="45" y="261"/>
                  <a:pt x="45" y="261"/>
                  <a:pt x="45" y="261"/>
                </a:cubicBezTo>
                <a:cubicBezTo>
                  <a:pt x="0" y="215"/>
                  <a:pt x="0" y="215"/>
                  <a:pt x="0" y="215"/>
                </a:cubicBezTo>
                <a:cubicBezTo>
                  <a:pt x="0" y="0"/>
                  <a:pt x="0" y="0"/>
                  <a:pt x="0" y="0"/>
                </a:cubicBezTo>
                <a:cubicBezTo>
                  <a:pt x="345" y="0"/>
                  <a:pt x="345" y="0"/>
                  <a:pt x="345" y="0"/>
                </a:cubicBezTo>
                <a:cubicBezTo>
                  <a:pt x="367" y="0"/>
                  <a:pt x="388" y="11"/>
                  <a:pt x="401" y="29"/>
                </a:cubicBezTo>
                <a:cubicBezTo>
                  <a:pt x="442" y="88"/>
                  <a:pt x="442" y="88"/>
                  <a:pt x="442" y="88"/>
                </a:cubicBezTo>
                <a:cubicBezTo>
                  <a:pt x="451" y="100"/>
                  <a:pt x="451" y="115"/>
                  <a:pt x="442" y="127"/>
                </a:cubicBezTo>
                <a:close/>
              </a:path>
            </a:pathLst>
          </a:custGeom>
          <a:solidFill>
            <a:srgbClr val="E53238"/>
          </a:solidFill>
          <a:ln>
            <a:noFill/>
          </a:ln>
        </p:spPr>
        <p:txBody>
          <a:bodyPr vert="horz" wrap="square" lIns="91440" tIns="45720" rIns="91440" bIns="4572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1454"/>
          <p:cNvSpPr/>
          <p:nvPr/>
        </p:nvSpPr>
        <p:spPr>
          <a:xfrm rot="10800000" flipV="1">
            <a:off x="10749577" y="3006917"/>
            <a:ext cx="370090" cy="370089"/>
          </a:xfrm>
          <a:custGeom>
            <a:gdLst>
              <a:gd name="T0" fmla="*/ 0 w 182"/>
              <a:gd name="T1" fmla="*/ 0 h 182"/>
              <a:gd name="T2" fmla="*/ 182 w 182"/>
              <a:gd name="T3" fmla="*/ 0 h 182"/>
              <a:gd name="T4" fmla="*/ 182 w 182"/>
              <a:gd name="T5" fmla="*/ 182 h 182"/>
              <a:gd name="T6" fmla="*/ 0 w 182"/>
              <a:gd name="T7" fmla="*/ 0 h 182"/>
            </a:gdLst>
            <a:cxnLst>
              <a:cxn ang="0">
                <a:pos x="T0" y="T1"/>
              </a:cxn>
              <a:cxn ang="0">
                <a:pos x="T2" y="T3"/>
              </a:cxn>
              <a:cxn ang="0">
                <a:pos x="T4" y="T5"/>
              </a:cxn>
              <a:cxn ang="0">
                <a:pos x="T6" y="T7"/>
              </a:cxn>
            </a:cxnLst>
            <a:rect l="0" t="0" r="r" b="b"/>
            <a:pathLst>
              <a:path w="182" h="182">
                <a:moveTo>
                  <a:pt x="0" y="0"/>
                </a:moveTo>
                <a:lnTo>
                  <a:pt x="182" y="0"/>
                </a:lnTo>
                <a:lnTo>
                  <a:pt x="182" y="182"/>
                </a:lnTo>
                <a:lnTo>
                  <a:pt x="0" y="0"/>
                </a:lnTo>
                <a:close/>
              </a:path>
            </a:pathLst>
          </a:custGeom>
          <a:solidFill>
            <a:schemeClr val="tx1">
              <a:alpha val="15000"/>
            </a:schemeClr>
          </a:solidFill>
          <a:ln>
            <a:noFill/>
          </a:ln>
        </p:spPr>
        <p:txBody>
          <a:bodyPr vert="horz" wrap="square" lIns="91440" tIns="45720" rIns="91440" bIns="4572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1456"/>
          <p:cNvSpPr/>
          <p:nvPr/>
        </p:nvSpPr>
        <p:spPr>
          <a:xfrm rot="10800000" flipV="1">
            <a:off x="10749577" y="3006917"/>
            <a:ext cx="370090" cy="370089"/>
          </a:xfrm>
          <a:custGeom>
            <a:gdLst>
              <a:gd name="T0" fmla="*/ 0 w 182"/>
              <a:gd name="T1" fmla="*/ 0 h 182"/>
              <a:gd name="T2" fmla="*/ 182 w 182"/>
              <a:gd name="T3" fmla="*/ 0 h 182"/>
              <a:gd name="T4" fmla="*/ 182 w 182"/>
              <a:gd name="T5" fmla="*/ 182 h 182"/>
              <a:gd name="T6" fmla="*/ 0 w 182"/>
              <a:gd name="T7" fmla="*/ 0 h 182"/>
            </a:gdLst>
            <a:cxnLst>
              <a:cxn ang="0">
                <a:pos x="T0" y="T1"/>
              </a:cxn>
              <a:cxn ang="0">
                <a:pos x="T2" y="T3"/>
              </a:cxn>
              <a:cxn ang="0">
                <a:pos x="T4" y="T5"/>
              </a:cxn>
              <a:cxn ang="0">
                <a:pos x="T6" y="T7"/>
              </a:cxn>
            </a:cxnLst>
            <a:rect l="0" t="0" r="r" b="b"/>
            <a:pathLst>
              <a:path w="182" h="182">
                <a:moveTo>
                  <a:pt x="0" y="0"/>
                </a:moveTo>
                <a:lnTo>
                  <a:pt x="182" y="0"/>
                </a:lnTo>
                <a:lnTo>
                  <a:pt x="182" y="182"/>
                </a:lnTo>
                <a:lnTo>
                  <a:pt x="0" y="0"/>
                </a:lnTo>
                <a:close/>
              </a:path>
            </a:pathLst>
          </a:custGeom>
          <a:solidFill>
            <a:srgbClr val="E53238"/>
          </a:solidFill>
          <a:ln>
            <a:noFill/>
          </a:ln>
        </p:spPr>
        <p:txBody>
          <a:bodyPr vert="horz" wrap="square" lIns="91440" tIns="45720" rIns="91440" bIns="4572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1458"/>
          <p:cNvSpPr/>
          <p:nvPr/>
        </p:nvSpPr>
        <p:spPr>
          <a:xfrm rot="10800000" flipV="1">
            <a:off x="8693752" y="3006917"/>
            <a:ext cx="368056" cy="370089"/>
          </a:xfrm>
          <a:custGeom>
            <a:gdLst>
              <a:gd name="T0" fmla="*/ 0 w 181"/>
              <a:gd name="T1" fmla="*/ 0 h 182"/>
              <a:gd name="T2" fmla="*/ 181 w 181"/>
              <a:gd name="T3" fmla="*/ 0 h 182"/>
              <a:gd name="T4" fmla="*/ 181 w 181"/>
              <a:gd name="T5" fmla="*/ 182 h 182"/>
              <a:gd name="T6" fmla="*/ 0 w 181"/>
              <a:gd name="T7" fmla="*/ 0 h 182"/>
            </a:gdLst>
            <a:cxnLst>
              <a:cxn ang="0">
                <a:pos x="T0" y="T1"/>
              </a:cxn>
              <a:cxn ang="0">
                <a:pos x="T2" y="T3"/>
              </a:cxn>
              <a:cxn ang="0">
                <a:pos x="T4" y="T5"/>
              </a:cxn>
              <a:cxn ang="0">
                <a:pos x="T6" y="T7"/>
              </a:cxn>
            </a:cxnLst>
            <a:rect l="0" t="0" r="r" b="b"/>
            <a:pathLst>
              <a:path w="181" h="182">
                <a:moveTo>
                  <a:pt x="0" y="0"/>
                </a:moveTo>
                <a:lnTo>
                  <a:pt x="181" y="0"/>
                </a:lnTo>
                <a:lnTo>
                  <a:pt x="181" y="182"/>
                </a:lnTo>
                <a:lnTo>
                  <a:pt x="0" y="0"/>
                </a:lnTo>
                <a:close/>
              </a:path>
            </a:pathLst>
          </a:custGeom>
          <a:solidFill>
            <a:srgbClr val="E53238"/>
          </a:solidFill>
          <a:ln>
            <a:noFill/>
          </a:ln>
        </p:spPr>
        <p:txBody>
          <a:bodyPr vert="horz" wrap="square" lIns="91440" tIns="45720" rIns="91440" bIns="4572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1460"/>
          <p:cNvSpPr/>
          <p:nvPr/>
        </p:nvSpPr>
        <p:spPr>
          <a:xfrm rot="10800000" flipV="1">
            <a:off x="6631825" y="3006917"/>
            <a:ext cx="370090" cy="370089"/>
          </a:xfrm>
          <a:custGeom>
            <a:gdLst>
              <a:gd name="T0" fmla="*/ 0 w 182"/>
              <a:gd name="T1" fmla="*/ 0 h 182"/>
              <a:gd name="T2" fmla="*/ 182 w 182"/>
              <a:gd name="T3" fmla="*/ 0 h 182"/>
              <a:gd name="T4" fmla="*/ 182 w 182"/>
              <a:gd name="T5" fmla="*/ 182 h 182"/>
              <a:gd name="T6" fmla="*/ 0 w 182"/>
              <a:gd name="T7" fmla="*/ 0 h 182"/>
            </a:gdLst>
            <a:cxnLst>
              <a:cxn ang="0">
                <a:pos x="T0" y="T1"/>
              </a:cxn>
              <a:cxn ang="0">
                <a:pos x="T2" y="T3"/>
              </a:cxn>
              <a:cxn ang="0">
                <a:pos x="T4" y="T5"/>
              </a:cxn>
              <a:cxn ang="0">
                <a:pos x="T6" y="T7"/>
              </a:cxn>
            </a:cxnLst>
            <a:rect l="0" t="0" r="r" b="b"/>
            <a:pathLst>
              <a:path w="182" h="182">
                <a:moveTo>
                  <a:pt x="0" y="0"/>
                </a:moveTo>
                <a:lnTo>
                  <a:pt x="182" y="0"/>
                </a:lnTo>
                <a:lnTo>
                  <a:pt x="182" y="182"/>
                </a:lnTo>
                <a:lnTo>
                  <a:pt x="0" y="0"/>
                </a:lnTo>
                <a:close/>
              </a:path>
            </a:pathLst>
          </a:custGeom>
          <a:solidFill>
            <a:srgbClr val="E53238"/>
          </a:solidFill>
          <a:ln>
            <a:noFill/>
          </a:ln>
        </p:spPr>
        <p:txBody>
          <a:bodyPr vert="horz" wrap="square" lIns="91440" tIns="45720" rIns="91440" bIns="4572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1462"/>
          <p:cNvSpPr/>
          <p:nvPr/>
        </p:nvSpPr>
        <p:spPr>
          <a:xfrm rot="10800000" flipV="1">
            <a:off x="4573967" y="3006917"/>
            <a:ext cx="370090" cy="370089"/>
          </a:xfrm>
          <a:custGeom>
            <a:gdLst>
              <a:gd name="T0" fmla="*/ 0 w 182"/>
              <a:gd name="T1" fmla="*/ 0 h 182"/>
              <a:gd name="T2" fmla="*/ 182 w 182"/>
              <a:gd name="T3" fmla="*/ 0 h 182"/>
              <a:gd name="T4" fmla="*/ 182 w 182"/>
              <a:gd name="T5" fmla="*/ 182 h 182"/>
              <a:gd name="T6" fmla="*/ 0 w 182"/>
              <a:gd name="T7" fmla="*/ 0 h 182"/>
            </a:gdLst>
            <a:cxnLst>
              <a:cxn ang="0">
                <a:pos x="T0" y="T1"/>
              </a:cxn>
              <a:cxn ang="0">
                <a:pos x="T2" y="T3"/>
              </a:cxn>
              <a:cxn ang="0">
                <a:pos x="T4" y="T5"/>
              </a:cxn>
              <a:cxn ang="0">
                <a:pos x="T6" y="T7"/>
              </a:cxn>
            </a:cxnLst>
            <a:rect l="0" t="0" r="r" b="b"/>
            <a:pathLst>
              <a:path w="182" h="182">
                <a:moveTo>
                  <a:pt x="0" y="0"/>
                </a:moveTo>
                <a:lnTo>
                  <a:pt x="182" y="0"/>
                </a:lnTo>
                <a:lnTo>
                  <a:pt x="182" y="182"/>
                </a:lnTo>
                <a:lnTo>
                  <a:pt x="0" y="0"/>
                </a:lnTo>
                <a:close/>
              </a:path>
            </a:pathLst>
          </a:custGeom>
          <a:solidFill>
            <a:srgbClr val="E53238"/>
          </a:solidFill>
          <a:ln>
            <a:noFill/>
          </a:ln>
        </p:spPr>
        <p:txBody>
          <a:bodyPr vert="horz" wrap="square" lIns="91440" tIns="45720" rIns="91440" bIns="4572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Freeform 1464"/>
          <p:cNvSpPr/>
          <p:nvPr/>
        </p:nvSpPr>
        <p:spPr>
          <a:xfrm rot="10800000" flipV="1">
            <a:off x="2518143" y="3006917"/>
            <a:ext cx="366022" cy="370089"/>
          </a:xfrm>
          <a:custGeom>
            <a:gdLst>
              <a:gd name="T0" fmla="*/ 0 w 180"/>
              <a:gd name="T1" fmla="*/ 0 h 182"/>
              <a:gd name="T2" fmla="*/ 180 w 180"/>
              <a:gd name="T3" fmla="*/ 0 h 182"/>
              <a:gd name="T4" fmla="*/ 180 w 180"/>
              <a:gd name="T5" fmla="*/ 182 h 182"/>
              <a:gd name="T6" fmla="*/ 0 w 180"/>
              <a:gd name="T7" fmla="*/ 0 h 182"/>
            </a:gdLst>
            <a:cxnLst>
              <a:cxn ang="0">
                <a:pos x="T0" y="T1"/>
              </a:cxn>
              <a:cxn ang="0">
                <a:pos x="T2" y="T3"/>
              </a:cxn>
              <a:cxn ang="0">
                <a:pos x="T4" y="T5"/>
              </a:cxn>
              <a:cxn ang="0">
                <a:pos x="T6" y="T7"/>
              </a:cxn>
            </a:cxnLst>
            <a:rect l="0" t="0" r="r" b="b"/>
            <a:pathLst>
              <a:path w="180" h="182">
                <a:moveTo>
                  <a:pt x="0" y="0"/>
                </a:moveTo>
                <a:lnTo>
                  <a:pt x="180" y="0"/>
                </a:lnTo>
                <a:lnTo>
                  <a:pt x="180" y="182"/>
                </a:lnTo>
                <a:lnTo>
                  <a:pt x="0" y="0"/>
                </a:lnTo>
                <a:close/>
              </a:path>
            </a:pathLst>
          </a:custGeom>
          <a:solidFill>
            <a:srgbClr val="E53238"/>
          </a:solidFill>
          <a:ln>
            <a:noFill/>
          </a:ln>
        </p:spPr>
        <p:txBody>
          <a:bodyPr vert="horz" wrap="square" lIns="91440" tIns="45720" rIns="91440" bIns="45720" numCol="1" anchor="t" anchorCtr="0" compatLnSpc="1"/>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Shape 2527"/>
          <p:cNvSpPr/>
          <p:nvPr/>
        </p:nvSpPr>
        <p:spPr>
          <a:xfrm>
            <a:off x="1785950" y="2339316"/>
            <a:ext cx="436297" cy="436297"/>
          </a:xfrm>
          <a:custGeom>
            <a:cxnLst>
              <a:cxn ang="0">
                <a:pos x="wd2" y="hd2"/>
              </a:cxn>
              <a:cxn ang="5400000">
                <a:pos x="wd2" y="hd2"/>
              </a:cxn>
              <a:cxn ang="10800000">
                <a:pos x="wd2" y="hd2"/>
              </a:cxn>
              <a:cxn ang="16200000">
                <a:pos x="wd2" y="hd2"/>
              </a:cxn>
            </a:cxnLst>
            <a:rect l="0" t="0" r="r" b="b"/>
            <a:pathLst>
              <a:path w="21600" h="21600" extrusionOk="0">
                <a:moveTo>
                  <a:pt x="10800" y="11782"/>
                </a:moveTo>
                <a:cubicBezTo>
                  <a:pt x="10258" y="11782"/>
                  <a:pt x="9818" y="11342"/>
                  <a:pt x="9818" y="10800"/>
                </a:cubicBezTo>
                <a:cubicBezTo>
                  <a:pt x="9818" y="10258"/>
                  <a:pt x="10258" y="9818"/>
                  <a:pt x="10800" y="9818"/>
                </a:cubicBezTo>
                <a:cubicBezTo>
                  <a:pt x="11342" y="9818"/>
                  <a:pt x="11782" y="10258"/>
                  <a:pt x="11782" y="10800"/>
                </a:cubicBezTo>
                <a:cubicBezTo>
                  <a:pt x="11782" y="11342"/>
                  <a:pt x="11342" y="11782"/>
                  <a:pt x="10800" y="11782"/>
                </a:cubicBezTo>
                <a:moveTo>
                  <a:pt x="14236" y="10309"/>
                </a:moveTo>
                <a:lnTo>
                  <a:pt x="12694" y="10309"/>
                </a:lnTo>
                <a:cubicBezTo>
                  <a:pt x="12516" y="9622"/>
                  <a:pt x="11979" y="9084"/>
                  <a:pt x="11291" y="8906"/>
                </a:cubicBezTo>
                <a:lnTo>
                  <a:pt x="11291" y="5400"/>
                </a:lnTo>
                <a:cubicBezTo>
                  <a:pt x="11291" y="5129"/>
                  <a:pt x="11071" y="4909"/>
                  <a:pt x="10800" y="4909"/>
                </a:cubicBezTo>
                <a:cubicBezTo>
                  <a:pt x="10529" y="4909"/>
                  <a:pt x="10309" y="5129"/>
                  <a:pt x="10309" y="5400"/>
                </a:cubicBezTo>
                <a:lnTo>
                  <a:pt x="10309" y="8906"/>
                </a:lnTo>
                <a:cubicBezTo>
                  <a:pt x="9464" y="9125"/>
                  <a:pt x="8836" y="9886"/>
                  <a:pt x="8836" y="10800"/>
                </a:cubicBezTo>
                <a:cubicBezTo>
                  <a:pt x="8836" y="11885"/>
                  <a:pt x="9716" y="12764"/>
                  <a:pt x="10800" y="12764"/>
                </a:cubicBezTo>
                <a:cubicBezTo>
                  <a:pt x="11714" y="12764"/>
                  <a:pt x="12476" y="12137"/>
                  <a:pt x="12694" y="11291"/>
                </a:cubicBezTo>
                <a:lnTo>
                  <a:pt x="14236" y="11291"/>
                </a:lnTo>
                <a:cubicBezTo>
                  <a:pt x="14507" y="11291"/>
                  <a:pt x="14727" y="11072"/>
                  <a:pt x="14727" y="10800"/>
                </a:cubicBezTo>
                <a:cubicBezTo>
                  <a:pt x="14727" y="10529"/>
                  <a:pt x="14507" y="10309"/>
                  <a:pt x="14236" y="10309"/>
                </a:cubicBezTo>
                <a:moveTo>
                  <a:pt x="10800" y="20618"/>
                </a:moveTo>
                <a:cubicBezTo>
                  <a:pt x="5377" y="20618"/>
                  <a:pt x="982" y="16223"/>
                  <a:pt x="982" y="10800"/>
                </a:cubicBezTo>
                <a:cubicBezTo>
                  <a:pt x="982" y="5377"/>
                  <a:pt x="5377" y="982"/>
                  <a:pt x="10800" y="982"/>
                </a:cubicBezTo>
                <a:cubicBezTo>
                  <a:pt x="16223" y="982"/>
                  <a:pt x="20618" y="5377"/>
                  <a:pt x="20618" y="10800"/>
                </a:cubicBezTo>
                <a:cubicBezTo>
                  <a:pt x="20618" y="16223"/>
                  <a:pt x="16223" y="20618"/>
                  <a:pt x="10800" y="20618"/>
                </a:cubicBezTo>
                <a:moveTo>
                  <a:pt x="10800" y="0"/>
                </a:moveTo>
                <a:cubicBezTo>
                  <a:pt x="4836" y="0"/>
                  <a:pt x="0" y="4836"/>
                  <a:pt x="0" y="10800"/>
                </a:cubicBezTo>
                <a:cubicBezTo>
                  <a:pt x="0" y="16765"/>
                  <a:pt x="4836" y="21600"/>
                  <a:pt x="10800" y="21600"/>
                </a:cubicBezTo>
                <a:cubicBezTo>
                  <a:pt x="16764" y="21600"/>
                  <a:pt x="21600" y="16765"/>
                  <a:pt x="21600" y="10800"/>
                </a:cubicBezTo>
                <a:cubicBezTo>
                  <a:pt x="21600" y="4836"/>
                  <a:pt x="16764" y="0"/>
                  <a:pt x="10800" y="0"/>
                </a:cubicBezTo>
                <a:moveTo>
                  <a:pt x="10800" y="18655"/>
                </a:moveTo>
                <a:cubicBezTo>
                  <a:pt x="6462" y="18655"/>
                  <a:pt x="2945" y="15138"/>
                  <a:pt x="2945" y="10800"/>
                </a:cubicBezTo>
                <a:cubicBezTo>
                  <a:pt x="2945" y="6462"/>
                  <a:pt x="6462" y="2945"/>
                  <a:pt x="10800" y="2945"/>
                </a:cubicBezTo>
                <a:cubicBezTo>
                  <a:pt x="15138" y="2945"/>
                  <a:pt x="18655" y="6462"/>
                  <a:pt x="18655" y="10800"/>
                </a:cubicBezTo>
                <a:cubicBezTo>
                  <a:pt x="18655" y="15138"/>
                  <a:pt x="15138" y="18655"/>
                  <a:pt x="10800" y="18655"/>
                </a:cubicBezTo>
                <a:moveTo>
                  <a:pt x="10800" y="1964"/>
                </a:moveTo>
                <a:cubicBezTo>
                  <a:pt x="5920" y="1964"/>
                  <a:pt x="1964" y="5920"/>
                  <a:pt x="1964" y="10800"/>
                </a:cubicBezTo>
                <a:cubicBezTo>
                  <a:pt x="1964" y="15680"/>
                  <a:pt x="5920" y="19636"/>
                  <a:pt x="10800" y="19636"/>
                </a:cubicBezTo>
                <a:cubicBezTo>
                  <a:pt x="15680" y="19636"/>
                  <a:pt x="19636" y="15680"/>
                  <a:pt x="19636" y="10800"/>
                </a:cubicBezTo>
                <a:cubicBezTo>
                  <a:pt x="19636" y="5920"/>
                  <a:pt x="15680" y="1964"/>
                  <a:pt x="10800" y="1964"/>
                </a:cubicBezTo>
              </a:path>
            </a:pathLst>
          </a:custGeom>
          <a:solidFill>
            <a:schemeClr val="bg1"/>
          </a:solidFill>
          <a:ln w="12700">
            <a:miter lim="400000"/>
          </a:ln>
        </p:spPr>
        <p:txBody>
          <a:bodyPr lIns="19045" tIns="19045" rIns="19045" bIns="19045"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Shape 2537"/>
          <p:cNvSpPr/>
          <p:nvPr/>
        </p:nvSpPr>
        <p:spPr>
          <a:xfrm>
            <a:off x="3861673" y="2339316"/>
            <a:ext cx="356971" cy="436297"/>
          </a:xfrm>
          <a:custGeom>
            <a:cxnLst>
              <a:cxn ang="0">
                <a:pos x="wd2" y="hd2"/>
              </a:cxn>
              <a:cxn ang="5400000">
                <a:pos x="wd2" y="hd2"/>
              </a:cxn>
              <a:cxn ang="10800000">
                <a:pos x="wd2" y="hd2"/>
              </a:cxn>
              <a:cxn ang="16200000">
                <a:pos x="wd2" y="hd2"/>
              </a:cxn>
            </a:cxnLst>
            <a:rect l="0" t="0" r="r" b="b"/>
            <a:pathLst>
              <a:path w="21600" h="21600" extrusionOk="0">
                <a:moveTo>
                  <a:pt x="14400" y="13745"/>
                </a:moveTo>
                <a:lnTo>
                  <a:pt x="3600" y="13745"/>
                </a:lnTo>
                <a:cubicBezTo>
                  <a:pt x="3269" y="13745"/>
                  <a:pt x="3000" y="13966"/>
                  <a:pt x="3000" y="14236"/>
                </a:cubicBezTo>
                <a:cubicBezTo>
                  <a:pt x="3000" y="14508"/>
                  <a:pt x="3269" y="14727"/>
                  <a:pt x="3600" y="14727"/>
                </a:cubicBezTo>
                <a:lnTo>
                  <a:pt x="14400" y="14727"/>
                </a:lnTo>
                <a:cubicBezTo>
                  <a:pt x="14731" y="14727"/>
                  <a:pt x="15000" y="14508"/>
                  <a:pt x="15000" y="14236"/>
                </a:cubicBezTo>
                <a:cubicBezTo>
                  <a:pt x="15000" y="13966"/>
                  <a:pt x="14731" y="13745"/>
                  <a:pt x="14400" y="13745"/>
                </a:cubicBezTo>
                <a:moveTo>
                  <a:pt x="3000" y="11291"/>
                </a:moveTo>
                <a:cubicBezTo>
                  <a:pt x="3000" y="11562"/>
                  <a:pt x="3269" y="11782"/>
                  <a:pt x="3600" y="11782"/>
                </a:cubicBezTo>
                <a:lnTo>
                  <a:pt x="18000" y="11782"/>
                </a:lnTo>
                <a:cubicBezTo>
                  <a:pt x="18331" y="11782"/>
                  <a:pt x="18600" y="11562"/>
                  <a:pt x="18600" y="11291"/>
                </a:cubicBezTo>
                <a:cubicBezTo>
                  <a:pt x="18600" y="11020"/>
                  <a:pt x="18331" y="10800"/>
                  <a:pt x="18000" y="10800"/>
                </a:cubicBezTo>
                <a:lnTo>
                  <a:pt x="3600" y="10800"/>
                </a:lnTo>
                <a:cubicBezTo>
                  <a:pt x="3269" y="10800"/>
                  <a:pt x="3000" y="11020"/>
                  <a:pt x="3000" y="11291"/>
                </a:cubicBezTo>
                <a:moveTo>
                  <a:pt x="20400" y="20618"/>
                </a:moveTo>
                <a:lnTo>
                  <a:pt x="6600" y="20618"/>
                </a:lnTo>
                <a:lnTo>
                  <a:pt x="1200" y="16200"/>
                </a:lnTo>
                <a:lnTo>
                  <a:pt x="1200" y="2945"/>
                </a:lnTo>
                <a:lnTo>
                  <a:pt x="4200" y="2945"/>
                </a:lnTo>
                <a:lnTo>
                  <a:pt x="4200" y="4418"/>
                </a:lnTo>
                <a:cubicBezTo>
                  <a:pt x="4200" y="4690"/>
                  <a:pt x="4469" y="4909"/>
                  <a:pt x="4800" y="4909"/>
                </a:cubicBezTo>
                <a:cubicBezTo>
                  <a:pt x="5131" y="4909"/>
                  <a:pt x="5400" y="4690"/>
                  <a:pt x="5400" y="4418"/>
                </a:cubicBezTo>
                <a:lnTo>
                  <a:pt x="5400" y="2945"/>
                </a:lnTo>
                <a:lnTo>
                  <a:pt x="6600" y="2945"/>
                </a:lnTo>
                <a:lnTo>
                  <a:pt x="6600" y="4418"/>
                </a:lnTo>
                <a:cubicBezTo>
                  <a:pt x="6600" y="4690"/>
                  <a:pt x="6869" y="4909"/>
                  <a:pt x="7200" y="4909"/>
                </a:cubicBezTo>
                <a:cubicBezTo>
                  <a:pt x="7531" y="4909"/>
                  <a:pt x="7800" y="4690"/>
                  <a:pt x="7800" y="4418"/>
                </a:cubicBezTo>
                <a:lnTo>
                  <a:pt x="7800" y="2945"/>
                </a:lnTo>
                <a:lnTo>
                  <a:pt x="9000" y="2945"/>
                </a:lnTo>
                <a:lnTo>
                  <a:pt x="9000" y="4418"/>
                </a:lnTo>
                <a:cubicBezTo>
                  <a:pt x="9000" y="4690"/>
                  <a:pt x="9269" y="4909"/>
                  <a:pt x="9600" y="4909"/>
                </a:cubicBezTo>
                <a:cubicBezTo>
                  <a:pt x="9931" y="4909"/>
                  <a:pt x="10200" y="4690"/>
                  <a:pt x="10200" y="4418"/>
                </a:cubicBezTo>
                <a:lnTo>
                  <a:pt x="10200" y="2945"/>
                </a:lnTo>
                <a:lnTo>
                  <a:pt x="11400" y="2945"/>
                </a:lnTo>
                <a:lnTo>
                  <a:pt x="11400" y="4418"/>
                </a:lnTo>
                <a:cubicBezTo>
                  <a:pt x="11400" y="4690"/>
                  <a:pt x="11669" y="4909"/>
                  <a:pt x="12000" y="4909"/>
                </a:cubicBezTo>
                <a:cubicBezTo>
                  <a:pt x="12331" y="4909"/>
                  <a:pt x="12600" y="4690"/>
                  <a:pt x="12600" y="4418"/>
                </a:cubicBezTo>
                <a:lnTo>
                  <a:pt x="12600" y="2945"/>
                </a:lnTo>
                <a:lnTo>
                  <a:pt x="13800" y="2945"/>
                </a:lnTo>
                <a:lnTo>
                  <a:pt x="13800" y="4418"/>
                </a:lnTo>
                <a:cubicBezTo>
                  <a:pt x="13800" y="4690"/>
                  <a:pt x="14069" y="4909"/>
                  <a:pt x="14400" y="4909"/>
                </a:cubicBezTo>
                <a:cubicBezTo>
                  <a:pt x="14731" y="4909"/>
                  <a:pt x="15000" y="4690"/>
                  <a:pt x="15000" y="4418"/>
                </a:cubicBezTo>
                <a:lnTo>
                  <a:pt x="15000" y="2945"/>
                </a:lnTo>
                <a:lnTo>
                  <a:pt x="16200" y="2945"/>
                </a:lnTo>
                <a:lnTo>
                  <a:pt x="16200" y="4418"/>
                </a:lnTo>
                <a:cubicBezTo>
                  <a:pt x="16200" y="4690"/>
                  <a:pt x="16469" y="4909"/>
                  <a:pt x="16800" y="4909"/>
                </a:cubicBezTo>
                <a:cubicBezTo>
                  <a:pt x="17131" y="4909"/>
                  <a:pt x="17400" y="4690"/>
                  <a:pt x="17400" y="4418"/>
                </a:cubicBezTo>
                <a:lnTo>
                  <a:pt x="17400" y="2945"/>
                </a:lnTo>
                <a:lnTo>
                  <a:pt x="20400" y="2945"/>
                </a:lnTo>
                <a:cubicBezTo>
                  <a:pt x="20400" y="2945"/>
                  <a:pt x="20400" y="20618"/>
                  <a:pt x="20400" y="20618"/>
                </a:cubicBezTo>
                <a:close/>
                <a:moveTo>
                  <a:pt x="1200" y="20618"/>
                </a:moveTo>
                <a:lnTo>
                  <a:pt x="1200" y="17673"/>
                </a:lnTo>
                <a:lnTo>
                  <a:pt x="4800" y="20618"/>
                </a:lnTo>
                <a:cubicBezTo>
                  <a:pt x="4800" y="20618"/>
                  <a:pt x="1200" y="20618"/>
                  <a:pt x="1200" y="20618"/>
                </a:cubicBezTo>
                <a:close/>
                <a:moveTo>
                  <a:pt x="20400" y="1964"/>
                </a:moveTo>
                <a:lnTo>
                  <a:pt x="17400" y="1964"/>
                </a:lnTo>
                <a:lnTo>
                  <a:pt x="17400" y="491"/>
                </a:lnTo>
                <a:cubicBezTo>
                  <a:pt x="17400" y="220"/>
                  <a:pt x="17131" y="0"/>
                  <a:pt x="16800" y="0"/>
                </a:cubicBezTo>
                <a:cubicBezTo>
                  <a:pt x="16469" y="0"/>
                  <a:pt x="16200" y="220"/>
                  <a:pt x="16200" y="491"/>
                </a:cubicBezTo>
                <a:lnTo>
                  <a:pt x="16200" y="1964"/>
                </a:lnTo>
                <a:lnTo>
                  <a:pt x="15000" y="1964"/>
                </a:lnTo>
                <a:lnTo>
                  <a:pt x="15000" y="491"/>
                </a:lnTo>
                <a:cubicBezTo>
                  <a:pt x="15000" y="220"/>
                  <a:pt x="14731" y="0"/>
                  <a:pt x="14400" y="0"/>
                </a:cubicBezTo>
                <a:cubicBezTo>
                  <a:pt x="14069" y="0"/>
                  <a:pt x="13800" y="220"/>
                  <a:pt x="13800" y="491"/>
                </a:cubicBezTo>
                <a:lnTo>
                  <a:pt x="13800" y="1964"/>
                </a:lnTo>
                <a:lnTo>
                  <a:pt x="12600" y="1964"/>
                </a:lnTo>
                <a:lnTo>
                  <a:pt x="12600" y="491"/>
                </a:lnTo>
                <a:cubicBezTo>
                  <a:pt x="12600" y="220"/>
                  <a:pt x="12331" y="0"/>
                  <a:pt x="12000" y="0"/>
                </a:cubicBezTo>
                <a:cubicBezTo>
                  <a:pt x="11669" y="0"/>
                  <a:pt x="11400" y="220"/>
                  <a:pt x="11400" y="491"/>
                </a:cubicBezTo>
                <a:lnTo>
                  <a:pt x="11400" y="1964"/>
                </a:lnTo>
                <a:lnTo>
                  <a:pt x="10200" y="1964"/>
                </a:lnTo>
                <a:lnTo>
                  <a:pt x="10200" y="491"/>
                </a:lnTo>
                <a:cubicBezTo>
                  <a:pt x="10200" y="220"/>
                  <a:pt x="9931" y="0"/>
                  <a:pt x="9600" y="0"/>
                </a:cubicBezTo>
                <a:cubicBezTo>
                  <a:pt x="9269" y="0"/>
                  <a:pt x="9000" y="220"/>
                  <a:pt x="9000" y="491"/>
                </a:cubicBezTo>
                <a:lnTo>
                  <a:pt x="9000" y="1964"/>
                </a:lnTo>
                <a:lnTo>
                  <a:pt x="7800" y="1964"/>
                </a:lnTo>
                <a:lnTo>
                  <a:pt x="7800" y="491"/>
                </a:lnTo>
                <a:cubicBezTo>
                  <a:pt x="7800" y="220"/>
                  <a:pt x="7531" y="0"/>
                  <a:pt x="7200" y="0"/>
                </a:cubicBezTo>
                <a:cubicBezTo>
                  <a:pt x="6869" y="0"/>
                  <a:pt x="6600" y="220"/>
                  <a:pt x="6600" y="491"/>
                </a:cubicBezTo>
                <a:lnTo>
                  <a:pt x="6600" y="1964"/>
                </a:lnTo>
                <a:lnTo>
                  <a:pt x="5400" y="1964"/>
                </a:lnTo>
                <a:lnTo>
                  <a:pt x="5400" y="491"/>
                </a:lnTo>
                <a:cubicBezTo>
                  <a:pt x="5400" y="220"/>
                  <a:pt x="5131" y="0"/>
                  <a:pt x="4800" y="0"/>
                </a:cubicBezTo>
                <a:cubicBezTo>
                  <a:pt x="4469" y="0"/>
                  <a:pt x="4200" y="220"/>
                  <a:pt x="4200" y="491"/>
                </a:cubicBezTo>
                <a:lnTo>
                  <a:pt x="4200" y="1964"/>
                </a:lnTo>
                <a:lnTo>
                  <a:pt x="1200" y="1964"/>
                </a:lnTo>
                <a:cubicBezTo>
                  <a:pt x="538" y="1964"/>
                  <a:pt x="0" y="2404"/>
                  <a:pt x="0" y="2945"/>
                </a:cubicBezTo>
                <a:lnTo>
                  <a:pt x="0" y="20618"/>
                </a:lnTo>
                <a:cubicBezTo>
                  <a:pt x="0" y="21161"/>
                  <a:pt x="538" y="21600"/>
                  <a:pt x="1200" y="21600"/>
                </a:cubicBezTo>
                <a:lnTo>
                  <a:pt x="20400" y="21600"/>
                </a:lnTo>
                <a:cubicBezTo>
                  <a:pt x="21062" y="21600"/>
                  <a:pt x="21600" y="21161"/>
                  <a:pt x="21600" y="20618"/>
                </a:cubicBezTo>
                <a:lnTo>
                  <a:pt x="21600" y="2945"/>
                </a:lnTo>
                <a:cubicBezTo>
                  <a:pt x="21600" y="2404"/>
                  <a:pt x="21062" y="1964"/>
                  <a:pt x="20400" y="1964"/>
                </a:cubicBezTo>
                <a:moveTo>
                  <a:pt x="3600" y="8836"/>
                </a:moveTo>
                <a:lnTo>
                  <a:pt x="10800" y="8836"/>
                </a:lnTo>
                <a:cubicBezTo>
                  <a:pt x="11131" y="8836"/>
                  <a:pt x="11400" y="8617"/>
                  <a:pt x="11400" y="8345"/>
                </a:cubicBezTo>
                <a:cubicBezTo>
                  <a:pt x="11400" y="8075"/>
                  <a:pt x="11131" y="7855"/>
                  <a:pt x="10800" y="7855"/>
                </a:cubicBezTo>
                <a:lnTo>
                  <a:pt x="3600" y="7855"/>
                </a:lnTo>
                <a:cubicBezTo>
                  <a:pt x="3269" y="7855"/>
                  <a:pt x="3000" y="8075"/>
                  <a:pt x="3000" y="8345"/>
                </a:cubicBezTo>
                <a:cubicBezTo>
                  <a:pt x="3000" y="8617"/>
                  <a:pt x="3269" y="8836"/>
                  <a:pt x="3600" y="8836"/>
                </a:cubicBezTo>
              </a:path>
            </a:pathLst>
          </a:custGeom>
          <a:solidFill>
            <a:schemeClr val="bg1"/>
          </a:solidFill>
          <a:ln w="12700">
            <a:miter lim="400000"/>
          </a:ln>
        </p:spPr>
        <p:txBody>
          <a:bodyPr lIns="19045" tIns="19045" rIns="19045" bIns="19045"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Shape 2547"/>
          <p:cNvSpPr/>
          <p:nvPr/>
        </p:nvSpPr>
        <p:spPr>
          <a:xfrm>
            <a:off x="5858072" y="2339316"/>
            <a:ext cx="436297" cy="436297"/>
          </a:xfrm>
          <a:custGeom>
            <a:cxnLst>
              <a:cxn ang="0">
                <a:pos x="wd2" y="hd2"/>
              </a:cxn>
              <a:cxn ang="5400000">
                <a:pos x="wd2" y="hd2"/>
              </a:cxn>
              <a:cxn ang="10800000">
                <a:pos x="wd2" y="hd2"/>
              </a:cxn>
              <a:cxn ang="16200000">
                <a:pos x="wd2" y="hd2"/>
              </a:cxn>
            </a:cxnLst>
            <a:rect l="0" t="0" r="r" b="b"/>
            <a:pathLst>
              <a:path w="21600" h="21600" extrusionOk="0">
                <a:moveTo>
                  <a:pt x="18073" y="17379"/>
                </a:moveTo>
                <a:lnTo>
                  <a:pt x="15643" y="14949"/>
                </a:lnTo>
                <a:cubicBezTo>
                  <a:pt x="16600" y="13832"/>
                  <a:pt x="17182" y="12386"/>
                  <a:pt x="17182" y="10800"/>
                </a:cubicBezTo>
                <a:cubicBezTo>
                  <a:pt x="17182" y="9214"/>
                  <a:pt x="16600" y="7767"/>
                  <a:pt x="15643" y="6651"/>
                </a:cubicBezTo>
                <a:lnTo>
                  <a:pt x="18073" y="4221"/>
                </a:lnTo>
                <a:cubicBezTo>
                  <a:pt x="19649" y="5963"/>
                  <a:pt x="20618" y="8266"/>
                  <a:pt x="20618" y="10800"/>
                </a:cubicBezTo>
                <a:cubicBezTo>
                  <a:pt x="20618" y="13335"/>
                  <a:pt x="19649" y="15637"/>
                  <a:pt x="18073" y="17379"/>
                </a:cubicBezTo>
                <a:moveTo>
                  <a:pt x="10800" y="20619"/>
                </a:moveTo>
                <a:cubicBezTo>
                  <a:pt x="8265" y="20619"/>
                  <a:pt x="5963" y="19650"/>
                  <a:pt x="4221" y="18073"/>
                </a:cubicBezTo>
                <a:lnTo>
                  <a:pt x="6651" y="15643"/>
                </a:lnTo>
                <a:cubicBezTo>
                  <a:pt x="7767" y="16600"/>
                  <a:pt x="9214" y="17182"/>
                  <a:pt x="10800" y="17182"/>
                </a:cubicBezTo>
                <a:cubicBezTo>
                  <a:pt x="12386" y="17182"/>
                  <a:pt x="13833" y="16600"/>
                  <a:pt x="14949" y="15643"/>
                </a:cubicBezTo>
                <a:lnTo>
                  <a:pt x="17379" y="18073"/>
                </a:lnTo>
                <a:cubicBezTo>
                  <a:pt x="15637" y="19650"/>
                  <a:pt x="13334" y="20619"/>
                  <a:pt x="10800" y="20619"/>
                </a:cubicBezTo>
                <a:moveTo>
                  <a:pt x="982" y="10800"/>
                </a:moveTo>
                <a:cubicBezTo>
                  <a:pt x="982" y="8266"/>
                  <a:pt x="1950" y="5963"/>
                  <a:pt x="3527" y="4221"/>
                </a:cubicBezTo>
                <a:lnTo>
                  <a:pt x="5957" y="6651"/>
                </a:lnTo>
                <a:cubicBezTo>
                  <a:pt x="4999" y="7767"/>
                  <a:pt x="4418" y="9214"/>
                  <a:pt x="4418" y="10800"/>
                </a:cubicBezTo>
                <a:cubicBezTo>
                  <a:pt x="4418" y="12386"/>
                  <a:pt x="4999" y="13832"/>
                  <a:pt x="5957" y="14949"/>
                </a:cubicBezTo>
                <a:lnTo>
                  <a:pt x="3527" y="17379"/>
                </a:lnTo>
                <a:cubicBezTo>
                  <a:pt x="1950" y="15637"/>
                  <a:pt x="982" y="13335"/>
                  <a:pt x="982" y="10800"/>
                </a:cubicBezTo>
                <a:moveTo>
                  <a:pt x="16200" y="10800"/>
                </a:moveTo>
                <a:cubicBezTo>
                  <a:pt x="16200" y="13782"/>
                  <a:pt x="13782" y="16200"/>
                  <a:pt x="10800" y="16200"/>
                </a:cubicBezTo>
                <a:cubicBezTo>
                  <a:pt x="7817" y="16200"/>
                  <a:pt x="5400" y="13782"/>
                  <a:pt x="5400" y="10800"/>
                </a:cubicBezTo>
                <a:cubicBezTo>
                  <a:pt x="5400" y="7817"/>
                  <a:pt x="7817" y="5400"/>
                  <a:pt x="10800" y="5400"/>
                </a:cubicBezTo>
                <a:cubicBezTo>
                  <a:pt x="13782" y="5400"/>
                  <a:pt x="16200" y="7817"/>
                  <a:pt x="16200" y="10800"/>
                </a:cubicBezTo>
                <a:moveTo>
                  <a:pt x="10800" y="982"/>
                </a:moveTo>
                <a:cubicBezTo>
                  <a:pt x="13334" y="982"/>
                  <a:pt x="15637" y="1950"/>
                  <a:pt x="17379" y="3527"/>
                </a:cubicBezTo>
                <a:lnTo>
                  <a:pt x="14949" y="5957"/>
                </a:lnTo>
                <a:cubicBezTo>
                  <a:pt x="13832" y="4999"/>
                  <a:pt x="12386" y="4418"/>
                  <a:pt x="10800" y="4418"/>
                </a:cubicBezTo>
                <a:cubicBezTo>
                  <a:pt x="9214" y="4418"/>
                  <a:pt x="7767" y="4999"/>
                  <a:pt x="6651" y="5957"/>
                </a:cubicBezTo>
                <a:lnTo>
                  <a:pt x="4221" y="3527"/>
                </a:lnTo>
                <a:cubicBezTo>
                  <a:pt x="5963" y="1950"/>
                  <a:pt x="8265" y="982"/>
                  <a:pt x="10800" y="982"/>
                </a:cubicBezTo>
                <a:moveTo>
                  <a:pt x="10800" y="0"/>
                </a:moveTo>
                <a:cubicBezTo>
                  <a:pt x="4835" y="0"/>
                  <a:pt x="0" y="4835"/>
                  <a:pt x="0" y="10800"/>
                </a:cubicBezTo>
                <a:cubicBezTo>
                  <a:pt x="0" y="16764"/>
                  <a:pt x="4835" y="21600"/>
                  <a:pt x="10800" y="21600"/>
                </a:cubicBezTo>
                <a:cubicBezTo>
                  <a:pt x="16764" y="21600"/>
                  <a:pt x="21600" y="16764"/>
                  <a:pt x="21600" y="10800"/>
                </a:cubicBezTo>
                <a:cubicBezTo>
                  <a:pt x="21600" y="4835"/>
                  <a:pt x="16764" y="0"/>
                  <a:pt x="10800" y="0"/>
                </a:cubicBezTo>
              </a:path>
            </a:pathLst>
          </a:custGeom>
          <a:solidFill>
            <a:schemeClr val="bg1"/>
          </a:solidFill>
          <a:ln w="12700">
            <a:miter lim="400000"/>
          </a:ln>
        </p:spPr>
        <p:txBody>
          <a:bodyPr lIns="19045" tIns="19045" rIns="19045" bIns="19045"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Shape 2557"/>
          <p:cNvSpPr/>
          <p:nvPr/>
        </p:nvSpPr>
        <p:spPr>
          <a:xfrm>
            <a:off x="7933795" y="2339316"/>
            <a:ext cx="436297" cy="436297"/>
          </a:xfrm>
          <a:custGeom>
            <a:cxnLst>
              <a:cxn ang="0">
                <a:pos x="wd2" y="hd2"/>
              </a:cxn>
              <a:cxn ang="5400000">
                <a:pos x="wd2" y="hd2"/>
              </a:cxn>
              <a:cxn ang="10800000">
                <a:pos x="wd2" y="hd2"/>
              </a:cxn>
              <a:cxn ang="16200000">
                <a:pos x="wd2" y="hd2"/>
              </a:cxn>
            </a:cxnLst>
            <a:rect l="0" t="0" r="r" b="b"/>
            <a:pathLst>
              <a:path w="21600" h="21600" extrusionOk="0">
                <a:moveTo>
                  <a:pt x="12991" y="6559"/>
                </a:moveTo>
                <a:cubicBezTo>
                  <a:pt x="12727" y="6341"/>
                  <a:pt x="12420" y="6172"/>
                  <a:pt x="12078" y="6058"/>
                </a:cubicBezTo>
                <a:cubicBezTo>
                  <a:pt x="11737" y="5946"/>
                  <a:pt x="11367" y="5889"/>
                  <a:pt x="10978" y="5889"/>
                </a:cubicBezTo>
                <a:cubicBezTo>
                  <a:pt x="10477" y="5889"/>
                  <a:pt x="10025" y="5967"/>
                  <a:pt x="9633" y="6120"/>
                </a:cubicBezTo>
                <a:cubicBezTo>
                  <a:pt x="9239" y="6275"/>
                  <a:pt x="8900" y="6494"/>
                  <a:pt x="8623" y="6771"/>
                </a:cubicBezTo>
                <a:cubicBezTo>
                  <a:pt x="8346" y="7049"/>
                  <a:pt x="8133" y="7392"/>
                  <a:pt x="7992" y="7788"/>
                </a:cubicBezTo>
                <a:cubicBezTo>
                  <a:pt x="7853" y="8180"/>
                  <a:pt x="7782" y="8620"/>
                  <a:pt x="7782" y="9096"/>
                </a:cubicBezTo>
                <a:lnTo>
                  <a:pt x="7782" y="9217"/>
                </a:lnTo>
                <a:lnTo>
                  <a:pt x="8880" y="9217"/>
                </a:lnTo>
                <a:lnTo>
                  <a:pt x="8877" y="9093"/>
                </a:lnTo>
                <a:cubicBezTo>
                  <a:pt x="8868" y="8767"/>
                  <a:pt x="8908" y="8461"/>
                  <a:pt x="8993" y="8187"/>
                </a:cubicBezTo>
                <a:cubicBezTo>
                  <a:pt x="9079" y="7914"/>
                  <a:pt x="9207" y="7675"/>
                  <a:pt x="9377" y="7473"/>
                </a:cubicBezTo>
                <a:cubicBezTo>
                  <a:pt x="9545" y="7274"/>
                  <a:pt x="9762" y="7115"/>
                  <a:pt x="10024" y="7000"/>
                </a:cubicBezTo>
                <a:cubicBezTo>
                  <a:pt x="10287" y="6884"/>
                  <a:pt x="10594" y="6827"/>
                  <a:pt x="10937" y="6827"/>
                </a:cubicBezTo>
                <a:cubicBezTo>
                  <a:pt x="11182" y="6827"/>
                  <a:pt x="11418" y="6868"/>
                  <a:pt x="11639" y="6950"/>
                </a:cubicBezTo>
                <a:cubicBezTo>
                  <a:pt x="11858" y="7032"/>
                  <a:pt x="12053" y="7146"/>
                  <a:pt x="12218" y="7289"/>
                </a:cubicBezTo>
                <a:cubicBezTo>
                  <a:pt x="12381" y="7431"/>
                  <a:pt x="12512" y="7605"/>
                  <a:pt x="12609" y="7808"/>
                </a:cubicBezTo>
                <a:cubicBezTo>
                  <a:pt x="12704" y="8011"/>
                  <a:pt x="12752" y="8236"/>
                  <a:pt x="12752" y="8478"/>
                </a:cubicBezTo>
                <a:cubicBezTo>
                  <a:pt x="12752" y="8797"/>
                  <a:pt x="12674" y="9089"/>
                  <a:pt x="12519" y="9350"/>
                </a:cubicBezTo>
                <a:cubicBezTo>
                  <a:pt x="12359" y="9618"/>
                  <a:pt x="12154" y="9865"/>
                  <a:pt x="11913" y="10082"/>
                </a:cubicBezTo>
                <a:cubicBezTo>
                  <a:pt x="11624" y="10337"/>
                  <a:pt x="11374" y="10568"/>
                  <a:pt x="11170" y="10771"/>
                </a:cubicBezTo>
                <a:cubicBezTo>
                  <a:pt x="10959" y="10979"/>
                  <a:pt x="10789" y="11200"/>
                  <a:pt x="10662" y="11428"/>
                </a:cubicBezTo>
                <a:cubicBezTo>
                  <a:pt x="10534" y="11657"/>
                  <a:pt x="10441" y="11916"/>
                  <a:pt x="10385" y="12199"/>
                </a:cubicBezTo>
                <a:cubicBezTo>
                  <a:pt x="10329" y="12478"/>
                  <a:pt x="10305" y="12827"/>
                  <a:pt x="10315" y="13237"/>
                </a:cubicBezTo>
                <a:lnTo>
                  <a:pt x="10318" y="13355"/>
                </a:lnTo>
                <a:lnTo>
                  <a:pt x="11407" y="13355"/>
                </a:lnTo>
                <a:lnTo>
                  <a:pt x="11410" y="13237"/>
                </a:lnTo>
                <a:cubicBezTo>
                  <a:pt x="11418" y="12838"/>
                  <a:pt x="11436" y="12531"/>
                  <a:pt x="11463" y="12322"/>
                </a:cubicBezTo>
                <a:cubicBezTo>
                  <a:pt x="11488" y="12125"/>
                  <a:pt x="11538" y="11956"/>
                  <a:pt x="11611" y="11821"/>
                </a:cubicBezTo>
                <a:cubicBezTo>
                  <a:pt x="11687" y="11684"/>
                  <a:pt x="11803" y="11541"/>
                  <a:pt x="11959" y="11399"/>
                </a:cubicBezTo>
                <a:cubicBezTo>
                  <a:pt x="12127" y="11245"/>
                  <a:pt x="12351" y="11031"/>
                  <a:pt x="12630" y="10762"/>
                </a:cubicBezTo>
                <a:cubicBezTo>
                  <a:pt x="12979" y="10441"/>
                  <a:pt x="13270" y="10102"/>
                  <a:pt x="13495" y="9753"/>
                </a:cubicBezTo>
                <a:cubicBezTo>
                  <a:pt x="13729" y="9393"/>
                  <a:pt x="13847" y="8952"/>
                  <a:pt x="13847" y="8439"/>
                </a:cubicBezTo>
                <a:cubicBezTo>
                  <a:pt x="13847" y="8038"/>
                  <a:pt x="13770" y="7675"/>
                  <a:pt x="13618" y="7362"/>
                </a:cubicBezTo>
                <a:cubicBezTo>
                  <a:pt x="13467" y="7050"/>
                  <a:pt x="13256" y="6780"/>
                  <a:pt x="12991" y="6559"/>
                </a:cubicBezTo>
                <a:moveTo>
                  <a:pt x="10179" y="15706"/>
                </a:moveTo>
                <a:lnTo>
                  <a:pt x="11558" y="15706"/>
                </a:lnTo>
                <a:lnTo>
                  <a:pt x="11558" y="14072"/>
                </a:lnTo>
                <a:lnTo>
                  <a:pt x="10179" y="14072"/>
                </a:lnTo>
                <a:cubicBezTo>
                  <a:pt x="10179" y="14072"/>
                  <a:pt x="10179" y="15706"/>
                  <a:pt x="10179" y="15706"/>
                </a:cubicBezTo>
                <a:close/>
                <a:moveTo>
                  <a:pt x="10800" y="20618"/>
                </a:moveTo>
                <a:cubicBezTo>
                  <a:pt x="5377" y="20618"/>
                  <a:pt x="982" y="16223"/>
                  <a:pt x="982" y="10800"/>
                </a:cubicBezTo>
                <a:cubicBezTo>
                  <a:pt x="982" y="5377"/>
                  <a:pt x="5377" y="982"/>
                  <a:pt x="10800" y="982"/>
                </a:cubicBezTo>
                <a:cubicBezTo>
                  <a:pt x="16223" y="982"/>
                  <a:pt x="20618" y="5377"/>
                  <a:pt x="20618" y="10800"/>
                </a:cubicBezTo>
                <a:cubicBezTo>
                  <a:pt x="20618" y="16223"/>
                  <a:pt x="16223" y="20618"/>
                  <a:pt x="10800" y="20618"/>
                </a:cubicBezTo>
                <a:moveTo>
                  <a:pt x="10800" y="0"/>
                </a:moveTo>
                <a:cubicBezTo>
                  <a:pt x="4835" y="0"/>
                  <a:pt x="0" y="4836"/>
                  <a:pt x="0" y="10800"/>
                </a:cubicBezTo>
                <a:cubicBezTo>
                  <a:pt x="0" y="16764"/>
                  <a:pt x="4835" y="21600"/>
                  <a:pt x="10800" y="21600"/>
                </a:cubicBezTo>
                <a:cubicBezTo>
                  <a:pt x="16764" y="21600"/>
                  <a:pt x="21600" y="16764"/>
                  <a:pt x="21600" y="10800"/>
                </a:cubicBezTo>
                <a:cubicBezTo>
                  <a:pt x="21600" y="4836"/>
                  <a:pt x="16764" y="0"/>
                  <a:pt x="10800" y="0"/>
                </a:cubicBezTo>
              </a:path>
            </a:pathLst>
          </a:custGeom>
          <a:solidFill>
            <a:schemeClr val="bg1"/>
          </a:solidFill>
          <a:ln w="12700">
            <a:miter lim="400000"/>
          </a:ln>
        </p:spPr>
        <p:txBody>
          <a:bodyPr lIns="19045" tIns="19045" rIns="19045" bIns="19045"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Shape 2567"/>
          <p:cNvSpPr/>
          <p:nvPr/>
        </p:nvSpPr>
        <p:spPr>
          <a:xfrm>
            <a:off x="10009520" y="2339316"/>
            <a:ext cx="436297" cy="436297"/>
          </a:xfrm>
          <a:custGeom>
            <a:cxnLst>
              <a:cxn ang="0">
                <a:pos x="wd2" y="hd2"/>
              </a:cxn>
              <a:cxn ang="5400000">
                <a:pos x="wd2" y="hd2"/>
              </a:cxn>
              <a:cxn ang="10800000">
                <a:pos x="wd2" y="hd2"/>
              </a:cxn>
              <a:cxn ang="16200000">
                <a:pos x="wd2" y="hd2"/>
              </a:cxn>
            </a:cxnLst>
            <a:rect l="0" t="0" r="r" b="b"/>
            <a:pathLst>
              <a:path w="21600" h="21600" extrusionOk="0">
                <a:moveTo>
                  <a:pt x="20618" y="4909"/>
                </a:moveTo>
                <a:lnTo>
                  <a:pt x="12764" y="4909"/>
                </a:lnTo>
                <a:cubicBezTo>
                  <a:pt x="12493" y="4909"/>
                  <a:pt x="12273" y="5129"/>
                  <a:pt x="12273" y="5400"/>
                </a:cubicBezTo>
                <a:cubicBezTo>
                  <a:pt x="12273" y="5671"/>
                  <a:pt x="12493" y="5891"/>
                  <a:pt x="12764" y="5891"/>
                </a:cubicBezTo>
                <a:lnTo>
                  <a:pt x="20618" y="5891"/>
                </a:lnTo>
                <a:lnTo>
                  <a:pt x="20618" y="7854"/>
                </a:lnTo>
                <a:lnTo>
                  <a:pt x="12764" y="7854"/>
                </a:lnTo>
                <a:cubicBezTo>
                  <a:pt x="12493" y="7854"/>
                  <a:pt x="12273" y="8074"/>
                  <a:pt x="12273" y="8345"/>
                </a:cubicBezTo>
                <a:cubicBezTo>
                  <a:pt x="12273" y="8617"/>
                  <a:pt x="12493" y="8836"/>
                  <a:pt x="12764" y="8836"/>
                </a:cubicBezTo>
                <a:lnTo>
                  <a:pt x="18655" y="8836"/>
                </a:lnTo>
                <a:lnTo>
                  <a:pt x="18655" y="20617"/>
                </a:lnTo>
                <a:lnTo>
                  <a:pt x="2945" y="20617"/>
                </a:lnTo>
                <a:lnTo>
                  <a:pt x="2945" y="8836"/>
                </a:lnTo>
                <a:lnTo>
                  <a:pt x="8836" y="8836"/>
                </a:lnTo>
                <a:cubicBezTo>
                  <a:pt x="9107" y="8836"/>
                  <a:pt x="9327" y="8617"/>
                  <a:pt x="9327" y="8345"/>
                </a:cubicBezTo>
                <a:cubicBezTo>
                  <a:pt x="9327" y="8074"/>
                  <a:pt x="9107" y="7854"/>
                  <a:pt x="8836" y="7854"/>
                </a:cubicBezTo>
                <a:lnTo>
                  <a:pt x="982" y="7854"/>
                </a:lnTo>
                <a:lnTo>
                  <a:pt x="982" y="5891"/>
                </a:lnTo>
                <a:lnTo>
                  <a:pt x="8836" y="5891"/>
                </a:lnTo>
                <a:cubicBezTo>
                  <a:pt x="9107" y="5891"/>
                  <a:pt x="9327" y="5671"/>
                  <a:pt x="9327" y="5400"/>
                </a:cubicBezTo>
                <a:cubicBezTo>
                  <a:pt x="9327" y="5129"/>
                  <a:pt x="9107" y="4909"/>
                  <a:pt x="8836" y="4909"/>
                </a:cubicBezTo>
                <a:lnTo>
                  <a:pt x="982" y="4909"/>
                </a:lnTo>
                <a:cubicBezTo>
                  <a:pt x="440" y="4909"/>
                  <a:pt x="0" y="5349"/>
                  <a:pt x="0" y="5891"/>
                </a:cubicBezTo>
                <a:lnTo>
                  <a:pt x="0" y="7854"/>
                </a:lnTo>
                <a:cubicBezTo>
                  <a:pt x="0" y="8396"/>
                  <a:pt x="440" y="8836"/>
                  <a:pt x="982" y="8836"/>
                </a:cubicBezTo>
                <a:lnTo>
                  <a:pt x="1964" y="8836"/>
                </a:lnTo>
                <a:lnTo>
                  <a:pt x="1964" y="20617"/>
                </a:lnTo>
                <a:cubicBezTo>
                  <a:pt x="1964" y="21159"/>
                  <a:pt x="2403" y="21600"/>
                  <a:pt x="2945" y="21600"/>
                </a:cubicBezTo>
                <a:lnTo>
                  <a:pt x="18655" y="21600"/>
                </a:lnTo>
                <a:cubicBezTo>
                  <a:pt x="19197" y="21600"/>
                  <a:pt x="19636" y="21159"/>
                  <a:pt x="19636" y="20617"/>
                </a:cubicBezTo>
                <a:lnTo>
                  <a:pt x="19636" y="8836"/>
                </a:lnTo>
                <a:lnTo>
                  <a:pt x="20618" y="8836"/>
                </a:lnTo>
                <a:cubicBezTo>
                  <a:pt x="21160" y="8836"/>
                  <a:pt x="21600" y="8396"/>
                  <a:pt x="21600" y="7854"/>
                </a:cubicBezTo>
                <a:lnTo>
                  <a:pt x="21600" y="5891"/>
                </a:lnTo>
                <a:cubicBezTo>
                  <a:pt x="21600" y="5349"/>
                  <a:pt x="21160" y="4909"/>
                  <a:pt x="20618" y="4909"/>
                </a:cubicBezTo>
                <a:moveTo>
                  <a:pt x="7855" y="11782"/>
                </a:moveTo>
                <a:cubicBezTo>
                  <a:pt x="7584" y="11782"/>
                  <a:pt x="7364" y="12001"/>
                  <a:pt x="7364" y="12272"/>
                </a:cubicBezTo>
                <a:cubicBezTo>
                  <a:pt x="7364" y="12408"/>
                  <a:pt x="7419" y="12531"/>
                  <a:pt x="7507" y="12619"/>
                </a:cubicBezTo>
                <a:lnTo>
                  <a:pt x="10453" y="15565"/>
                </a:lnTo>
                <a:cubicBezTo>
                  <a:pt x="10542" y="15654"/>
                  <a:pt x="10665" y="15709"/>
                  <a:pt x="10800" y="15709"/>
                </a:cubicBezTo>
                <a:cubicBezTo>
                  <a:pt x="10935" y="15709"/>
                  <a:pt x="11058" y="15654"/>
                  <a:pt x="11147" y="15565"/>
                </a:cubicBezTo>
                <a:lnTo>
                  <a:pt x="14093" y="12619"/>
                </a:lnTo>
                <a:cubicBezTo>
                  <a:pt x="14181" y="12531"/>
                  <a:pt x="14236" y="12408"/>
                  <a:pt x="14236" y="12272"/>
                </a:cubicBezTo>
                <a:cubicBezTo>
                  <a:pt x="14236" y="12001"/>
                  <a:pt x="14016" y="11782"/>
                  <a:pt x="13745" y="11782"/>
                </a:cubicBezTo>
                <a:cubicBezTo>
                  <a:pt x="13610" y="11782"/>
                  <a:pt x="13487" y="11837"/>
                  <a:pt x="13398" y="11925"/>
                </a:cubicBezTo>
                <a:lnTo>
                  <a:pt x="11291" y="14033"/>
                </a:lnTo>
                <a:lnTo>
                  <a:pt x="11291" y="492"/>
                </a:lnTo>
                <a:lnTo>
                  <a:pt x="11291" y="491"/>
                </a:lnTo>
                <a:cubicBezTo>
                  <a:pt x="11291" y="220"/>
                  <a:pt x="11071" y="0"/>
                  <a:pt x="10800" y="0"/>
                </a:cubicBezTo>
                <a:cubicBezTo>
                  <a:pt x="10529" y="0"/>
                  <a:pt x="10309" y="220"/>
                  <a:pt x="10309" y="491"/>
                </a:cubicBezTo>
                <a:lnTo>
                  <a:pt x="10309" y="14033"/>
                </a:lnTo>
                <a:lnTo>
                  <a:pt x="8202" y="11925"/>
                </a:lnTo>
                <a:cubicBezTo>
                  <a:pt x="8113" y="11837"/>
                  <a:pt x="7990" y="11782"/>
                  <a:pt x="7855" y="11782"/>
                </a:cubicBezTo>
              </a:path>
            </a:pathLst>
          </a:custGeom>
          <a:solidFill>
            <a:schemeClr val="bg1"/>
          </a:solidFill>
          <a:ln w="12700">
            <a:miter lim="400000"/>
          </a:ln>
        </p:spPr>
        <p:txBody>
          <a:bodyPr lIns="19045" tIns="19045" rIns="19045" bIns="19045"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文本框 66"/>
          <p:cNvSpPr txBox="1"/>
          <p:nvPr/>
        </p:nvSpPr>
        <p:spPr>
          <a:xfrm>
            <a:off x="932964" y="3753604"/>
            <a:ext cx="1909468" cy="1803676"/>
          </a:xfrm>
          <a:prstGeom prst="rect">
            <a:avLst/>
          </a:prstGeom>
          <a:noFill/>
        </p:spPr>
        <p:txBody>
          <a:bodyPr wrap="square" rtlCol="0">
            <a:normAutofit fontScale="95000" lnSpcReduction="100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zh-CN" altLang="en-US" sz="1600">
                <a:solidFill>
                  <a:schemeClr val="tx1">
                    <a:lumMod val="75000"/>
                    <a:lumOff val="25000"/>
                  </a:schemeClr>
                </a:solidFill>
                <a:latin typeface="宋体"/>
                <a:ea typeface="字魂59号-创粗黑" panose="00000500000000000000" pitchFamily="2" charset="-122"/>
                <a:cs typeface="+mn-ea"/>
                <a:sym typeface="宋体"/>
              </a:rPr>
              <a:t>制定审计计划：审计小组根据委托要求和实际情况，制定详细的审计计划，包括审计时间安排、人员分工、工作流程等</a:t>
            </a:r>
          </a:p>
        </p:txBody>
      </p:sp>
      <p:sp>
        <p:nvSpPr>
          <p:cNvPr id="69" name="文本框 68"/>
          <p:cNvSpPr txBox="1"/>
          <p:nvPr/>
        </p:nvSpPr>
        <p:spPr>
          <a:xfrm>
            <a:off x="3046223" y="3753604"/>
            <a:ext cx="1918557" cy="1840427"/>
          </a:xfrm>
          <a:prstGeom prst="rect">
            <a:avLst/>
          </a:prstGeom>
          <a:noFill/>
        </p:spPr>
        <p:txBody>
          <a:bodyPr wrap="square" rtlCol="0">
            <a:normAutofit fontScale="95000" lnSpcReduction="200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zh-CN" altLang="en-US" sz="1600">
                <a:solidFill>
                  <a:schemeClr val="tx1">
                    <a:lumMod val="75000"/>
                    <a:lumOff val="25000"/>
                  </a:schemeClr>
                </a:solidFill>
                <a:latin typeface="宋体"/>
                <a:ea typeface="字魂59号-创粗黑" panose="00000500000000000000" pitchFamily="2" charset="-122"/>
                <a:cs typeface="+mn-ea"/>
                <a:sym typeface="宋体"/>
              </a:rPr>
              <a:t>现场实施：审计人员前往被审计单位所在地，按照审计计划进行现场实施，包括访谈被审计单位相关人员、审查相关资料和凭证等</a:t>
            </a:r>
          </a:p>
        </p:txBody>
      </p:sp>
      <p:sp>
        <p:nvSpPr>
          <p:cNvPr id="71" name="文本框 70"/>
          <p:cNvSpPr txBox="1"/>
          <p:nvPr/>
        </p:nvSpPr>
        <p:spPr>
          <a:xfrm>
            <a:off x="5167735" y="3753604"/>
            <a:ext cx="1898381" cy="1803676"/>
          </a:xfrm>
          <a:prstGeom prst="rect">
            <a:avLst/>
          </a:prstGeom>
          <a:noFill/>
        </p:spPr>
        <p:txBody>
          <a:bodyPr wrap="square" rtlCol="0">
            <a:normAutofit fontScale="97500" lnSpcReduction="100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zh-CN" altLang="en-US" sz="1600">
                <a:solidFill>
                  <a:schemeClr val="tx1">
                    <a:lumMod val="75000"/>
                    <a:lumOff val="25000"/>
                  </a:schemeClr>
                </a:solidFill>
                <a:latin typeface="宋体"/>
                <a:ea typeface="字魂59号-创粗黑" panose="00000500000000000000" pitchFamily="2" charset="-122"/>
                <a:cs typeface="+mn-ea"/>
                <a:sym typeface="宋体"/>
              </a:rPr>
              <a:t>汇总分析：审计人员对现场实施过程中收集的数据和信息进行汇总和分析，发现存在的问题和漏洞</a:t>
            </a:r>
          </a:p>
        </p:txBody>
      </p:sp>
      <p:sp>
        <p:nvSpPr>
          <p:cNvPr id="73" name="文本框 72"/>
          <p:cNvSpPr txBox="1"/>
          <p:nvPr/>
        </p:nvSpPr>
        <p:spPr>
          <a:xfrm>
            <a:off x="7130745" y="3753604"/>
            <a:ext cx="1900119" cy="1803676"/>
          </a:xfrm>
          <a:prstGeom prst="rect">
            <a:avLst/>
          </a:prstGeom>
          <a:noFill/>
        </p:spPr>
        <p:txBody>
          <a:bodyPr wrap="square" rtlCol="0">
            <a:normAutofit fontScale="95000" lnSpcReduction="200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zh-CN" altLang="en-US" sz="1600">
                <a:solidFill>
                  <a:schemeClr val="tx1">
                    <a:lumMod val="75000"/>
                    <a:lumOff val="25000"/>
                  </a:schemeClr>
                </a:solidFill>
                <a:latin typeface="宋体"/>
                <a:ea typeface="字魂59号-创粗黑" panose="00000500000000000000" pitchFamily="2" charset="-122"/>
                <a:cs typeface="+mn-ea"/>
                <a:sym typeface="宋体"/>
              </a:rPr>
              <a:t>出具报告：根据汇总分析和现场实施情况，出具详细的审计报告，对存在的问题和漏洞进行揭示和分析，提出相应的建议和改进措施</a:t>
            </a:r>
          </a:p>
        </p:txBody>
      </p:sp>
      <p:sp>
        <p:nvSpPr>
          <p:cNvPr id="75" name="文本框 74"/>
          <p:cNvSpPr txBox="1"/>
          <p:nvPr/>
        </p:nvSpPr>
        <p:spPr>
          <a:xfrm>
            <a:off x="9285487" y="3753604"/>
            <a:ext cx="1878232" cy="1803676"/>
          </a:xfrm>
          <a:prstGeom prst="rect">
            <a:avLst/>
          </a:prstGeom>
          <a:noFill/>
        </p:spPr>
        <p:txBody>
          <a:bodyPr wrap="square" rtlCol="0">
            <a:normAutofit fontScale="97500" lnSpcReduction="100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zh-CN" altLang="en-US" sz="1600">
                <a:solidFill>
                  <a:schemeClr val="tx1">
                    <a:lumMod val="75000"/>
                    <a:lumOff val="25000"/>
                  </a:schemeClr>
                </a:solidFill>
                <a:latin typeface="宋体"/>
                <a:ea typeface="字魂59号-创粗黑" panose="00000500000000000000" pitchFamily="2" charset="-122"/>
                <a:cs typeface="+mn-ea"/>
                <a:sym typeface="宋体"/>
              </a:rPr>
              <a:t>后续服务：根据客户需要，提供后续咨询服务和培训服务，帮助被审计单位改进财务管理和内部控制</a:t>
            </a:r>
          </a:p>
        </p:txBody>
      </p:sp>
    </p:spTree>
  </p:cSld>
  <p:clrMapOvr>
    <a:masterClrMapping/>
  </p:clrMapOvr>
  <mc:AlternateContent>
    <mc:Choice xmlns:p14="http://schemas.microsoft.com/office/powerpoint/2010/main" Requires="p14">
      <p:transition spd="med" advTm="7200000" p14:dur="7200000">
        <p:fade/>
      </p:transition>
    </mc:Choice>
    <mc:Fallback>
      <p:transition spd="med" advTm="7200000">
        <p:fade/>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lum/>
          </a:blip>
          <a:stretch>
            <a:fillRect/>
          </a:stretch>
        </a:blipFill>
        <a:effectLst/>
      </p:bgPr>
    </p:bg>
    <p:spTree>
      <p:nvGrpSpPr>
        <p:cNvPr id="1" name=""/>
        <p:cNvGrpSpPr/>
        <p:nvPr/>
      </p:nvGrpSpPr>
      <p:grpSpPr>
        <a:xfrm>
          <a:off x="0" y="0"/>
          <a:ext cx="0" cy="0"/>
        </a:xfrm>
      </p:grpSpPr>
      <p:sp>
        <p:nvSpPr>
          <p:cNvPr id="23" name="文本框 22"/>
          <p:cNvSpPr txBox="1"/>
          <p:nvPr/>
        </p:nvSpPr>
        <p:spPr>
          <a:xfrm>
            <a:off x="1609684" y="44624"/>
            <a:ext cx="9958924" cy="518678"/>
          </a:xfrm>
          <a:prstGeom prst="rect">
            <a:avLst/>
          </a:prstGeom>
          <a:noFill/>
        </p:spPr>
        <p:txBody>
          <a:bodyPr wrap="square" rtlCol="0">
            <a:normAutofit/>
            <a:scene3d>
              <a:camera prst="orthographicFront"/>
              <a:lightRig rig="threePt" dir="t"/>
            </a:scene3d>
            <a:sp3d contourW="127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chemeClr val="bg1"/>
                </a:solidFill>
                <a:latin typeface="宋体"/>
                <a:sym typeface="宋体"/>
              </a:rPr>
              <a:t>财务审计出差</a:t>
            </a:r>
          </a:p>
        </p:txBody>
      </p:sp>
      <p:sp>
        <p:nvSpPr>
          <p:cNvPr id="24" name="New shape"/>
          <p:cNvSpPr/>
          <p:nvPr/>
        </p:nvSpPr>
        <p:spPr>
          <a:xfrm>
            <a:off x="1117600" y="2425700"/>
            <a:ext cx="3225800" cy="1752600"/>
          </a:xfrm>
          <a:prstGeom prst="roundRect">
            <a:avLst>
              <a:gd name="adj" fmla="val 4347"/>
            </a:avLst>
          </a:prstGeom>
          <a:gradFill>
            <a:gsLst>
              <a:gs pos="100000">
                <a:srgbClr val="F2F2F2">
                  <a:alpha val="88235"/>
                </a:srgbClr>
              </a:gs>
              <a:gs pos="0">
                <a:srgbClr val="F2F2F2">
                  <a:alpha val="9804"/>
                </a:srgbClr>
              </a:gs>
            </a:gsLs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p>
        </p:txBody>
      </p:sp>
      <p:sp>
        <p:nvSpPr>
          <p:cNvPr id="25" name="New shape"/>
          <p:cNvSpPr/>
          <p:nvPr/>
        </p:nvSpPr>
        <p:spPr>
          <a:xfrm>
            <a:off x="1168400" y="2476500"/>
            <a:ext cx="76200" cy="1651000"/>
          </a:xfrm>
          <a:prstGeom prst="roundRect">
            <a:avLst>
              <a:gd name="adj" fmla="val 50000"/>
            </a:avLst>
          </a:prstGeom>
          <a:solidFill>
            <a:srgbClr val="E532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p>
        </p:txBody>
      </p:sp>
      <p:sp>
        <p:nvSpPr>
          <p:cNvPr id="26" name="New shape"/>
          <p:cNvSpPr/>
          <p:nvPr/>
        </p:nvSpPr>
        <p:spPr>
          <a:xfrm>
            <a:off x="4470400" y="2425700"/>
            <a:ext cx="3225800" cy="1752600"/>
          </a:xfrm>
          <a:prstGeom prst="roundRect">
            <a:avLst>
              <a:gd name="adj" fmla="val 4347"/>
            </a:avLst>
          </a:prstGeom>
          <a:gradFill>
            <a:gsLst>
              <a:gs pos="100000">
                <a:srgbClr val="F2F2F2">
                  <a:alpha val="88235"/>
                </a:srgbClr>
              </a:gs>
              <a:gs pos="0">
                <a:srgbClr val="F2F2F2">
                  <a:alpha val="9804"/>
                </a:srgbClr>
              </a:gs>
            </a:gsLs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p>
        </p:txBody>
      </p:sp>
      <p:sp>
        <p:nvSpPr>
          <p:cNvPr id="27" name="New shape"/>
          <p:cNvSpPr/>
          <p:nvPr/>
        </p:nvSpPr>
        <p:spPr>
          <a:xfrm>
            <a:off x="4521200" y="2476500"/>
            <a:ext cx="76200" cy="1651000"/>
          </a:xfrm>
          <a:prstGeom prst="roundRect">
            <a:avLst>
              <a:gd name="adj" fmla="val 50000"/>
            </a:avLst>
          </a:prstGeom>
          <a:solidFill>
            <a:srgbClr val="E532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p>
        </p:txBody>
      </p:sp>
      <p:sp>
        <p:nvSpPr>
          <p:cNvPr id="28" name="New shape"/>
          <p:cNvSpPr/>
          <p:nvPr/>
        </p:nvSpPr>
        <p:spPr>
          <a:xfrm>
            <a:off x="7823200" y="2425700"/>
            <a:ext cx="3225800" cy="1752600"/>
          </a:xfrm>
          <a:prstGeom prst="roundRect">
            <a:avLst>
              <a:gd name="adj" fmla="val 4347"/>
            </a:avLst>
          </a:prstGeom>
          <a:gradFill>
            <a:gsLst>
              <a:gs pos="100000">
                <a:srgbClr val="F2F2F2">
                  <a:alpha val="88235"/>
                </a:srgbClr>
              </a:gs>
              <a:gs pos="0">
                <a:srgbClr val="F2F2F2">
                  <a:alpha val="9804"/>
                </a:srgbClr>
              </a:gs>
            </a:gsLs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p>
        </p:txBody>
      </p:sp>
      <p:sp>
        <p:nvSpPr>
          <p:cNvPr id="29" name="New shape"/>
          <p:cNvSpPr/>
          <p:nvPr/>
        </p:nvSpPr>
        <p:spPr>
          <a:xfrm>
            <a:off x="7874000" y="2476500"/>
            <a:ext cx="76200" cy="1651000"/>
          </a:xfrm>
          <a:prstGeom prst="roundRect">
            <a:avLst>
              <a:gd name="adj" fmla="val 50000"/>
            </a:avLst>
          </a:prstGeom>
          <a:solidFill>
            <a:srgbClr val="E532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p>
        </p:txBody>
      </p:sp>
      <p:sp>
        <p:nvSpPr>
          <p:cNvPr id="30" name="New shape"/>
          <p:cNvSpPr/>
          <p:nvPr/>
        </p:nvSpPr>
        <p:spPr>
          <a:xfrm>
            <a:off x="1117600" y="4305300"/>
            <a:ext cx="3225800" cy="1752600"/>
          </a:xfrm>
          <a:prstGeom prst="roundRect">
            <a:avLst>
              <a:gd name="adj" fmla="val 4347"/>
            </a:avLst>
          </a:prstGeom>
          <a:gradFill>
            <a:gsLst>
              <a:gs pos="100000">
                <a:srgbClr val="F2F2F2">
                  <a:alpha val="88235"/>
                </a:srgbClr>
              </a:gs>
              <a:gs pos="0">
                <a:srgbClr val="F2F2F2">
                  <a:alpha val="9804"/>
                </a:srgbClr>
              </a:gs>
            </a:gsLs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p>
        </p:txBody>
      </p:sp>
      <p:sp>
        <p:nvSpPr>
          <p:cNvPr id="31" name="New shape"/>
          <p:cNvSpPr/>
          <p:nvPr/>
        </p:nvSpPr>
        <p:spPr>
          <a:xfrm>
            <a:off x="1168400" y="4356100"/>
            <a:ext cx="76200" cy="1651000"/>
          </a:xfrm>
          <a:prstGeom prst="roundRect">
            <a:avLst>
              <a:gd name="adj" fmla="val 50000"/>
            </a:avLst>
          </a:prstGeom>
          <a:solidFill>
            <a:srgbClr val="E532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p>
        </p:txBody>
      </p:sp>
      <p:sp>
        <p:nvSpPr>
          <p:cNvPr id="32" name="New shape"/>
          <p:cNvSpPr/>
          <p:nvPr/>
        </p:nvSpPr>
        <p:spPr>
          <a:xfrm>
            <a:off x="4470400" y="4305300"/>
            <a:ext cx="3225800" cy="1752600"/>
          </a:xfrm>
          <a:prstGeom prst="roundRect">
            <a:avLst>
              <a:gd name="adj" fmla="val 4347"/>
            </a:avLst>
          </a:prstGeom>
          <a:gradFill>
            <a:gsLst>
              <a:gs pos="100000">
                <a:srgbClr val="F2F2F2">
                  <a:alpha val="88235"/>
                </a:srgbClr>
              </a:gs>
              <a:gs pos="0">
                <a:srgbClr val="F2F2F2">
                  <a:alpha val="9804"/>
                </a:srgbClr>
              </a:gs>
            </a:gsLs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p>
        </p:txBody>
      </p:sp>
      <p:sp>
        <p:nvSpPr>
          <p:cNvPr id="33" name="New shape"/>
          <p:cNvSpPr/>
          <p:nvPr/>
        </p:nvSpPr>
        <p:spPr>
          <a:xfrm>
            <a:off x="4521200" y="4356100"/>
            <a:ext cx="76200" cy="1651000"/>
          </a:xfrm>
          <a:prstGeom prst="roundRect">
            <a:avLst>
              <a:gd name="adj" fmla="val 50000"/>
            </a:avLst>
          </a:prstGeom>
          <a:solidFill>
            <a:srgbClr val="E532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p>
        </p:txBody>
      </p:sp>
      <p:sp>
        <p:nvSpPr>
          <p:cNvPr id="34" name="New shape"/>
          <p:cNvSpPr/>
          <p:nvPr/>
        </p:nvSpPr>
        <p:spPr>
          <a:xfrm>
            <a:off x="7823200" y="4305300"/>
            <a:ext cx="3225800" cy="1752600"/>
          </a:xfrm>
          <a:prstGeom prst="roundRect">
            <a:avLst>
              <a:gd name="adj" fmla="val 4347"/>
            </a:avLst>
          </a:prstGeom>
          <a:gradFill>
            <a:gsLst>
              <a:gs pos="100000">
                <a:srgbClr val="F2F2F2">
                  <a:alpha val="88235"/>
                </a:srgbClr>
              </a:gs>
              <a:gs pos="0">
                <a:srgbClr val="F2F2F2">
                  <a:alpha val="9804"/>
                </a:srgbClr>
              </a:gs>
            </a:gsLs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p>
        </p:txBody>
      </p:sp>
      <p:sp>
        <p:nvSpPr>
          <p:cNvPr id="35" name="New shape"/>
          <p:cNvSpPr/>
          <p:nvPr/>
        </p:nvSpPr>
        <p:spPr>
          <a:xfrm>
            <a:off x="7874000" y="4356100"/>
            <a:ext cx="76200" cy="1651000"/>
          </a:xfrm>
          <a:prstGeom prst="roundRect">
            <a:avLst>
              <a:gd name="adj" fmla="val 50000"/>
            </a:avLst>
          </a:prstGeom>
          <a:solidFill>
            <a:srgbClr val="E532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p>
        </p:txBody>
      </p:sp>
      <p:sp>
        <p:nvSpPr>
          <p:cNvPr id="36" name="New shape"/>
          <p:cNvSpPr/>
          <p:nvPr/>
        </p:nvSpPr>
        <p:spPr>
          <a:xfrm>
            <a:off x="1117600" y="1422400"/>
            <a:ext cx="9956800" cy="342900"/>
          </a:xfrm>
          <a:prstGeom prst="rect">
            <a:avLst/>
          </a:prstGeom>
          <a:noFill/>
        </p:spPr>
        <p:style>
          <a:lnRef idx="2">
            <a:srgbClr val="FFFFFF">
              <a:alpha val="0"/>
            </a:srgbClr>
          </a:lnRef>
          <a:fillRef idx="1">
            <a:schemeClr val="accent1"/>
          </a:fillRef>
          <a:effectRef idx="0">
            <a:schemeClr val="accent1"/>
          </a:effectRef>
          <a:fontRef idx="minor">
            <a:schemeClr val="lt1"/>
          </a:fontRef>
        </p:style>
        <p:txBody>
          <a:bodyPr lIns="0" tIns="0" rIns="0" bIns="0" rtlCol="0" anchor="t">
            <a:normAutofit fontScale="97500" lnSpcReduction="20000"/>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indent="0" algn="l">
              <a:lnSpc>
                <a:spcPct val="125000"/>
              </a:lnSpc>
            </a:pPr>
            <a:r>
              <a:rPr sz="2100" b="0">
                <a:solidFill>
                  <a:srgbClr val="000000"/>
                </a:solidFill>
                <a:latin typeface="宋体"/>
              </a:rPr>
              <a:t>六、财务审计出差的注意事项</a:t>
            </a:r>
          </a:p>
        </p:txBody>
      </p:sp>
      <p:sp>
        <p:nvSpPr>
          <p:cNvPr id="37" name="New shape"/>
          <p:cNvSpPr/>
          <p:nvPr/>
        </p:nvSpPr>
        <p:spPr>
          <a:xfrm>
            <a:off x="1117600" y="1892300"/>
            <a:ext cx="9956800" cy="342900"/>
          </a:xfrm>
          <a:prstGeom prst="rect">
            <a:avLst/>
          </a:prstGeom>
          <a:noFill/>
        </p:spPr>
        <p:style>
          <a:lnRef idx="2">
            <a:srgbClr val="FFFFFF">
              <a:alpha val="0"/>
            </a:srgbClr>
          </a:lnRef>
          <a:fillRef idx="1">
            <a:schemeClr val="accent1"/>
          </a:fillRef>
          <a:effectRef idx="0">
            <a:schemeClr val="accent1"/>
          </a:effectRef>
          <a:fontRef idx="minor">
            <a:schemeClr val="lt1"/>
          </a:fontRef>
        </p:style>
        <p:txBody>
          <a:bodyPr lIns="0" tIns="0" rIns="0" bIns="0" rtlCol="0" anchor="t">
            <a:normAutofit fontScale="97500" lnSpcReduction="20000"/>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indent="0" algn="l">
              <a:lnSpc>
                <a:spcPct val="125000"/>
              </a:lnSpc>
            </a:pPr>
            <a:r>
              <a:rPr sz="2100" b="0">
                <a:solidFill>
                  <a:srgbClr val="000000"/>
                </a:solidFill>
                <a:latin typeface="宋体"/>
              </a:rPr>
              <a:t>在进行财务审计出差时，需要注意以下几个方面</a:t>
            </a:r>
          </a:p>
        </p:txBody>
      </p:sp>
      <p:sp>
        <p:nvSpPr>
          <p:cNvPr id="38" name="New shape"/>
          <p:cNvSpPr/>
          <p:nvPr/>
        </p:nvSpPr>
        <p:spPr>
          <a:xfrm>
            <a:off x="1435100" y="2616200"/>
            <a:ext cx="2590800" cy="1371600"/>
          </a:xfrm>
          <a:prstGeom prst="rect">
            <a:avLst/>
          </a:prstGeom>
          <a:noFill/>
        </p:spPr>
        <p:style>
          <a:lnRef idx="2">
            <a:srgbClr val="FFFFFF">
              <a:alpha val="0"/>
            </a:srgbClr>
          </a:lnRef>
          <a:fillRef idx="1">
            <a:schemeClr val="accent1"/>
          </a:fillRef>
          <a:effectRef idx="0">
            <a:schemeClr val="accent1"/>
          </a:effectRef>
          <a:fontRef idx="minor">
            <a:schemeClr val="lt1"/>
          </a:fontRef>
        </p:style>
        <p:txBody>
          <a:bodyPr lIns="0" tIns="0" rIns="0" bIns="0" rtlCol="0" anchor="t">
            <a:normAutofit fontScale="97500" lnSpcReduction="20000"/>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indent="0" algn="l">
              <a:lnSpc>
                <a:spcPct val="125000"/>
              </a:lnSpc>
            </a:pPr>
            <a:r>
              <a:rPr sz="2100" b="0">
                <a:solidFill>
                  <a:srgbClr val="000000"/>
                </a:solidFill>
                <a:latin typeface="宋体"/>
              </a:rPr>
              <a:t>遵守法律法规：遵守相关法律法规和职业道德规范，保持独立性和客观性</a:t>
            </a:r>
          </a:p>
        </p:txBody>
      </p:sp>
      <p:sp>
        <p:nvSpPr>
          <p:cNvPr id="39" name="New shape"/>
          <p:cNvSpPr/>
          <p:nvPr/>
        </p:nvSpPr>
        <p:spPr>
          <a:xfrm>
            <a:off x="4787900" y="2616200"/>
            <a:ext cx="2590800" cy="1371600"/>
          </a:xfrm>
          <a:prstGeom prst="rect">
            <a:avLst/>
          </a:prstGeom>
          <a:noFill/>
        </p:spPr>
        <p:style>
          <a:lnRef idx="2">
            <a:srgbClr val="FFFFFF">
              <a:alpha val="0"/>
            </a:srgbClr>
          </a:lnRef>
          <a:fillRef idx="1">
            <a:schemeClr val="accent1"/>
          </a:fillRef>
          <a:effectRef idx="0">
            <a:schemeClr val="accent1"/>
          </a:effectRef>
          <a:fontRef idx="minor">
            <a:schemeClr val="lt1"/>
          </a:fontRef>
        </p:style>
        <p:txBody>
          <a:bodyPr lIns="0" tIns="0" rIns="0" bIns="0" rtlCol="0" anchor="t">
            <a:normAutofit fontScale="97500" lnSpcReduction="20000"/>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indent="0" algn="l">
              <a:lnSpc>
                <a:spcPct val="125000"/>
              </a:lnSpc>
            </a:pPr>
            <a:r>
              <a:rPr sz="2100" b="0">
                <a:solidFill>
                  <a:srgbClr val="000000"/>
                </a:solidFill>
                <a:latin typeface="宋体"/>
              </a:rPr>
              <a:t>保密义务：对被审计单位提供的机密信息进行保密，不得随意泄露或向外界透露</a:t>
            </a:r>
          </a:p>
        </p:txBody>
      </p:sp>
      <p:sp>
        <p:nvSpPr>
          <p:cNvPr id="40" name="New shape"/>
          <p:cNvSpPr/>
          <p:nvPr/>
        </p:nvSpPr>
        <p:spPr>
          <a:xfrm>
            <a:off x="8140700" y="2616200"/>
            <a:ext cx="2590800" cy="1371600"/>
          </a:xfrm>
          <a:prstGeom prst="rect">
            <a:avLst/>
          </a:prstGeom>
          <a:noFill/>
        </p:spPr>
        <p:style>
          <a:lnRef idx="2">
            <a:srgbClr val="FFFFFF">
              <a:alpha val="0"/>
            </a:srgbClr>
          </a:lnRef>
          <a:fillRef idx="1">
            <a:schemeClr val="accent1"/>
          </a:fillRef>
          <a:effectRef idx="0">
            <a:schemeClr val="accent1"/>
          </a:effectRef>
          <a:fontRef idx="minor">
            <a:schemeClr val="lt1"/>
          </a:fontRef>
        </p:style>
        <p:txBody>
          <a:bodyPr lIns="0" tIns="0" rIns="0" bIns="0" rtlCol="0" anchor="t">
            <a:norm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indent="0" algn="l">
              <a:lnSpc>
                <a:spcPct val="125000"/>
              </a:lnSpc>
            </a:pPr>
            <a:r>
              <a:rPr sz="2100" b="0">
                <a:solidFill>
                  <a:srgbClr val="000000"/>
                </a:solidFill>
                <a:latin typeface="宋体"/>
              </a:rPr>
              <a:t>风险管理：注意规避和防范财务风险和人身安全风险</a:t>
            </a:r>
          </a:p>
        </p:txBody>
      </p:sp>
      <p:sp>
        <p:nvSpPr>
          <p:cNvPr id="41" name="New shape"/>
          <p:cNvSpPr/>
          <p:nvPr/>
        </p:nvSpPr>
        <p:spPr>
          <a:xfrm>
            <a:off x="1435100" y="4495800"/>
            <a:ext cx="2590800" cy="1371600"/>
          </a:xfrm>
          <a:prstGeom prst="rect">
            <a:avLst/>
          </a:prstGeom>
          <a:noFill/>
        </p:spPr>
        <p:style>
          <a:lnRef idx="2">
            <a:srgbClr val="FFFFFF">
              <a:alpha val="0"/>
            </a:srgbClr>
          </a:lnRef>
          <a:fillRef idx="1">
            <a:schemeClr val="accent1"/>
          </a:fillRef>
          <a:effectRef idx="0">
            <a:schemeClr val="accent1"/>
          </a:effectRef>
          <a:fontRef idx="minor">
            <a:schemeClr val="lt1"/>
          </a:fontRef>
        </p:style>
        <p:txBody>
          <a:bodyPr lIns="0" tIns="0" rIns="0" bIns="0" rtlCol="0" anchor="t">
            <a:normAutofit fontScale="97500" lnSpcReduction="20000"/>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indent="0" algn="l">
              <a:lnSpc>
                <a:spcPct val="125000"/>
              </a:lnSpc>
            </a:pPr>
            <a:r>
              <a:rPr sz="2100" b="0">
                <a:solidFill>
                  <a:srgbClr val="000000"/>
                </a:solidFill>
                <a:latin typeface="宋体"/>
              </a:rPr>
              <a:t>与客户沟通：与客户保持良好的沟通和合作关系，及时了解客户需求和反馈意见</a:t>
            </a:r>
          </a:p>
        </p:txBody>
      </p:sp>
      <p:sp>
        <p:nvSpPr>
          <p:cNvPr id="42" name="New shape"/>
          <p:cNvSpPr/>
          <p:nvPr/>
        </p:nvSpPr>
        <p:spPr>
          <a:xfrm>
            <a:off x="4787900" y="4495800"/>
            <a:ext cx="2590800" cy="1371600"/>
          </a:xfrm>
          <a:prstGeom prst="rect">
            <a:avLst/>
          </a:prstGeom>
          <a:noFill/>
        </p:spPr>
        <p:style>
          <a:lnRef idx="2">
            <a:srgbClr val="FFFFFF">
              <a:alpha val="0"/>
            </a:srgbClr>
          </a:lnRef>
          <a:fillRef idx="1">
            <a:schemeClr val="accent1"/>
          </a:fillRef>
          <a:effectRef idx="0">
            <a:schemeClr val="accent1"/>
          </a:effectRef>
          <a:fontRef idx="minor">
            <a:schemeClr val="lt1"/>
          </a:fontRef>
        </p:style>
        <p:txBody>
          <a:bodyPr lIns="0" tIns="0" rIns="0" bIns="0" rtlCol="0" anchor="t">
            <a:normAutofit fontScale="97500" lnSpcReduction="20000"/>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indent="0" algn="l">
              <a:lnSpc>
                <a:spcPct val="125000"/>
              </a:lnSpc>
            </a:pPr>
            <a:r>
              <a:rPr sz="2100" b="0">
                <a:solidFill>
                  <a:srgbClr val="000000"/>
                </a:solidFill>
                <a:latin typeface="宋体"/>
              </a:rPr>
              <a:t>保证工作质量：严格按照工作计划和工作流程进行工作，确保工作质量和效率</a:t>
            </a:r>
          </a:p>
        </p:txBody>
      </p:sp>
      <p:sp>
        <p:nvSpPr>
          <p:cNvPr id="43" name="New shape"/>
          <p:cNvSpPr/>
          <p:nvPr/>
        </p:nvSpPr>
        <p:spPr>
          <a:xfrm>
            <a:off x="8140700" y="4495800"/>
            <a:ext cx="2590800" cy="1371600"/>
          </a:xfrm>
          <a:prstGeom prst="rect">
            <a:avLst/>
          </a:prstGeom>
          <a:noFill/>
        </p:spPr>
        <p:style>
          <a:lnRef idx="2">
            <a:srgbClr val="FFFFFF">
              <a:alpha val="0"/>
            </a:srgbClr>
          </a:lnRef>
          <a:fillRef idx="1">
            <a:schemeClr val="accent1"/>
          </a:fillRef>
          <a:effectRef idx="0">
            <a:schemeClr val="accent1"/>
          </a:effectRef>
          <a:fontRef idx="minor">
            <a:schemeClr val="lt1"/>
          </a:fontRef>
        </p:style>
        <p:txBody>
          <a:bodyPr lIns="0" tIns="0" rIns="0" bIns="0" rtlCol="0" anchor="t">
            <a:normAutofit/>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indent="0" algn="l">
              <a:lnSpc>
                <a:spcPct val="125000"/>
              </a:lnSpc>
            </a:pPr>
            <a:r>
              <a:rPr sz="2100" b="0">
                <a:solidFill>
                  <a:srgbClr val="000000"/>
                </a:solidFill>
                <a:latin typeface="宋体"/>
              </a:rPr>
              <a:t>审计证据的收集与整理</a:t>
            </a:r>
          </a:p>
        </p:txBody>
      </p:sp>
    </p:spTree>
    <p:extLst>
      <p:ext uri="{BB962C8B-B14F-4D97-AF65-F5344CB8AC3E}">
        <p14:creationId xmlns:p14="http://schemas.microsoft.com/office/powerpoint/2010/main" val="3300749827"/>
      </p:ext>
    </p:extLst>
  </p:cSld>
  <p:clrMapOvr>
    <a:masterClrMapping/>
  </p:clrMapOvr>
  <mc:AlternateContent>
    <mc:Choice xmlns:p14="http://schemas.microsoft.com/office/powerpoint/2010/main" Requires="p14">
      <p:transition spd="med" advTm="7200000" p14:dur="7200000">
        <p:fade/>
      </p:transition>
    </mc:Choice>
    <mc:Fallback>
      <p:transition spd="med" advTm="7200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3" presetClass="entr" presetSubtype="16" dur="300" fill="hold" grpId="0" nodeType="afterEffect">
                                  <p:stCondLst>
                                    <p:cond delay="0"/>
                                  </p:stCondLst>
                                  <p:childTnLst>
                                    <p:set>
                                      <p:cBhvr>
                                        <p:cTn id="6" dur="1" fill="hold">
                                          <p:stCondLst>
                                            <p:cond delay="0"/>
                                          </p:stCondLst>
                                        </p:cTn>
                                        <p:tgtEl>
                                          <p:spTgt spid="24"/>
                                        </p:tgtEl>
                                        <p:attrNameLst>
                                          <p:attrName>style.visibility</p:attrName>
                                        </p:attrNameLst>
                                      </p:cBhvr>
                                      <p:to>
                                        <p:strVal val="visible"/>
                                      </p:to>
                                    </p:set>
                                    <p:anim calcmode="lin" valueType="num">
                                      <p:cBhvr>
                                        <p:cTn id="7" dur="300" fill="hold"/>
                                        <p:tgtEl>
                                          <p:spTgt spid="24"/>
                                        </p:tgtEl>
                                        <p:attrNameLst>
                                          <p:attrName>ppt_w</p:attrName>
                                        </p:attrNameLst>
                                      </p:cBhvr>
                                      <p:tavLst>
                                        <p:tav tm="0">
                                          <p:val>
                                            <p:fltVal val="0"/>
                                          </p:val>
                                        </p:tav>
                                        <p:tav tm="100000">
                                          <p:val>
                                            <p:strVal val="#ppt_w"/>
                                          </p:val>
                                        </p:tav>
                                      </p:tavLst>
                                    </p:anim>
                                    <p:anim calcmode="lin" valueType="num">
                                      <p:cBhvr>
                                        <p:cTn id="8" dur="300" fill="hold"/>
                                        <p:tgtEl>
                                          <p:spTgt spid="24"/>
                                        </p:tgtEl>
                                        <p:attrNameLst>
                                          <p:attrName>ppt_h</p:attrName>
                                        </p:attrNameLst>
                                      </p:cBhvr>
                                      <p:tavLst>
                                        <p:tav tm="0">
                                          <p:val>
                                            <p:fltVal val="0"/>
                                          </p:val>
                                        </p:tav>
                                        <p:tav tm="100000">
                                          <p:val>
                                            <p:strVal val="#ppt_h"/>
                                          </p:val>
                                        </p:tav>
                                      </p:tavLst>
                                    </p:anim>
                                  </p:childTnLst>
                                </p:cTn>
                              </p:par>
                            </p:childTnLst>
                          </p:cTn>
                        </p:par>
                        <p:par>
                          <p:cTn id="9" fill="hold" nodeType="afterGroup">
                            <p:stCondLst>
                              <p:cond delay="300"/>
                            </p:stCondLst>
                            <p:childTnLst>
                              <p:par>
                                <p:cTn id="10" presetID="23" presetClass="entr" presetSubtype="16" dur="300" fill="hold" grpId="1" nodeType="afterEffect">
                                  <p:stCondLst>
                                    <p:cond delay="300"/>
                                  </p:stCondLst>
                                  <p:childTnLst>
                                    <p:set>
                                      <p:cBhvr>
                                        <p:cTn id="11" dur="1" fill="hold">
                                          <p:stCondLst>
                                            <p:cond delay="0"/>
                                          </p:stCondLst>
                                        </p:cTn>
                                        <p:tgtEl>
                                          <p:spTgt spid="25"/>
                                        </p:tgtEl>
                                        <p:attrNameLst>
                                          <p:attrName>style.visibility</p:attrName>
                                        </p:attrNameLst>
                                      </p:cBhvr>
                                      <p:to>
                                        <p:strVal val="visible"/>
                                      </p:to>
                                    </p:set>
                                    <p:anim calcmode="lin" valueType="num">
                                      <p:cBhvr>
                                        <p:cTn id="12" dur="300" fill="hold"/>
                                        <p:tgtEl>
                                          <p:spTgt spid="25"/>
                                        </p:tgtEl>
                                        <p:attrNameLst>
                                          <p:attrName>ppt_w</p:attrName>
                                        </p:attrNameLst>
                                      </p:cBhvr>
                                      <p:tavLst>
                                        <p:tav tm="0">
                                          <p:val>
                                            <p:fltVal val="0"/>
                                          </p:val>
                                        </p:tav>
                                        <p:tav tm="100000">
                                          <p:val>
                                            <p:strVal val="#ppt_w"/>
                                          </p:val>
                                        </p:tav>
                                      </p:tavLst>
                                    </p:anim>
                                    <p:anim calcmode="lin" valueType="num">
                                      <p:cBhvr>
                                        <p:cTn id="13" dur="300" fill="hold"/>
                                        <p:tgtEl>
                                          <p:spTgt spid="25"/>
                                        </p:tgtEl>
                                        <p:attrNameLst>
                                          <p:attrName>ppt_h</p:attrName>
                                        </p:attrNameLst>
                                      </p:cBhvr>
                                      <p:tavLst>
                                        <p:tav tm="0">
                                          <p:val>
                                            <p:fltVal val="0"/>
                                          </p:val>
                                        </p:tav>
                                        <p:tav tm="100000">
                                          <p:val>
                                            <p:strVal val="#ppt_h"/>
                                          </p:val>
                                        </p:tav>
                                      </p:tavLst>
                                    </p:anim>
                                  </p:childTnLst>
                                </p:cTn>
                              </p:par>
                            </p:childTnLst>
                          </p:cTn>
                        </p:par>
                        <p:par>
                          <p:cTn id="14" fill="hold" nodeType="afterGroup">
                            <p:stCondLst>
                              <p:cond delay="900"/>
                            </p:stCondLst>
                            <p:childTnLst>
                              <p:par>
                                <p:cTn id="15" presetID="23" presetClass="entr" presetSubtype="16" dur="300" fill="hold" grpId="2" nodeType="afterEffect">
                                  <p:stCondLst>
                                    <p:cond delay="600"/>
                                  </p:stCondLst>
                                  <p:childTnLst>
                                    <p:set>
                                      <p:cBhvr>
                                        <p:cTn id="16" dur="1" fill="hold">
                                          <p:stCondLst>
                                            <p:cond delay="0"/>
                                          </p:stCondLst>
                                        </p:cTn>
                                        <p:tgtEl>
                                          <p:spTgt spid="26"/>
                                        </p:tgtEl>
                                        <p:attrNameLst>
                                          <p:attrName>style.visibility</p:attrName>
                                        </p:attrNameLst>
                                      </p:cBhvr>
                                      <p:to>
                                        <p:strVal val="visible"/>
                                      </p:to>
                                    </p:set>
                                    <p:anim calcmode="lin" valueType="num">
                                      <p:cBhvr>
                                        <p:cTn id="17" dur="300" fill="hold"/>
                                        <p:tgtEl>
                                          <p:spTgt spid="26"/>
                                        </p:tgtEl>
                                        <p:attrNameLst>
                                          <p:attrName>ppt_w</p:attrName>
                                        </p:attrNameLst>
                                      </p:cBhvr>
                                      <p:tavLst>
                                        <p:tav tm="0">
                                          <p:val>
                                            <p:fltVal val="0"/>
                                          </p:val>
                                        </p:tav>
                                        <p:tav tm="100000">
                                          <p:val>
                                            <p:strVal val="#ppt_w"/>
                                          </p:val>
                                        </p:tav>
                                      </p:tavLst>
                                    </p:anim>
                                    <p:anim calcmode="lin" valueType="num">
                                      <p:cBhvr>
                                        <p:cTn id="18" dur="300" fill="hold"/>
                                        <p:tgtEl>
                                          <p:spTgt spid="26"/>
                                        </p:tgtEl>
                                        <p:attrNameLst>
                                          <p:attrName>ppt_h</p:attrName>
                                        </p:attrNameLst>
                                      </p:cBhvr>
                                      <p:tavLst>
                                        <p:tav tm="0">
                                          <p:val>
                                            <p:fltVal val="0"/>
                                          </p:val>
                                        </p:tav>
                                        <p:tav tm="100000">
                                          <p:val>
                                            <p:strVal val="#ppt_h"/>
                                          </p:val>
                                        </p:tav>
                                      </p:tavLst>
                                    </p:anim>
                                  </p:childTnLst>
                                </p:cTn>
                              </p:par>
                            </p:childTnLst>
                          </p:cTn>
                        </p:par>
                        <p:par>
                          <p:cTn id="19" fill="hold" nodeType="afterGroup">
                            <p:stCondLst>
                              <p:cond delay="1800"/>
                            </p:stCondLst>
                            <p:childTnLst>
                              <p:par>
                                <p:cTn id="20" presetID="23" presetClass="entr" presetSubtype="16" dur="300" fill="hold" grpId="3" nodeType="afterEffect">
                                  <p:stCondLst>
                                    <p:cond delay="900"/>
                                  </p:stCondLst>
                                  <p:childTnLst>
                                    <p:set>
                                      <p:cBhvr>
                                        <p:cTn id="21" dur="1" fill="hold">
                                          <p:stCondLst>
                                            <p:cond delay="0"/>
                                          </p:stCondLst>
                                        </p:cTn>
                                        <p:tgtEl>
                                          <p:spTgt spid="27"/>
                                        </p:tgtEl>
                                        <p:attrNameLst>
                                          <p:attrName>style.visibility</p:attrName>
                                        </p:attrNameLst>
                                      </p:cBhvr>
                                      <p:to>
                                        <p:strVal val="visible"/>
                                      </p:to>
                                    </p:set>
                                    <p:anim calcmode="lin" valueType="num">
                                      <p:cBhvr>
                                        <p:cTn id="22" dur="300" fill="hold"/>
                                        <p:tgtEl>
                                          <p:spTgt spid="27"/>
                                        </p:tgtEl>
                                        <p:attrNameLst>
                                          <p:attrName>ppt_w</p:attrName>
                                        </p:attrNameLst>
                                      </p:cBhvr>
                                      <p:tavLst>
                                        <p:tav tm="0">
                                          <p:val>
                                            <p:fltVal val="0"/>
                                          </p:val>
                                        </p:tav>
                                        <p:tav tm="100000">
                                          <p:val>
                                            <p:strVal val="#ppt_w"/>
                                          </p:val>
                                        </p:tav>
                                      </p:tavLst>
                                    </p:anim>
                                    <p:anim calcmode="lin" valueType="num">
                                      <p:cBhvr>
                                        <p:cTn id="23" dur="300" fill="hold"/>
                                        <p:tgtEl>
                                          <p:spTgt spid="27"/>
                                        </p:tgtEl>
                                        <p:attrNameLst>
                                          <p:attrName>ppt_h</p:attrName>
                                        </p:attrNameLst>
                                      </p:cBhvr>
                                      <p:tavLst>
                                        <p:tav tm="0">
                                          <p:val>
                                            <p:fltVal val="0"/>
                                          </p:val>
                                        </p:tav>
                                        <p:tav tm="100000">
                                          <p:val>
                                            <p:strVal val="#ppt_h"/>
                                          </p:val>
                                        </p:tav>
                                      </p:tavLst>
                                    </p:anim>
                                  </p:childTnLst>
                                </p:cTn>
                              </p:par>
                            </p:childTnLst>
                          </p:cTn>
                        </p:par>
                        <p:par>
                          <p:cTn id="24" fill="hold" nodeType="afterGroup">
                            <p:stCondLst>
                              <p:cond delay="3000"/>
                            </p:stCondLst>
                            <p:childTnLst>
                              <p:par>
                                <p:cTn id="25" presetID="23" presetClass="entr" presetSubtype="16" dur="300" fill="hold" grpId="4" nodeType="afterEffect">
                                  <p:stCondLst>
                                    <p:cond delay="1200"/>
                                  </p:stCondLst>
                                  <p:childTnLst>
                                    <p:set>
                                      <p:cBhvr>
                                        <p:cTn id="26" dur="1" fill="hold">
                                          <p:stCondLst>
                                            <p:cond delay="0"/>
                                          </p:stCondLst>
                                        </p:cTn>
                                        <p:tgtEl>
                                          <p:spTgt spid="28"/>
                                        </p:tgtEl>
                                        <p:attrNameLst>
                                          <p:attrName>style.visibility</p:attrName>
                                        </p:attrNameLst>
                                      </p:cBhvr>
                                      <p:to>
                                        <p:strVal val="visible"/>
                                      </p:to>
                                    </p:set>
                                    <p:anim calcmode="lin" valueType="num">
                                      <p:cBhvr>
                                        <p:cTn id="27" dur="300" fill="hold"/>
                                        <p:tgtEl>
                                          <p:spTgt spid="28"/>
                                        </p:tgtEl>
                                        <p:attrNameLst>
                                          <p:attrName>ppt_w</p:attrName>
                                        </p:attrNameLst>
                                      </p:cBhvr>
                                      <p:tavLst>
                                        <p:tav tm="0">
                                          <p:val>
                                            <p:fltVal val="0"/>
                                          </p:val>
                                        </p:tav>
                                        <p:tav tm="100000">
                                          <p:val>
                                            <p:strVal val="#ppt_w"/>
                                          </p:val>
                                        </p:tav>
                                      </p:tavLst>
                                    </p:anim>
                                    <p:anim calcmode="lin" valueType="num">
                                      <p:cBhvr>
                                        <p:cTn id="28" dur="300" fill="hold"/>
                                        <p:tgtEl>
                                          <p:spTgt spid="28"/>
                                        </p:tgtEl>
                                        <p:attrNameLst>
                                          <p:attrName>ppt_h</p:attrName>
                                        </p:attrNameLst>
                                      </p:cBhvr>
                                      <p:tavLst>
                                        <p:tav tm="0">
                                          <p:val>
                                            <p:fltVal val="0"/>
                                          </p:val>
                                        </p:tav>
                                        <p:tav tm="100000">
                                          <p:val>
                                            <p:strVal val="#ppt_h"/>
                                          </p:val>
                                        </p:tav>
                                      </p:tavLst>
                                    </p:anim>
                                  </p:childTnLst>
                                </p:cTn>
                              </p:par>
                            </p:childTnLst>
                          </p:cTn>
                        </p:par>
                        <p:par>
                          <p:cTn id="29" fill="hold" nodeType="afterGroup">
                            <p:stCondLst>
                              <p:cond delay="4500"/>
                            </p:stCondLst>
                            <p:childTnLst>
                              <p:par>
                                <p:cTn id="30" presetID="23" presetClass="entr" presetSubtype="16" dur="300" fill="hold" grpId="5" nodeType="afterEffect">
                                  <p:stCondLst>
                                    <p:cond delay="1500"/>
                                  </p:stCondLst>
                                  <p:childTnLst>
                                    <p:set>
                                      <p:cBhvr>
                                        <p:cTn id="31" dur="1" fill="hold">
                                          <p:stCondLst>
                                            <p:cond delay="0"/>
                                          </p:stCondLst>
                                        </p:cTn>
                                        <p:tgtEl>
                                          <p:spTgt spid="29"/>
                                        </p:tgtEl>
                                        <p:attrNameLst>
                                          <p:attrName>style.visibility</p:attrName>
                                        </p:attrNameLst>
                                      </p:cBhvr>
                                      <p:to>
                                        <p:strVal val="visible"/>
                                      </p:to>
                                    </p:set>
                                    <p:anim calcmode="lin" valueType="num">
                                      <p:cBhvr>
                                        <p:cTn id="32" dur="300" fill="hold"/>
                                        <p:tgtEl>
                                          <p:spTgt spid="29"/>
                                        </p:tgtEl>
                                        <p:attrNameLst>
                                          <p:attrName>ppt_w</p:attrName>
                                        </p:attrNameLst>
                                      </p:cBhvr>
                                      <p:tavLst>
                                        <p:tav tm="0">
                                          <p:val>
                                            <p:fltVal val="0"/>
                                          </p:val>
                                        </p:tav>
                                        <p:tav tm="100000">
                                          <p:val>
                                            <p:strVal val="#ppt_w"/>
                                          </p:val>
                                        </p:tav>
                                      </p:tavLst>
                                    </p:anim>
                                    <p:anim calcmode="lin" valueType="num">
                                      <p:cBhvr>
                                        <p:cTn id="33" dur="300" fill="hold"/>
                                        <p:tgtEl>
                                          <p:spTgt spid="29"/>
                                        </p:tgtEl>
                                        <p:attrNameLst>
                                          <p:attrName>ppt_h</p:attrName>
                                        </p:attrNameLst>
                                      </p:cBhvr>
                                      <p:tavLst>
                                        <p:tav tm="0">
                                          <p:val>
                                            <p:fltVal val="0"/>
                                          </p:val>
                                        </p:tav>
                                        <p:tav tm="100000">
                                          <p:val>
                                            <p:strVal val="#ppt_h"/>
                                          </p:val>
                                        </p:tav>
                                      </p:tavLst>
                                    </p:anim>
                                  </p:childTnLst>
                                </p:cTn>
                              </p:par>
                            </p:childTnLst>
                          </p:cTn>
                        </p:par>
                        <p:par>
                          <p:cTn id="34" fill="hold" nodeType="afterGroup">
                            <p:stCondLst>
                              <p:cond delay="6300"/>
                            </p:stCondLst>
                            <p:childTnLst>
                              <p:par>
                                <p:cTn id="35" presetID="23" presetClass="entr" presetSubtype="16" dur="300" fill="hold" grpId="6" nodeType="afterEffect">
                                  <p:stCondLst>
                                    <p:cond delay="1800"/>
                                  </p:stCondLst>
                                  <p:childTnLst>
                                    <p:set>
                                      <p:cBhvr>
                                        <p:cTn id="36" dur="1" fill="hold">
                                          <p:stCondLst>
                                            <p:cond delay="0"/>
                                          </p:stCondLst>
                                        </p:cTn>
                                        <p:tgtEl>
                                          <p:spTgt spid="30"/>
                                        </p:tgtEl>
                                        <p:attrNameLst>
                                          <p:attrName>style.visibility</p:attrName>
                                        </p:attrNameLst>
                                      </p:cBhvr>
                                      <p:to>
                                        <p:strVal val="visible"/>
                                      </p:to>
                                    </p:set>
                                    <p:anim calcmode="lin" valueType="num">
                                      <p:cBhvr>
                                        <p:cTn id="37" dur="300" fill="hold"/>
                                        <p:tgtEl>
                                          <p:spTgt spid="30"/>
                                        </p:tgtEl>
                                        <p:attrNameLst>
                                          <p:attrName>ppt_w</p:attrName>
                                        </p:attrNameLst>
                                      </p:cBhvr>
                                      <p:tavLst>
                                        <p:tav tm="0">
                                          <p:val>
                                            <p:fltVal val="0"/>
                                          </p:val>
                                        </p:tav>
                                        <p:tav tm="100000">
                                          <p:val>
                                            <p:strVal val="#ppt_w"/>
                                          </p:val>
                                        </p:tav>
                                      </p:tavLst>
                                    </p:anim>
                                    <p:anim calcmode="lin" valueType="num">
                                      <p:cBhvr>
                                        <p:cTn id="38" dur="300" fill="hold"/>
                                        <p:tgtEl>
                                          <p:spTgt spid="30"/>
                                        </p:tgtEl>
                                        <p:attrNameLst>
                                          <p:attrName>ppt_h</p:attrName>
                                        </p:attrNameLst>
                                      </p:cBhvr>
                                      <p:tavLst>
                                        <p:tav tm="0">
                                          <p:val>
                                            <p:fltVal val="0"/>
                                          </p:val>
                                        </p:tav>
                                        <p:tav tm="100000">
                                          <p:val>
                                            <p:strVal val="#ppt_h"/>
                                          </p:val>
                                        </p:tav>
                                      </p:tavLst>
                                    </p:anim>
                                  </p:childTnLst>
                                </p:cTn>
                              </p:par>
                            </p:childTnLst>
                          </p:cTn>
                        </p:par>
                        <p:par>
                          <p:cTn id="39" fill="hold" nodeType="afterGroup">
                            <p:stCondLst>
                              <p:cond delay="8400"/>
                            </p:stCondLst>
                            <p:childTnLst>
                              <p:par>
                                <p:cTn id="40" presetID="23" presetClass="entr" presetSubtype="16" dur="300" fill="hold" grpId="7" nodeType="afterEffect">
                                  <p:stCondLst>
                                    <p:cond delay="2100"/>
                                  </p:stCondLst>
                                  <p:childTnLst>
                                    <p:set>
                                      <p:cBhvr>
                                        <p:cTn id="41" dur="1" fill="hold">
                                          <p:stCondLst>
                                            <p:cond delay="0"/>
                                          </p:stCondLst>
                                        </p:cTn>
                                        <p:tgtEl>
                                          <p:spTgt spid="31"/>
                                        </p:tgtEl>
                                        <p:attrNameLst>
                                          <p:attrName>style.visibility</p:attrName>
                                        </p:attrNameLst>
                                      </p:cBhvr>
                                      <p:to>
                                        <p:strVal val="visible"/>
                                      </p:to>
                                    </p:set>
                                    <p:anim calcmode="lin" valueType="num">
                                      <p:cBhvr>
                                        <p:cTn id="42" dur="300" fill="hold"/>
                                        <p:tgtEl>
                                          <p:spTgt spid="31"/>
                                        </p:tgtEl>
                                        <p:attrNameLst>
                                          <p:attrName>ppt_w</p:attrName>
                                        </p:attrNameLst>
                                      </p:cBhvr>
                                      <p:tavLst>
                                        <p:tav tm="0">
                                          <p:val>
                                            <p:fltVal val="0"/>
                                          </p:val>
                                        </p:tav>
                                        <p:tav tm="100000">
                                          <p:val>
                                            <p:strVal val="#ppt_w"/>
                                          </p:val>
                                        </p:tav>
                                      </p:tavLst>
                                    </p:anim>
                                    <p:anim calcmode="lin" valueType="num">
                                      <p:cBhvr>
                                        <p:cTn id="43" dur="300" fill="hold"/>
                                        <p:tgtEl>
                                          <p:spTgt spid="31"/>
                                        </p:tgtEl>
                                        <p:attrNameLst>
                                          <p:attrName>ppt_h</p:attrName>
                                        </p:attrNameLst>
                                      </p:cBhvr>
                                      <p:tavLst>
                                        <p:tav tm="0">
                                          <p:val>
                                            <p:fltVal val="0"/>
                                          </p:val>
                                        </p:tav>
                                        <p:tav tm="100000">
                                          <p:val>
                                            <p:strVal val="#ppt_h"/>
                                          </p:val>
                                        </p:tav>
                                      </p:tavLst>
                                    </p:anim>
                                  </p:childTnLst>
                                </p:cTn>
                              </p:par>
                            </p:childTnLst>
                          </p:cTn>
                        </p:par>
                        <p:par>
                          <p:cTn id="44" fill="hold" nodeType="afterGroup">
                            <p:stCondLst>
                              <p:cond delay="10800"/>
                            </p:stCondLst>
                            <p:childTnLst>
                              <p:par>
                                <p:cTn id="45" presetID="23" presetClass="entr" presetSubtype="16" dur="300" fill="hold" grpId="8" nodeType="afterEffect">
                                  <p:stCondLst>
                                    <p:cond delay="2400"/>
                                  </p:stCondLst>
                                  <p:childTnLst>
                                    <p:set>
                                      <p:cBhvr>
                                        <p:cTn id="46" dur="1" fill="hold">
                                          <p:stCondLst>
                                            <p:cond delay="0"/>
                                          </p:stCondLst>
                                        </p:cTn>
                                        <p:tgtEl>
                                          <p:spTgt spid="32"/>
                                        </p:tgtEl>
                                        <p:attrNameLst>
                                          <p:attrName>style.visibility</p:attrName>
                                        </p:attrNameLst>
                                      </p:cBhvr>
                                      <p:to>
                                        <p:strVal val="visible"/>
                                      </p:to>
                                    </p:set>
                                    <p:anim calcmode="lin" valueType="num">
                                      <p:cBhvr>
                                        <p:cTn id="47" dur="300" fill="hold"/>
                                        <p:tgtEl>
                                          <p:spTgt spid="32"/>
                                        </p:tgtEl>
                                        <p:attrNameLst>
                                          <p:attrName>ppt_w</p:attrName>
                                        </p:attrNameLst>
                                      </p:cBhvr>
                                      <p:tavLst>
                                        <p:tav tm="0">
                                          <p:val>
                                            <p:fltVal val="0"/>
                                          </p:val>
                                        </p:tav>
                                        <p:tav tm="100000">
                                          <p:val>
                                            <p:strVal val="#ppt_w"/>
                                          </p:val>
                                        </p:tav>
                                      </p:tavLst>
                                    </p:anim>
                                    <p:anim calcmode="lin" valueType="num">
                                      <p:cBhvr>
                                        <p:cTn id="48" dur="300" fill="hold"/>
                                        <p:tgtEl>
                                          <p:spTgt spid="32"/>
                                        </p:tgtEl>
                                        <p:attrNameLst>
                                          <p:attrName>ppt_h</p:attrName>
                                        </p:attrNameLst>
                                      </p:cBhvr>
                                      <p:tavLst>
                                        <p:tav tm="0">
                                          <p:val>
                                            <p:fltVal val="0"/>
                                          </p:val>
                                        </p:tav>
                                        <p:tav tm="100000">
                                          <p:val>
                                            <p:strVal val="#ppt_h"/>
                                          </p:val>
                                        </p:tav>
                                      </p:tavLst>
                                    </p:anim>
                                  </p:childTnLst>
                                </p:cTn>
                              </p:par>
                            </p:childTnLst>
                          </p:cTn>
                        </p:par>
                        <p:par>
                          <p:cTn id="49" fill="hold" nodeType="afterGroup">
                            <p:stCondLst>
                              <p:cond delay="13500"/>
                            </p:stCondLst>
                            <p:childTnLst>
                              <p:par>
                                <p:cTn id="50" presetID="23" presetClass="entr" presetSubtype="16" dur="300" fill="hold" grpId="9" nodeType="afterEffect">
                                  <p:stCondLst>
                                    <p:cond delay="2700"/>
                                  </p:stCondLst>
                                  <p:childTnLst>
                                    <p:set>
                                      <p:cBhvr>
                                        <p:cTn id="51" dur="1" fill="hold">
                                          <p:stCondLst>
                                            <p:cond delay="0"/>
                                          </p:stCondLst>
                                        </p:cTn>
                                        <p:tgtEl>
                                          <p:spTgt spid="33"/>
                                        </p:tgtEl>
                                        <p:attrNameLst>
                                          <p:attrName>style.visibility</p:attrName>
                                        </p:attrNameLst>
                                      </p:cBhvr>
                                      <p:to>
                                        <p:strVal val="visible"/>
                                      </p:to>
                                    </p:set>
                                    <p:anim calcmode="lin" valueType="num">
                                      <p:cBhvr>
                                        <p:cTn id="52" dur="300" fill="hold"/>
                                        <p:tgtEl>
                                          <p:spTgt spid="33"/>
                                        </p:tgtEl>
                                        <p:attrNameLst>
                                          <p:attrName>ppt_w</p:attrName>
                                        </p:attrNameLst>
                                      </p:cBhvr>
                                      <p:tavLst>
                                        <p:tav tm="0">
                                          <p:val>
                                            <p:fltVal val="0"/>
                                          </p:val>
                                        </p:tav>
                                        <p:tav tm="100000">
                                          <p:val>
                                            <p:strVal val="#ppt_w"/>
                                          </p:val>
                                        </p:tav>
                                      </p:tavLst>
                                    </p:anim>
                                    <p:anim calcmode="lin" valueType="num">
                                      <p:cBhvr>
                                        <p:cTn id="53" dur="300" fill="hold"/>
                                        <p:tgtEl>
                                          <p:spTgt spid="33"/>
                                        </p:tgtEl>
                                        <p:attrNameLst>
                                          <p:attrName>ppt_h</p:attrName>
                                        </p:attrNameLst>
                                      </p:cBhvr>
                                      <p:tavLst>
                                        <p:tav tm="0">
                                          <p:val>
                                            <p:fltVal val="0"/>
                                          </p:val>
                                        </p:tav>
                                        <p:tav tm="100000">
                                          <p:val>
                                            <p:strVal val="#ppt_h"/>
                                          </p:val>
                                        </p:tav>
                                      </p:tavLst>
                                    </p:anim>
                                  </p:childTnLst>
                                </p:cTn>
                              </p:par>
                            </p:childTnLst>
                          </p:cTn>
                        </p:par>
                        <p:par>
                          <p:cTn id="54" fill="hold" nodeType="afterGroup">
                            <p:stCondLst>
                              <p:cond delay="16500"/>
                            </p:stCondLst>
                            <p:childTnLst>
                              <p:par>
                                <p:cTn id="55" presetID="23" presetClass="entr" presetSubtype="16" dur="300" fill="hold" grpId="10" nodeType="afterEffect">
                                  <p:stCondLst>
                                    <p:cond delay="3000"/>
                                  </p:stCondLst>
                                  <p:childTnLst>
                                    <p:set>
                                      <p:cBhvr>
                                        <p:cTn id="56" dur="1" fill="hold">
                                          <p:stCondLst>
                                            <p:cond delay="0"/>
                                          </p:stCondLst>
                                        </p:cTn>
                                        <p:tgtEl>
                                          <p:spTgt spid="34"/>
                                        </p:tgtEl>
                                        <p:attrNameLst>
                                          <p:attrName>style.visibility</p:attrName>
                                        </p:attrNameLst>
                                      </p:cBhvr>
                                      <p:to>
                                        <p:strVal val="visible"/>
                                      </p:to>
                                    </p:set>
                                    <p:anim calcmode="lin" valueType="num">
                                      <p:cBhvr>
                                        <p:cTn id="57" dur="300" fill="hold"/>
                                        <p:tgtEl>
                                          <p:spTgt spid="34"/>
                                        </p:tgtEl>
                                        <p:attrNameLst>
                                          <p:attrName>ppt_w</p:attrName>
                                        </p:attrNameLst>
                                      </p:cBhvr>
                                      <p:tavLst>
                                        <p:tav tm="0">
                                          <p:val>
                                            <p:fltVal val="0"/>
                                          </p:val>
                                        </p:tav>
                                        <p:tav tm="100000">
                                          <p:val>
                                            <p:strVal val="#ppt_w"/>
                                          </p:val>
                                        </p:tav>
                                      </p:tavLst>
                                    </p:anim>
                                    <p:anim calcmode="lin" valueType="num">
                                      <p:cBhvr>
                                        <p:cTn id="58" dur="300" fill="hold"/>
                                        <p:tgtEl>
                                          <p:spTgt spid="34"/>
                                        </p:tgtEl>
                                        <p:attrNameLst>
                                          <p:attrName>ppt_h</p:attrName>
                                        </p:attrNameLst>
                                      </p:cBhvr>
                                      <p:tavLst>
                                        <p:tav tm="0">
                                          <p:val>
                                            <p:fltVal val="0"/>
                                          </p:val>
                                        </p:tav>
                                        <p:tav tm="100000">
                                          <p:val>
                                            <p:strVal val="#ppt_h"/>
                                          </p:val>
                                        </p:tav>
                                      </p:tavLst>
                                    </p:anim>
                                  </p:childTnLst>
                                </p:cTn>
                              </p:par>
                            </p:childTnLst>
                          </p:cTn>
                        </p:par>
                        <p:par>
                          <p:cTn id="59" fill="hold" nodeType="afterGroup">
                            <p:stCondLst>
                              <p:cond delay="19800"/>
                            </p:stCondLst>
                            <p:childTnLst>
                              <p:par>
                                <p:cTn id="60" presetID="23" presetClass="entr" presetSubtype="16" dur="300" fill="hold" grpId="11" nodeType="afterEffect">
                                  <p:stCondLst>
                                    <p:cond delay="3300"/>
                                  </p:stCondLst>
                                  <p:childTnLst>
                                    <p:set>
                                      <p:cBhvr>
                                        <p:cTn id="61" dur="1" fill="hold">
                                          <p:stCondLst>
                                            <p:cond delay="0"/>
                                          </p:stCondLst>
                                        </p:cTn>
                                        <p:tgtEl>
                                          <p:spTgt spid="35"/>
                                        </p:tgtEl>
                                        <p:attrNameLst>
                                          <p:attrName>style.visibility</p:attrName>
                                        </p:attrNameLst>
                                      </p:cBhvr>
                                      <p:to>
                                        <p:strVal val="visible"/>
                                      </p:to>
                                    </p:set>
                                    <p:anim calcmode="lin" valueType="num">
                                      <p:cBhvr>
                                        <p:cTn id="62" dur="300" fill="hold"/>
                                        <p:tgtEl>
                                          <p:spTgt spid="35"/>
                                        </p:tgtEl>
                                        <p:attrNameLst>
                                          <p:attrName>ppt_w</p:attrName>
                                        </p:attrNameLst>
                                      </p:cBhvr>
                                      <p:tavLst>
                                        <p:tav tm="0">
                                          <p:val>
                                            <p:fltVal val="0"/>
                                          </p:val>
                                        </p:tav>
                                        <p:tav tm="100000">
                                          <p:val>
                                            <p:strVal val="#ppt_w"/>
                                          </p:val>
                                        </p:tav>
                                      </p:tavLst>
                                    </p:anim>
                                    <p:anim calcmode="lin" valueType="num">
                                      <p:cBhvr>
                                        <p:cTn id="63" dur="300" fill="hold"/>
                                        <p:tgtEl>
                                          <p:spTgt spid="35"/>
                                        </p:tgtEl>
                                        <p:attrNameLst>
                                          <p:attrName>ppt_h</p:attrName>
                                        </p:attrNameLst>
                                      </p:cBhvr>
                                      <p:tavLst>
                                        <p:tav tm="0">
                                          <p:val>
                                            <p:fltVal val="0"/>
                                          </p:val>
                                        </p:tav>
                                        <p:tav tm="100000">
                                          <p:val>
                                            <p:strVal val="#ppt_h"/>
                                          </p:val>
                                        </p:tav>
                                      </p:tavLst>
                                    </p:anim>
                                  </p:childTnLst>
                                </p:cTn>
                              </p:par>
                            </p:childTnLst>
                          </p:cTn>
                        </p:par>
                        <p:par>
                          <p:cTn id="64" fill="hold" nodeType="afterGroup">
                            <p:stCondLst>
                              <p:cond delay="23400"/>
                            </p:stCondLst>
                            <p:childTnLst>
                              <p:par>
                                <p:cTn id="65" presetID="23" presetClass="entr" presetSubtype="16" dur="200" fill="hold" grpId="12" nodeType="afterEffect">
                                  <p:stCondLst>
                                    <p:cond delay="3600"/>
                                  </p:stCondLst>
                                  <p:childTnLst>
                                    <p:set>
                                      <p:cBhvr>
                                        <p:cTn id="66" dur="1" fill="hold">
                                          <p:stCondLst>
                                            <p:cond delay="0"/>
                                          </p:stCondLst>
                                        </p:cTn>
                                        <p:tgtEl>
                                          <p:spTgt spid="36"/>
                                        </p:tgtEl>
                                        <p:attrNameLst>
                                          <p:attrName>style.visibility</p:attrName>
                                        </p:attrNameLst>
                                      </p:cBhvr>
                                      <p:to>
                                        <p:strVal val="visible"/>
                                      </p:to>
                                    </p:set>
                                    <p:anim calcmode="lin" valueType="num">
                                      <p:cBhvr>
                                        <p:cTn id="67" dur="200" fill="hold"/>
                                        <p:tgtEl>
                                          <p:spTgt spid="36"/>
                                        </p:tgtEl>
                                        <p:attrNameLst>
                                          <p:attrName>ppt_w</p:attrName>
                                        </p:attrNameLst>
                                      </p:cBhvr>
                                      <p:tavLst>
                                        <p:tav tm="0">
                                          <p:val>
                                            <p:fltVal val="0"/>
                                          </p:val>
                                        </p:tav>
                                        <p:tav tm="100000">
                                          <p:val>
                                            <p:strVal val="#ppt_w"/>
                                          </p:val>
                                        </p:tav>
                                      </p:tavLst>
                                    </p:anim>
                                    <p:anim calcmode="lin" valueType="num">
                                      <p:cBhvr>
                                        <p:cTn id="68" dur="200" fill="hold"/>
                                        <p:tgtEl>
                                          <p:spTgt spid="36"/>
                                        </p:tgtEl>
                                        <p:attrNameLst>
                                          <p:attrName>ppt_h</p:attrName>
                                        </p:attrNameLst>
                                      </p:cBhvr>
                                      <p:tavLst>
                                        <p:tav tm="0">
                                          <p:val>
                                            <p:fltVal val="0"/>
                                          </p:val>
                                        </p:tav>
                                        <p:tav tm="100000">
                                          <p:val>
                                            <p:strVal val="#ppt_h"/>
                                          </p:val>
                                        </p:tav>
                                      </p:tavLst>
                                    </p:anim>
                                  </p:childTnLst>
                                </p:cTn>
                              </p:par>
                            </p:childTnLst>
                          </p:cTn>
                        </p:par>
                        <p:par>
                          <p:cTn id="69" fill="hold" nodeType="afterGroup">
                            <p:stCondLst>
                              <p:cond delay="27200"/>
                            </p:stCondLst>
                            <p:childTnLst>
                              <p:par>
                                <p:cTn id="70" presetID="23" presetClass="entr" presetSubtype="16" dur="200" fill="hold" grpId="13" nodeType="afterEffect">
                                  <p:stCondLst>
                                    <p:cond delay="3800"/>
                                  </p:stCondLst>
                                  <p:childTnLst>
                                    <p:set>
                                      <p:cBhvr>
                                        <p:cTn id="71" dur="1" fill="hold">
                                          <p:stCondLst>
                                            <p:cond delay="0"/>
                                          </p:stCondLst>
                                        </p:cTn>
                                        <p:tgtEl>
                                          <p:spTgt spid="37"/>
                                        </p:tgtEl>
                                        <p:attrNameLst>
                                          <p:attrName>style.visibility</p:attrName>
                                        </p:attrNameLst>
                                      </p:cBhvr>
                                      <p:to>
                                        <p:strVal val="visible"/>
                                      </p:to>
                                    </p:set>
                                    <p:anim calcmode="lin" valueType="num">
                                      <p:cBhvr>
                                        <p:cTn id="72" dur="200" fill="hold"/>
                                        <p:tgtEl>
                                          <p:spTgt spid="37"/>
                                        </p:tgtEl>
                                        <p:attrNameLst>
                                          <p:attrName>ppt_w</p:attrName>
                                        </p:attrNameLst>
                                      </p:cBhvr>
                                      <p:tavLst>
                                        <p:tav tm="0">
                                          <p:val>
                                            <p:fltVal val="0"/>
                                          </p:val>
                                        </p:tav>
                                        <p:tav tm="100000">
                                          <p:val>
                                            <p:strVal val="#ppt_w"/>
                                          </p:val>
                                        </p:tav>
                                      </p:tavLst>
                                    </p:anim>
                                    <p:anim calcmode="lin" valueType="num">
                                      <p:cBhvr>
                                        <p:cTn id="73" dur="200" fill="hold"/>
                                        <p:tgtEl>
                                          <p:spTgt spid="37"/>
                                        </p:tgtEl>
                                        <p:attrNameLst>
                                          <p:attrName>ppt_h</p:attrName>
                                        </p:attrNameLst>
                                      </p:cBhvr>
                                      <p:tavLst>
                                        <p:tav tm="0">
                                          <p:val>
                                            <p:fltVal val="0"/>
                                          </p:val>
                                        </p:tav>
                                        <p:tav tm="100000">
                                          <p:val>
                                            <p:strVal val="#ppt_h"/>
                                          </p:val>
                                        </p:tav>
                                      </p:tavLst>
                                    </p:anim>
                                  </p:childTnLst>
                                </p:cTn>
                              </p:par>
                            </p:childTnLst>
                          </p:cTn>
                        </p:par>
                        <p:par>
                          <p:cTn id="74" fill="hold" nodeType="afterGroup">
                            <p:stCondLst>
                              <p:cond delay="31200"/>
                            </p:stCondLst>
                            <p:childTnLst>
                              <p:par>
                                <p:cTn id="75" presetID="23" presetClass="entr" presetSubtype="16" dur="200" fill="hold" grpId="14" nodeType="afterEffect">
                                  <p:stCondLst>
                                    <p:cond delay="4000"/>
                                  </p:stCondLst>
                                  <p:childTnLst>
                                    <p:set>
                                      <p:cBhvr>
                                        <p:cTn id="76" dur="1" fill="hold">
                                          <p:stCondLst>
                                            <p:cond delay="0"/>
                                          </p:stCondLst>
                                        </p:cTn>
                                        <p:tgtEl>
                                          <p:spTgt spid="38"/>
                                        </p:tgtEl>
                                        <p:attrNameLst>
                                          <p:attrName>style.visibility</p:attrName>
                                        </p:attrNameLst>
                                      </p:cBhvr>
                                      <p:to>
                                        <p:strVal val="visible"/>
                                      </p:to>
                                    </p:set>
                                    <p:anim calcmode="lin" valueType="num">
                                      <p:cBhvr>
                                        <p:cTn id="77" dur="200" fill="hold"/>
                                        <p:tgtEl>
                                          <p:spTgt spid="38"/>
                                        </p:tgtEl>
                                        <p:attrNameLst>
                                          <p:attrName>ppt_w</p:attrName>
                                        </p:attrNameLst>
                                      </p:cBhvr>
                                      <p:tavLst>
                                        <p:tav tm="0">
                                          <p:val>
                                            <p:fltVal val="0"/>
                                          </p:val>
                                        </p:tav>
                                        <p:tav tm="100000">
                                          <p:val>
                                            <p:strVal val="#ppt_w"/>
                                          </p:val>
                                        </p:tav>
                                      </p:tavLst>
                                    </p:anim>
                                    <p:anim calcmode="lin" valueType="num">
                                      <p:cBhvr>
                                        <p:cTn id="78" dur="200" fill="hold"/>
                                        <p:tgtEl>
                                          <p:spTgt spid="38"/>
                                        </p:tgtEl>
                                        <p:attrNameLst>
                                          <p:attrName>ppt_h</p:attrName>
                                        </p:attrNameLst>
                                      </p:cBhvr>
                                      <p:tavLst>
                                        <p:tav tm="0">
                                          <p:val>
                                            <p:fltVal val="0"/>
                                          </p:val>
                                        </p:tav>
                                        <p:tav tm="100000">
                                          <p:val>
                                            <p:strVal val="#ppt_h"/>
                                          </p:val>
                                        </p:tav>
                                      </p:tavLst>
                                    </p:anim>
                                  </p:childTnLst>
                                </p:cTn>
                              </p:par>
                            </p:childTnLst>
                          </p:cTn>
                        </p:par>
                        <p:par>
                          <p:cTn id="79" fill="hold" nodeType="afterGroup">
                            <p:stCondLst>
                              <p:cond delay="35400"/>
                            </p:stCondLst>
                            <p:childTnLst>
                              <p:par>
                                <p:cTn id="80" presetID="23" presetClass="entr" presetSubtype="16" dur="200" fill="hold" grpId="15" nodeType="afterEffect">
                                  <p:stCondLst>
                                    <p:cond delay="4200"/>
                                  </p:stCondLst>
                                  <p:childTnLst>
                                    <p:set>
                                      <p:cBhvr>
                                        <p:cTn id="81" dur="1" fill="hold">
                                          <p:stCondLst>
                                            <p:cond delay="0"/>
                                          </p:stCondLst>
                                        </p:cTn>
                                        <p:tgtEl>
                                          <p:spTgt spid="39"/>
                                        </p:tgtEl>
                                        <p:attrNameLst>
                                          <p:attrName>style.visibility</p:attrName>
                                        </p:attrNameLst>
                                      </p:cBhvr>
                                      <p:to>
                                        <p:strVal val="visible"/>
                                      </p:to>
                                    </p:set>
                                    <p:anim calcmode="lin" valueType="num">
                                      <p:cBhvr>
                                        <p:cTn id="82" dur="200" fill="hold"/>
                                        <p:tgtEl>
                                          <p:spTgt spid="39"/>
                                        </p:tgtEl>
                                        <p:attrNameLst>
                                          <p:attrName>ppt_w</p:attrName>
                                        </p:attrNameLst>
                                      </p:cBhvr>
                                      <p:tavLst>
                                        <p:tav tm="0">
                                          <p:val>
                                            <p:fltVal val="0"/>
                                          </p:val>
                                        </p:tav>
                                        <p:tav tm="100000">
                                          <p:val>
                                            <p:strVal val="#ppt_w"/>
                                          </p:val>
                                        </p:tav>
                                      </p:tavLst>
                                    </p:anim>
                                    <p:anim calcmode="lin" valueType="num">
                                      <p:cBhvr>
                                        <p:cTn id="83" dur="200" fill="hold"/>
                                        <p:tgtEl>
                                          <p:spTgt spid="39"/>
                                        </p:tgtEl>
                                        <p:attrNameLst>
                                          <p:attrName>ppt_h</p:attrName>
                                        </p:attrNameLst>
                                      </p:cBhvr>
                                      <p:tavLst>
                                        <p:tav tm="0">
                                          <p:val>
                                            <p:fltVal val="0"/>
                                          </p:val>
                                        </p:tav>
                                        <p:tav tm="100000">
                                          <p:val>
                                            <p:strVal val="#ppt_h"/>
                                          </p:val>
                                        </p:tav>
                                      </p:tavLst>
                                    </p:anim>
                                  </p:childTnLst>
                                </p:cTn>
                              </p:par>
                            </p:childTnLst>
                          </p:cTn>
                        </p:par>
                        <p:par>
                          <p:cTn id="84" fill="hold" nodeType="afterGroup">
                            <p:stCondLst>
                              <p:cond delay="39800"/>
                            </p:stCondLst>
                            <p:childTnLst>
                              <p:par>
                                <p:cTn id="85" presetID="23" presetClass="entr" presetSubtype="16" dur="200" fill="hold" grpId="16" nodeType="afterEffect">
                                  <p:stCondLst>
                                    <p:cond delay="4400"/>
                                  </p:stCondLst>
                                  <p:childTnLst>
                                    <p:set>
                                      <p:cBhvr>
                                        <p:cTn id="86" dur="1" fill="hold">
                                          <p:stCondLst>
                                            <p:cond delay="0"/>
                                          </p:stCondLst>
                                        </p:cTn>
                                        <p:tgtEl>
                                          <p:spTgt spid="40"/>
                                        </p:tgtEl>
                                        <p:attrNameLst>
                                          <p:attrName>style.visibility</p:attrName>
                                        </p:attrNameLst>
                                      </p:cBhvr>
                                      <p:to>
                                        <p:strVal val="visible"/>
                                      </p:to>
                                    </p:set>
                                    <p:anim calcmode="lin" valueType="num">
                                      <p:cBhvr>
                                        <p:cTn id="87" dur="200" fill="hold"/>
                                        <p:tgtEl>
                                          <p:spTgt spid="40"/>
                                        </p:tgtEl>
                                        <p:attrNameLst>
                                          <p:attrName>ppt_w</p:attrName>
                                        </p:attrNameLst>
                                      </p:cBhvr>
                                      <p:tavLst>
                                        <p:tav tm="0">
                                          <p:val>
                                            <p:fltVal val="0"/>
                                          </p:val>
                                        </p:tav>
                                        <p:tav tm="100000">
                                          <p:val>
                                            <p:strVal val="#ppt_w"/>
                                          </p:val>
                                        </p:tav>
                                      </p:tavLst>
                                    </p:anim>
                                    <p:anim calcmode="lin" valueType="num">
                                      <p:cBhvr>
                                        <p:cTn id="88" dur="200" fill="hold"/>
                                        <p:tgtEl>
                                          <p:spTgt spid="40"/>
                                        </p:tgtEl>
                                        <p:attrNameLst>
                                          <p:attrName>ppt_h</p:attrName>
                                        </p:attrNameLst>
                                      </p:cBhvr>
                                      <p:tavLst>
                                        <p:tav tm="0">
                                          <p:val>
                                            <p:fltVal val="0"/>
                                          </p:val>
                                        </p:tav>
                                        <p:tav tm="100000">
                                          <p:val>
                                            <p:strVal val="#ppt_h"/>
                                          </p:val>
                                        </p:tav>
                                      </p:tavLst>
                                    </p:anim>
                                  </p:childTnLst>
                                </p:cTn>
                              </p:par>
                            </p:childTnLst>
                          </p:cTn>
                        </p:par>
                        <p:par>
                          <p:cTn id="89" fill="hold" nodeType="afterGroup">
                            <p:stCondLst>
                              <p:cond delay="44400"/>
                            </p:stCondLst>
                            <p:childTnLst>
                              <p:par>
                                <p:cTn id="90" presetID="23" presetClass="entr" presetSubtype="16" dur="200" fill="hold" grpId="17" nodeType="afterEffect">
                                  <p:stCondLst>
                                    <p:cond delay="4600"/>
                                  </p:stCondLst>
                                  <p:childTnLst>
                                    <p:set>
                                      <p:cBhvr>
                                        <p:cTn id="91" dur="1" fill="hold">
                                          <p:stCondLst>
                                            <p:cond delay="0"/>
                                          </p:stCondLst>
                                        </p:cTn>
                                        <p:tgtEl>
                                          <p:spTgt spid="41"/>
                                        </p:tgtEl>
                                        <p:attrNameLst>
                                          <p:attrName>style.visibility</p:attrName>
                                        </p:attrNameLst>
                                      </p:cBhvr>
                                      <p:to>
                                        <p:strVal val="visible"/>
                                      </p:to>
                                    </p:set>
                                    <p:anim calcmode="lin" valueType="num">
                                      <p:cBhvr>
                                        <p:cTn id="92" dur="200" fill="hold"/>
                                        <p:tgtEl>
                                          <p:spTgt spid="41"/>
                                        </p:tgtEl>
                                        <p:attrNameLst>
                                          <p:attrName>ppt_w</p:attrName>
                                        </p:attrNameLst>
                                      </p:cBhvr>
                                      <p:tavLst>
                                        <p:tav tm="0">
                                          <p:val>
                                            <p:fltVal val="0"/>
                                          </p:val>
                                        </p:tav>
                                        <p:tav tm="100000">
                                          <p:val>
                                            <p:strVal val="#ppt_w"/>
                                          </p:val>
                                        </p:tav>
                                      </p:tavLst>
                                    </p:anim>
                                    <p:anim calcmode="lin" valueType="num">
                                      <p:cBhvr>
                                        <p:cTn id="93" dur="200" fill="hold"/>
                                        <p:tgtEl>
                                          <p:spTgt spid="41"/>
                                        </p:tgtEl>
                                        <p:attrNameLst>
                                          <p:attrName>ppt_h</p:attrName>
                                        </p:attrNameLst>
                                      </p:cBhvr>
                                      <p:tavLst>
                                        <p:tav tm="0">
                                          <p:val>
                                            <p:fltVal val="0"/>
                                          </p:val>
                                        </p:tav>
                                        <p:tav tm="100000">
                                          <p:val>
                                            <p:strVal val="#ppt_h"/>
                                          </p:val>
                                        </p:tav>
                                      </p:tavLst>
                                    </p:anim>
                                  </p:childTnLst>
                                </p:cTn>
                              </p:par>
                            </p:childTnLst>
                          </p:cTn>
                        </p:par>
                        <p:par>
                          <p:cTn id="94" fill="hold" nodeType="afterGroup">
                            <p:stCondLst>
                              <p:cond delay="49200"/>
                            </p:stCondLst>
                            <p:childTnLst>
                              <p:par>
                                <p:cTn id="95" presetID="23" presetClass="entr" presetSubtype="16" dur="200" fill="hold" grpId="18" nodeType="afterEffect">
                                  <p:stCondLst>
                                    <p:cond delay="4800"/>
                                  </p:stCondLst>
                                  <p:childTnLst>
                                    <p:set>
                                      <p:cBhvr>
                                        <p:cTn id="96" dur="1" fill="hold">
                                          <p:stCondLst>
                                            <p:cond delay="0"/>
                                          </p:stCondLst>
                                        </p:cTn>
                                        <p:tgtEl>
                                          <p:spTgt spid="42"/>
                                        </p:tgtEl>
                                        <p:attrNameLst>
                                          <p:attrName>style.visibility</p:attrName>
                                        </p:attrNameLst>
                                      </p:cBhvr>
                                      <p:to>
                                        <p:strVal val="visible"/>
                                      </p:to>
                                    </p:set>
                                    <p:anim calcmode="lin" valueType="num">
                                      <p:cBhvr>
                                        <p:cTn id="97" dur="200" fill="hold"/>
                                        <p:tgtEl>
                                          <p:spTgt spid="42"/>
                                        </p:tgtEl>
                                        <p:attrNameLst>
                                          <p:attrName>ppt_w</p:attrName>
                                        </p:attrNameLst>
                                      </p:cBhvr>
                                      <p:tavLst>
                                        <p:tav tm="0">
                                          <p:val>
                                            <p:fltVal val="0"/>
                                          </p:val>
                                        </p:tav>
                                        <p:tav tm="100000">
                                          <p:val>
                                            <p:strVal val="#ppt_w"/>
                                          </p:val>
                                        </p:tav>
                                      </p:tavLst>
                                    </p:anim>
                                    <p:anim calcmode="lin" valueType="num">
                                      <p:cBhvr>
                                        <p:cTn id="98" dur="200" fill="hold"/>
                                        <p:tgtEl>
                                          <p:spTgt spid="42"/>
                                        </p:tgtEl>
                                        <p:attrNameLst>
                                          <p:attrName>ppt_h</p:attrName>
                                        </p:attrNameLst>
                                      </p:cBhvr>
                                      <p:tavLst>
                                        <p:tav tm="0">
                                          <p:val>
                                            <p:fltVal val="0"/>
                                          </p:val>
                                        </p:tav>
                                        <p:tav tm="100000">
                                          <p:val>
                                            <p:strVal val="#ppt_h"/>
                                          </p:val>
                                        </p:tav>
                                      </p:tavLst>
                                    </p:anim>
                                  </p:childTnLst>
                                </p:cTn>
                              </p:par>
                            </p:childTnLst>
                          </p:cTn>
                        </p:par>
                        <p:par>
                          <p:cTn id="99" fill="hold" nodeType="afterGroup">
                            <p:stCondLst>
                              <p:cond delay="54200"/>
                            </p:stCondLst>
                            <p:childTnLst>
                              <p:par>
                                <p:cTn id="100" presetID="23" presetClass="entr" presetSubtype="16" dur="200" fill="hold" grpId="19" nodeType="afterEffect">
                                  <p:stCondLst>
                                    <p:cond delay="5000"/>
                                  </p:stCondLst>
                                  <p:childTnLst>
                                    <p:set>
                                      <p:cBhvr>
                                        <p:cTn id="101" dur="1" fill="hold">
                                          <p:stCondLst>
                                            <p:cond delay="0"/>
                                          </p:stCondLst>
                                        </p:cTn>
                                        <p:tgtEl>
                                          <p:spTgt spid="43"/>
                                        </p:tgtEl>
                                        <p:attrNameLst>
                                          <p:attrName>style.visibility</p:attrName>
                                        </p:attrNameLst>
                                      </p:cBhvr>
                                      <p:to>
                                        <p:strVal val="visible"/>
                                      </p:to>
                                    </p:set>
                                    <p:anim calcmode="lin" valueType="num">
                                      <p:cBhvr>
                                        <p:cTn id="102" dur="200" fill="hold"/>
                                        <p:tgtEl>
                                          <p:spTgt spid="43"/>
                                        </p:tgtEl>
                                        <p:attrNameLst>
                                          <p:attrName>ppt_w</p:attrName>
                                        </p:attrNameLst>
                                      </p:cBhvr>
                                      <p:tavLst>
                                        <p:tav tm="0">
                                          <p:val>
                                            <p:fltVal val="0"/>
                                          </p:val>
                                        </p:tav>
                                        <p:tav tm="100000">
                                          <p:val>
                                            <p:strVal val="#ppt_w"/>
                                          </p:val>
                                        </p:tav>
                                      </p:tavLst>
                                    </p:anim>
                                    <p:anim calcmode="lin" valueType="num">
                                      <p:cBhvr>
                                        <p:cTn id="103" dur="200" fill="hold"/>
                                        <p:tgtEl>
                                          <p:spTgt spid="43"/>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25" grpId="1"/>
      <p:bldP spid="26" grpId="2"/>
      <p:bldP spid="27" grpId="3"/>
      <p:bldP spid="28" grpId="4"/>
      <p:bldP spid="29" grpId="5"/>
      <p:bldP spid="30" grpId="6"/>
      <p:bldP spid="31" grpId="7"/>
      <p:bldP spid="32" grpId="8"/>
      <p:bldP spid="33" grpId="9"/>
      <p:bldP spid="34" grpId="10"/>
      <p:bldP spid="35" grpId="11"/>
      <p:bldP spid="36" grpId="12"/>
      <p:bldP spid="37" grpId="13"/>
      <p:bldP spid="38" grpId="14"/>
      <p:bldP spid="39" grpId="15"/>
      <p:bldP spid="40" grpId="16"/>
      <p:bldP spid="41" grpId="17"/>
      <p:bldP spid="42" grpId="18"/>
      <p:bldP spid="43" grpId="19"/>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lum/>
          </a:blip>
          <a:stretch>
            <a:fillRect/>
          </a:stretch>
        </a:blipFill>
        <a:effectLst/>
      </p:bgPr>
    </p:bg>
    <p:spTree>
      <p:nvGrpSpPr>
        <p:cNvPr id="1" name=""/>
        <p:cNvGrpSpPr/>
        <p:nvPr/>
      </p:nvGrpSpPr>
      <p:grpSpPr>
        <a:xfrm>
          <a:off x="0" y="0"/>
          <a:ext cx="0" cy="0"/>
        </a:xfrm>
      </p:grpSpPr>
      <p:sp>
        <p:nvSpPr>
          <p:cNvPr id="23" name="文本框 22"/>
          <p:cNvSpPr txBox="1"/>
          <p:nvPr/>
        </p:nvSpPr>
        <p:spPr>
          <a:xfrm>
            <a:off x="1609684" y="44624"/>
            <a:ext cx="9958924" cy="518678"/>
          </a:xfrm>
          <a:prstGeom prst="rect">
            <a:avLst/>
          </a:prstGeom>
          <a:noFill/>
        </p:spPr>
        <p:txBody>
          <a:bodyPr wrap="square" rtlCol="0">
            <a:normAutofit/>
            <a:scene3d>
              <a:camera prst="orthographicFront"/>
              <a:lightRig rig="threePt" dir="t"/>
            </a:scene3d>
            <a:sp3d contourW="127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chemeClr val="bg1"/>
                </a:solidFill>
                <a:latin typeface="宋体"/>
                <a:sym typeface="宋体"/>
              </a:rPr>
              <a:t>财务审计出差</a:t>
            </a:r>
          </a:p>
        </p:txBody>
      </p:sp>
      <p:sp>
        <p:nvSpPr>
          <p:cNvPr id="24" name="New shape"/>
          <p:cNvSpPr/>
          <p:nvPr/>
        </p:nvSpPr>
        <p:spPr>
          <a:xfrm rot="5400000">
            <a:off x="1117600" y="5575300"/>
            <a:ext cx="330200" cy="330200"/>
          </a:xfrm>
          <a:prstGeom prst="triangle">
            <a:avLst/>
          </a:prstGeom>
          <a:solidFill>
            <a:srgbClr val="E532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p>
        </p:txBody>
      </p:sp>
      <p:pic>
        <p:nvPicPr>
          <p:cNvPr id="25" name="New picture"/>
          <p:cNvPicPr/>
          <p:nvPr/>
        </p:nvPicPr>
        <p:blipFill>
          <a:blip r:embed="rId3"/>
          <a:stretch>
            <a:fillRect/>
          </a:stretch>
        </p:blipFill>
        <p:spPr>
          <a:xfrm>
            <a:off x="4927600" y="1727200"/>
            <a:ext cx="6134100" cy="4102100"/>
          </a:xfrm>
          <a:prstGeom prst="rect">
            <a:avLst/>
          </a:prstGeom>
          <a:ln>
            <a:solidFill>
              <a:srgbClr val="FFFFFF">
                <a:alpha val="0"/>
              </a:srgbClr>
            </a:solidFill>
          </a:ln>
        </p:spPr>
      </p:pic>
      <p:sp>
        <p:nvSpPr>
          <p:cNvPr id="26" name="New shape"/>
          <p:cNvSpPr/>
          <p:nvPr/>
        </p:nvSpPr>
        <p:spPr>
          <a:xfrm>
            <a:off x="1117600" y="1587500"/>
            <a:ext cx="3606800" cy="3771900"/>
          </a:xfrm>
          <a:prstGeom prst="rect">
            <a:avLst/>
          </a:prstGeom>
          <a:noFill/>
        </p:spPr>
        <p:style>
          <a:lnRef idx="2">
            <a:srgbClr val="FFFFFF">
              <a:alpha val="0"/>
            </a:srgbClr>
          </a:lnRef>
          <a:fillRef idx="1">
            <a:schemeClr val="accent1"/>
          </a:fillRef>
          <a:effectRef idx="0">
            <a:schemeClr val="accent1"/>
          </a:effectRef>
          <a:fontRef idx="minor">
            <a:schemeClr val="lt1"/>
          </a:fontRef>
        </p:style>
        <p:txBody>
          <a:bodyPr lIns="0" tIns="0" rIns="0" bIns="0" rtlCol="0" anchor="t">
            <a:normAutofit fontScale="97500" lnSpcReduction="10000"/>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indent="0" algn="l">
              <a:lnSpc>
                <a:spcPct val="125000"/>
              </a:lnSpc>
            </a:pPr>
            <a:r>
              <a:rPr sz="2100" b="0">
                <a:solidFill>
                  <a:srgbClr val="000000"/>
                </a:solidFill>
                <a:latin typeface="宋体"/>
              </a:rPr>
              <a:t>审计证据是审计工作的核心，是审计人员得出审计结论、形成审计意见的基础。在财务审计出差中，审计人员需要充分收集和整理相关证据，以支持审计结论。这些证据包括财务报表、会计凭证、税务申报表、相关合同文件等。审计人员需要对这些证据进行详细的分析和比对，确保其真实性和合规性</a:t>
            </a:r>
          </a:p>
        </p:txBody>
      </p:sp>
      <p:sp>
        <p:nvSpPr>
          <p:cNvPr id="27" name="New shape"/>
          <p:cNvSpPr/>
          <p:nvPr/>
        </p:nvSpPr>
        <p:spPr>
          <a:xfrm>
            <a:off x="1524000" y="5549900"/>
            <a:ext cx="3200400" cy="330200"/>
          </a:xfrm>
          <a:prstGeom prst="rect">
            <a:avLst/>
          </a:prstGeom>
          <a:noFill/>
        </p:spPr>
        <p:style>
          <a:lnRef idx="2">
            <a:srgbClr val="FFFFFF">
              <a:alpha val="0"/>
            </a:srgbClr>
          </a:lnRef>
          <a:fillRef idx="1">
            <a:schemeClr val="accent1"/>
          </a:fillRef>
          <a:effectRef idx="0">
            <a:schemeClr val="accent1"/>
          </a:effectRef>
          <a:fontRef idx="minor">
            <a:schemeClr val="lt1"/>
          </a:fontRef>
        </p:style>
        <p:txBody>
          <a:bodyPr lIns="0" tIns="0" rIns="0" bIns="0" rtlCol="0" anchor="t">
            <a:normAutofit fontScale="97500" lnSpcReduction="20000"/>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indent="0" algn="l">
              <a:lnSpc>
                <a:spcPct val="125000"/>
              </a:lnSpc>
            </a:pPr>
            <a:r>
              <a:rPr sz="2100" b="0">
                <a:solidFill>
                  <a:srgbClr val="000000"/>
                </a:solidFill>
                <a:latin typeface="宋体"/>
              </a:rPr>
              <a:t>审计工作底稿的编制</a:t>
            </a:r>
          </a:p>
        </p:txBody>
      </p:sp>
    </p:spTree>
    <p:extLst>
      <p:ext uri="{BB962C8B-B14F-4D97-AF65-F5344CB8AC3E}">
        <p14:creationId xmlns:p14="http://schemas.microsoft.com/office/powerpoint/2010/main" val="3300749827"/>
      </p:ext>
    </p:extLst>
  </p:cSld>
  <p:clrMapOvr>
    <a:masterClrMapping/>
  </p:clrMapOvr>
  <mc:AlternateContent>
    <mc:Choice xmlns:p14="http://schemas.microsoft.com/office/powerpoint/2010/main" Requires="p14">
      <p:transition spd="med" advTm="7200000" p14:dur="7200000">
        <p:fade/>
      </p:transition>
    </mc:Choice>
    <mc:Fallback>
      <p:transition spd="med" advTm="7200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3" presetClass="entr" presetSubtype="16" dur="300" fill="hold" grpId="0" nodeType="afterEffect">
                                  <p:stCondLst>
                                    <p:cond delay="0"/>
                                  </p:stCondLst>
                                  <p:childTnLst>
                                    <p:set>
                                      <p:cBhvr>
                                        <p:cTn id="6" dur="1" fill="hold">
                                          <p:stCondLst>
                                            <p:cond delay="0"/>
                                          </p:stCondLst>
                                        </p:cTn>
                                        <p:tgtEl>
                                          <p:spTgt spid="24"/>
                                        </p:tgtEl>
                                        <p:attrNameLst>
                                          <p:attrName>style.visibility</p:attrName>
                                        </p:attrNameLst>
                                      </p:cBhvr>
                                      <p:to>
                                        <p:strVal val="visible"/>
                                      </p:to>
                                    </p:set>
                                    <p:anim calcmode="lin" valueType="num">
                                      <p:cBhvr>
                                        <p:cTn id="7" dur="300" fill="hold"/>
                                        <p:tgtEl>
                                          <p:spTgt spid="24"/>
                                        </p:tgtEl>
                                        <p:attrNameLst>
                                          <p:attrName>ppt_w</p:attrName>
                                        </p:attrNameLst>
                                      </p:cBhvr>
                                      <p:tavLst>
                                        <p:tav tm="0">
                                          <p:val>
                                            <p:fltVal val="0"/>
                                          </p:val>
                                        </p:tav>
                                        <p:tav tm="100000">
                                          <p:val>
                                            <p:strVal val="#ppt_w"/>
                                          </p:val>
                                        </p:tav>
                                      </p:tavLst>
                                    </p:anim>
                                    <p:anim calcmode="lin" valueType="num">
                                      <p:cBhvr>
                                        <p:cTn id="8" dur="300" fill="hold"/>
                                        <p:tgtEl>
                                          <p:spTgt spid="24"/>
                                        </p:tgtEl>
                                        <p:attrNameLst>
                                          <p:attrName>ppt_h</p:attrName>
                                        </p:attrNameLst>
                                      </p:cBhvr>
                                      <p:tavLst>
                                        <p:tav tm="0">
                                          <p:val>
                                            <p:fltVal val="0"/>
                                          </p:val>
                                        </p:tav>
                                        <p:tav tm="100000">
                                          <p:val>
                                            <p:strVal val="#ppt_h"/>
                                          </p:val>
                                        </p:tav>
                                      </p:tavLst>
                                    </p:anim>
                                  </p:childTnLst>
                                </p:cTn>
                              </p:par>
                            </p:childTnLst>
                          </p:cTn>
                        </p:par>
                        <p:par>
                          <p:cTn id="9" fill="hold" nodeType="afterGroup">
                            <p:stCondLst>
                              <p:cond delay="300"/>
                            </p:stCondLst>
                            <p:childTnLst>
                              <p:par>
                                <p:cTn id="10" presetID="23" presetClass="entr" presetSubtype="16" dur="200" fill="hold" grpId="1" nodeType="afterEffect">
                                  <p:stCondLst>
                                    <p:cond delay="300"/>
                                  </p:stCondLst>
                                  <p:childTnLst>
                                    <p:set>
                                      <p:cBhvr>
                                        <p:cTn id="11" dur="1" fill="hold">
                                          <p:stCondLst>
                                            <p:cond delay="0"/>
                                          </p:stCondLst>
                                        </p:cTn>
                                        <p:tgtEl>
                                          <p:spTgt spid="25"/>
                                        </p:tgtEl>
                                        <p:attrNameLst>
                                          <p:attrName>style.visibility</p:attrName>
                                        </p:attrNameLst>
                                      </p:cBhvr>
                                      <p:to>
                                        <p:strVal val="visible"/>
                                      </p:to>
                                    </p:set>
                                    <p:anim calcmode="lin" valueType="num">
                                      <p:cBhvr>
                                        <p:cTn id="12" dur="200" fill="hold"/>
                                        <p:tgtEl>
                                          <p:spTgt spid="25"/>
                                        </p:tgtEl>
                                        <p:attrNameLst>
                                          <p:attrName>ppt_w</p:attrName>
                                        </p:attrNameLst>
                                      </p:cBhvr>
                                      <p:tavLst>
                                        <p:tav tm="0">
                                          <p:val>
                                            <p:fltVal val="0"/>
                                          </p:val>
                                        </p:tav>
                                        <p:tav tm="100000">
                                          <p:val>
                                            <p:strVal val="#ppt_w"/>
                                          </p:val>
                                        </p:tav>
                                      </p:tavLst>
                                    </p:anim>
                                    <p:anim calcmode="lin" valueType="num">
                                      <p:cBhvr>
                                        <p:cTn id="13" dur="200" fill="hold"/>
                                        <p:tgtEl>
                                          <p:spTgt spid="25"/>
                                        </p:tgtEl>
                                        <p:attrNameLst>
                                          <p:attrName>ppt_h</p:attrName>
                                        </p:attrNameLst>
                                      </p:cBhvr>
                                      <p:tavLst>
                                        <p:tav tm="0">
                                          <p:val>
                                            <p:fltVal val="0"/>
                                          </p:val>
                                        </p:tav>
                                        <p:tav tm="100000">
                                          <p:val>
                                            <p:strVal val="#ppt_h"/>
                                          </p:val>
                                        </p:tav>
                                      </p:tavLst>
                                    </p:anim>
                                  </p:childTnLst>
                                </p:cTn>
                              </p:par>
                            </p:childTnLst>
                          </p:cTn>
                        </p:par>
                        <p:par>
                          <p:cTn id="14" fill="hold" nodeType="afterGroup">
                            <p:stCondLst>
                              <p:cond delay="800"/>
                            </p:stCondLst>
                            <p:childTnLst>
                              <p:par>
                                <p:cTn id="15" presetID="23" presetClass="entr" presetSubtype="16" dur="200" fill="hold" grpId="2" nodeType="afterEffect">
                                  <p:stCondLst>
                                    <p:cond delay="500"/>
                                  </p:stCondLst>
                                  <p:childTnLst>
                                    <p:set>
                                      <p:cBhvr>
                                        <p:cTn id="16" dur="1" fill="hold">
                                          <p:stCondLst>
                                            <p:cond delay="0"/>
                                          </p:stCondLst>
                                        </p:cTn>
                                        <p:tgtEl>
                                          <p:spTgt spid="26"/>
                                        </p:tgtEl>
                                        <p:attrNameLst>
                                          <p:attrName>style.visibility</p:attrName>
                                        </p:attrNameLst>
                                      </p:cBhvr>
                                      <p:to>
                                        <p:strVal val="visible"/>
                                      </p:to>
                                    </p:set>
                                    <p:anim calcmode="lin" valueType="num">
                                      <p:cBhvr>
                                        <p:cTn id="17" dur="200" fill="hold"/>
                                        <p:tgtEl>
                                          <p:spTgt spid="26"/>
                                        </p:tgtEl>
                                        <p:attrNameLst>
                                          <p:attrName>ppt_w</p:attrName>
                                        </p:attrNameLst>
                                      </p:cBhvr>
                                      <p:tavLst>
                                        <p:tav tm="0">
                                          <p:val>
                                            <p:fltVal val="0"/>
                                          </p:val>
                                        </p:tav>
                                        <p:tav tm="100000">
                                          <p:val>
                                            <p:strVal val="#ppt_w"/>
                                          </p:val>
                                        </p:tav>
                                      </p:tavLst>
                                    </p:anim>
                                    <p:anim calcmode="lin" valueType="num">
                                      <p:cBhvr>
                                        <p:cTn id="18" dur="200" fill="hold"/>
                                        <p:tgtEl>
                                          <p:spTgt spid="26"/>
                                        </p:tgtEl>
                                        <p:attrNameLst>
                                          <p:attrName>ppt_h</p:attrName>
                                        </p:attrNameLst>
                                      </p:cBhvr>
                                      <p:tavLst>
                                        <p:tav tm="0">
                                          <p:val>
                                            <p:fltVal val="0"/>
                                          </p:val>
                                        </p:tav>
                                        <p:tav tm="100000">
                                          <p:val>
                                            <p:strVal val="#ppt_h"/>
                                          </p:val>
                                        </p:tav>
                                      </p:tavLst>
                                    </p:anim>
                                  </p:childTnLst>
                                </p:cTn>
                              </p:par>
                            </p:childTnLst>
                          </p:cTn>
                        </p:par>
                        <p:par>
                          <p:cTn id="19" fill="hold" nodeType="afterGroup">
                            <p:stCondLst>
                              <p:cond delay="1500"/>
                            </p:stCondLst>
                            <p:childTnLst>
                              <p:par>
                                <p:cTn id="20" presetID="23" presetClass="entr" presetSubtype="16" dur="200" fill="hold" grpId="3" nodeType="afterEffect">
                                  <p:stCondLst>
                                    <p:cond delay="700"/>
                                  </p:stCondLst>
                                  <p:childTnLst>
                                    <p:set>
                                      <p:cBhvr>
                                        <p:cTn id="21" dur="1" fill="hold">
                                          <p:stCondLst>
                                            <p:cond delay="0"/>
                                          </p:stCondLst>
                                        </p:cTn>
                                        <p:tgtEl>
                                          <p:spTgt spid="27"/>
                                        </p:tgtEl>
                                        <p:attrNameLst>
                                          <p:attrName>style.visibility</p:attrName>
                                        </p:attrNameLst>
                                      </p:cBhvr>
                                      <p:to>
                                        <p:strVal val="visible"/>
                                      </p:to>
                                    </p:set>
                                    <p:anim calcmode="lin" valueType="num">
                                      <p:cBhvr>
                                        <p:cTn id="22" dur="200" fill="hold"/>
                                        <p:tgtEl>
                                          <p:spTgt spid="27"/>
                                        </p:tgtEl>
                                        <p:attrNameLst>
                                          <p:attrName>ppt_w</p:attrName>
                                        </p:attrNameLst>
                                      </p:cBhvr>
                                      <p:tavLst>
                                        <p:tav tm="0">
                                          <p:val>
                                            <p:fltVal val="0"/>
                                          </p:val>
                                        </p:tav>
                                        <p:tav tm="100000">
                                          <p:val>
                                            <p:strVal val="#ppt_w"/>
                                          </p:val>
                                        </p:tav>
                                      </p:tavLst>
                                    </p:anim>
                                    <p:anim calcmode="lin" valueType="num">
                                      <p:cBhvr>
                                        <p:cTn id="23" dur="200" fill="hold"/>
                                        <p:tgtEl>
                                          <p:spTgt spid="27"/>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25" grpId="1"/>
      <p:bldP spid="26" grpId="2"/>
      <p:bldP spid="27" grpId="3"/>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lum/>
          </a:blip>
          <a:stretch>
            <a:fillRect/>
          </a:stretch>
        </a:blipFill>
        <a:effectLst/>
      </p:bgPr>
    </p:bg>
    <p:spTree>
      <p:nvGrpSpPr>
        <p:cNvPr id="1" name=""/>
        <p:cNvGrpSpPr/>
        <p:nvPr/>
      </p:nvGrpSpPr>
      <p:grpSpPr>
        <a:xfrm>
          <a:off x="0" y="0"/>
          <a:ext cx="0" cy="0"/>
        </a:xfrm>
      </p:grpSpPr>
      <p:sp>
        <p:nvSpPr>
          <p:cNvPr id="23" name="文本框 22"/>
          <p:cNvSpPr txBox="1"/>
          <p:nvPr/>
        </p:nvSpPr>
        <p:spPr>
          <a:xfrm>
            <a:off x="1609684" y="44624"/>
            <a:ext cx="9958924" cy="518678"/>
          </a:xfrm>
          <a:prstGeom prst="rect">
            <a:avLst/>
          </a:prstGeom>
          <a:noFill/>
        </p:spPr>
        <p:txBody>
          <a:bodyPr wrap="square" rtlCol="0">
            <a:normAutofit/>
            <a:scene3d>
              <a:camera prst="orthographicFront"/>
              <a:lightRig rig="threePt" dir="t"/>
            </a:scene3d>
            <a:sp3d contourW="127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chemeClr val="bg1"/>
                </a:solidFill>
                <a:latin typeface="宋体"/>
                <a:sym typeface="宋体"/>
              </a:rPr>
              <a:t>财务审计出差</a:t>
            </a:r>
          </a:p>
        </p:txBody>
      </p:sp>
      <p:sp>
        <p:nvSpPr>
          <p:cNvPr id="24" name="New shape"/>
          <p:cNvSpPr/>
          <p:nvPr/>
        </p:nvSpPr>
        <p:spPr>
          <a:xfrm rot="5400000">
            <a:off x="4927600" y="4724400"/>
            <a:ext cx="330200" cy="330200"/>
          </a:xfrm>
          <a:prstGeom prst="triangle">
            <a:avLst/>
          </a:prstGeom>
          <a:solidFill>
            <a:srgbClr val="E532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p>
        </p:txBody>
      </p:sp>
      <p:pic>
        <p:nvPicPr>
          <p:cNvPr id="25" name="New picture"/>
          <p:cNvPicPr/>
          <p:nvPr/>
        </p:nvPicPr>
        <p:blipFill>
          <a:blip r:embed="rId3"/>
          <a:stretch>
            <a:fillRect/>
          </a:stretch>
        </p:blipFill>
        <p:spPr>
          <a:xfrm>
            <a:off x="2006600" y="2413000"/>
            <a:ext cx="1816100" cy="2717800"/>
          </a:xfrm>
          <a:prstGeom prst="rect">
            <a:avLst/>
          </a:prstGeom>
          <a:ln>
            <a:solidFill>
              <a:srgbClr val="FFFFFF">
                <a:alpha val="0"/>
              </a:srgbClr>
            </a:solidFill>
          </a:ln>
        </p:spPr>
      </p:pic>
      <p:sp>
        <p:nvSpPr>
          <p:cNvPr id="26" name="New shape"/>
          <p:cNvSpPr/>
          <p:nvPr/>
        </p:nvSpPr>
        <p:spPr>
          <a:xfrm>
            <a:off x="4927600" y="2451100"/>
            <a:ext cx="6146800" cy="2057400"/>
          </a:xfrm>
          <a:prstGeom prst="rect">
            <a:avLst/>
          </a:prstGeom>
          <a:noFill/>
        </p:spPr>
        <p:style>
          <a:lnRef idx="2">
            <a:srgbClr val="FFFFFF">
              <a:alpha val="0"/>
            </a:srgbClr>
          </a:lnRef>
          <a:fillRef idx="1">
            <a:schemeClr val="accent1"/>
          </a:fillRef>
          <a:effectRef idx="0">
            <a:schemeClr val="accent1"/>
          </a:effectRef>
          <a:fontRef idx="minor">
            <a:schemeClr val="lt1"/>
          </a:fontRef>
        </p:style>
        <p:txBody>
          <a:bodyPr lIns="0" tIns="0" rIns="0" bIns="0" rtlCol="0" anchor="t">
            <a:normAutofit fontScale="97500"/>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indent="0" algn="l">
              <a:lnSpc>
                <a:spcPct val="125000"/>
              </a:lnSpc>
            </a:pPr>
            <a:r>
              <a:rPr sz="2100" b="0">
                <a:solidFill>
                  <a:srgbClr val="000000"/>
                </a:solidFill>
                <a:latin typeface="宋体"/>
              </a:rPr>
              <a:t>审计工作底稿是记录审计过程、反映审计结果的文件，是审计报告的重要组成部分。在财务审计出差中，审计人员需要编制详细的工作底稿，记录审计过程、审计发现的问题、审计建议等内容。工作底稿需要条理清晰、内容完整，以便于审计报告的编写和后续的审计工作</a:t>
            </a:r>
          </a:p>
        </p:txBody>
      </p:sp>
      <p:sp>
        <p:nvSpPr>
          <p:cNvPr id="27" name="New shape"/>
          <p:cNvSpPr/>
          <p:nvPr/>
        </p:nvSpPr>
        <p:spPr>
          <a:xfrm>
            <a:off x="5334000" y="4699000"/>
            <a:ext cx="5740400" cy="330200"/>
          </a:xfrm>
          <a:prstGeom prst="rect">
            <a:avLst/>
          </a:prstGeom>
          <a:noFill/>
        </p:spPr>
        <p:style>
          <a:lnRef idx="2">
            <a:srgbClr val="FFFFFF">
              <a:alpha val="0"/>
            </a:srgbClr>
          </a:lnRef>
          <a:fillRef idx="1">
            <a:schemeClr val="accent1"/>
          </a:fillRef>
          <a:effectRef idx="0">
            <a:schemeClr val="accent1"/>
          </a:effectRef>
          <a:fontRef idx="minor">
            <a:schemeClr val="lt1"/>
          </a:fontRef>
        </p:style>
        <p:txBody>
          <a:bodyPr lIns="0" tIns="0" rIns="0" bIns="0" rtlCol="0" anchor="t">
            <a:normAutofit fontScale="97500" lnSpcReduction="20000"/>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indent="0" algn="l">
              <a:lnSpc>
                <a:spcPct val="125000"/>
              </a:lnSpc>
            </a:pPr>
            <a:r>
              <a:rPr sz="2100" b="0">
                <a:solidFill>
                  <a:srgbClr val="000000"/>
                </a:solidFill>
                <a:latin typeface="宋体"/>
              </a:rPr>
              <a:t>保持职业怀疑态度</a:t>
            </a:r>
          </a:p>
        </p:txBody>
      </p:sp>
    </p:spTree>
    <p:extLst>
      <p:ext uri="{BB962C8B-B14F-4D97-AF65-F5344CB8AC3E}">
        <p14:creationId xmlns:p14="http://schemas.microsoft.com/office/powerpoint/2010/main" val="3300749827"/>
      </p:ext>
    </p:extLst>
  </p:cSld>
  <p:clrMapOvr>
    <a:masterClrMapping/>
  </p:clrMapOvr>
  <mc:AlternateContent>
    <mc:Choice xmlns:p14="http://schemas.microsoft.com/office/powerpoint/2010/main" Requires="p14">
      <p:transition spd="med" advTm="7200000" p14:dur="7200000">
        <p:fade/>
      </p:transition>
    </mc:Choice>
    <mc:Fallback>
      <p:transition spd="med" advTm="7200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3" presetClass="entr" presetSubtype="16" dur="300" fill="hold" grpId="0" nodeType="afterEffect">
                                  <p:stCondLst>
                                    <p:cond delay="0"/>
                                  </p:stCondLst>
                                  <p:childTnLst>
                                    <p:set>
                                      <p:cBhvr>
                                        <p:cTn id="6" dur="1" fill="hold">
                                          <p:stCondLst>
                                            <p:cond delay="0"/>
                                          </p:stCondLst>
                                        </p:cTn>
                                        <p:tgtEl>
                                          <p:spTgt spid="24"/>
                                        </p:tgtEl>
                                        <p:attrNameLst>
                                          <p:attrName>style.visibility</p:attrName>
                                        </p:attrNameLst>
                                      </p:cBhvr>
                                      <p:to>
                                        <p:strVal val="visible"/>
                                      </p:to>
                                    </p:set>
                                    <p:anim calcmode="lin" valueType="num">
                                      <p:cBhvr>
                                        <p:cTn id="7" dur="300" fill="hold"/>
                                        <p:tgtEl>
                                          <p:spTgt spid="24"/>
                                        </p:tgtEl>
                                        <p:attrNameLst>
                                          <p:attrName>ppt_w</p:attrName>
                                        </p:attrNameLst>
                                      </p:cBhvr>
                                      <p:tavLst>
                                        <p:tav tm="0">
                                          <p:val>
                                            <p:fltVal val="0"/>
                                          </p:val>
                                        </p:tav>
                                        <p:tav tm="100000">
                                          <p:val>
                                            <p:strVal val="#ppt_w"/>
                                          </p:val>
                                        </p:tav>
                                      </p:tavLst>
                                    </p:anim>
                                    <p:anim calcmode="lin" valueType="num">
                                      <p:cBhvr>
                                        <p:cTn id="8" dur="300" fill="hold"/>
                                        <p:tgtEl>
                                          <p:spTgt spid="24"/>
                                        </p:tgtEl>
                                        <p:attrNameLst>
                                          <p:attrName>ppt_h</p:attrName>
                                        </p:attrNameLst>
                                      </p:cBhvr>
                                      <p:tavLst>
                                        <p:tav tm="0">
                                          <p:val>
                                            <p:fltVal val="0"/>
                                          </p:val>
                                        </p:tav>
                                        <p:tav tm="100000">
                                          <p:val>
                                            <p:strVal val="#ppt_h"/>
                                          </p:val>
                                        </p:tav>
                                      </p:tavLst>
                                    </p:anim>
                                  </p:childTnLst>
                                </p:cTn>
                              </p:par>
                            </p:childTnLst>
                          </p:cTn>
                        </p:par>
                        <p:par>
                          <p:cTn id="9" fill="hold" nodeType="afterGroup">
                            <p:stCondLst>
                              <p:cond delay="300"/>
                            </p:stCondLst>
                            <p:childTnLst>
                              <p:par>
                                <p:cTn id="10" presetID="23" presetClass="entr" presetSubtype="16" dur="200" fill="hold" grpId="1" nodeType="afterEffect">
                                  <p:stCondLst>
                                    <p:cond delay="300"/>
                                  </p:stCondLst>
                                  <p:childTnLst>
                                    <p:set>
                                      <p:cBhvr>
                                        <p:cTn id="11" dur="1" fill="hold">
                                          <p:stCondLst>
                                            <p:cond delay="0"/>
                                          </p:stCondLst>
                                        </p:cTn>
                                        <p:tgtEl>
                                          <p:spTgt spid="25"/>
                                        </p:tgtEl>
                                        <p:attrNameLst>
                                          <p:attrName>style.visibility</p:attrName>
                                        </p:attrNameLst>
                                      </p:cBhvr>
                                      <p:to>
                                        <p:strVal val="visible"/>
                                      </p:to>
                                    </p:set>
                                    <p:anim calcmode="lin" valueType="num">
                                      <p:cBhvr>
                                        <p:cTn id="12" dur="200" fill="hold"/>
                                        <p:tgtEl>
                                          <p:spTgt spid="25"/>
                                        </p:tgtEl>
                                        <p:attrNameLst>
                                          <p:attrName>ppt_w</p:attrName>
                                        </p:attrNameLst>
                                      </p:cBhvr>
                                      <p:tavLst>
                                        <p:tav tm="0">
                                          <p:val>
                                            <p:fltVal val="0"/>
                                          </p:val>
                                        </p:tav>
                                        <p:tav tm="100000">
                                          <p:val>
                                            <p:strVal val="#ppt_w"/>
                                          </p:val>
                                        </p:tav>
                                      </p:tavLst>
                                    </p:anim>
                                    <p:anim calcmode="lin" valueType="num">
                                      <p:cBhvr>
                                        <p:cTn id="13" dur="200" fill="hold"/>
                                        <p:tgtEl>
                                          <p:spTgt spid="25"/>
                                        </p:tgtEl>
                                        <p:attrNameLst>
                                          <p:attrName>ppt_h</p:attrName>
                                        </p:attrNameLst>
                                      </p:cBhvr>
                                      <p:tavLst>
                                        <p:tav tm="0">
                                          <p:val>
                                            <p:fltVal val="0"/>
                                          </p:val>
                                        </p:tav>
                                        <p:tav tm="100000">
                                          <p:val>
                                            <p:strVal val="#ppt_h"/>
                                          </p:val>
                                        </p:tav>
                                      </p:tavLst>
                                    </p:anim>
                                  </p:childTnLst>
                                </p:cTn>
                              </p:par>
                            </p:childTnLst>
                          </p:cTn>
                        </p:par>
                        <p:par>
                          <p:cTn id="14" fill="hold" nodeType="afterGroup">
                            <p:stCondLst>
                              <p:cond delay="800"/>
                            </p:stCondLst>
                            <p:childTnLst>
                              <p:par>
                                <p:cTn id="15" presetID="23" presetClass="entr" presetSubtype="16" dur="200" fill="hold" grpId="2" nodeType="afterEffect">
                                  <p:stCondLst>
                                    <p:cond delay="500"/>
                                  </p:stCondLst>
                                  <p:childTnLst>
                                    <p:set>
                                      <p:cBhvr>
                                        <p:cTn id="16" dur="1" fill="hold">
                                          <p:stCondLst>
                                            <p:cond delay="0"/>
                                          </p:stCondLst>
                                        </p:cTn>
                                        <p:tgtEl>
                                          <p:spTgt spid="26"/>
                                        </p:tgtEl>
                                        <p:attrNameLst>
                                          <p:attrName>style.visibility</p:attrName>
                                        </p:attrNameLst>
                                      </p:cBhvr>
                                      <p:to>
                                        <p:strVal val="visible"/>
                                      </p:to>
                                    </p:set>
                                    <p:anim calcmode="lin" valueType="num">
                                      <p:cBhvr>
                                        <p:cTn id="17" dur="200" fill="hold"/>
                                        <p:tgtEl>
                                          <p:spTgt spid="26"/>
                                        </p:tgtEl>
                                        <p:attrNameLst>
                                          <p:attrName>ppt_w</p:attrName>
                                        </p:attrNameLst>
                                      </p:cBhvr>
                                      <p:tavLst>
                                        <p:tav tm="0">
                                          <p:val>
                                            <p:fltVal val="0"/>
                                          </p:val>
                                        </p:tav>
                                        <p:tav tm="100000">
                                          <p:val>
                                            <p:strVal val="#ppt_w"/>
                                          </p:val>
                                        </p:tav>
                                      </p:tavLst>
                                    </p:anim>
                                    <p:anim calcmode="lin" valueType="num">
                                      <p:cBhvr>
                                        <p:cTn id="18" dur="200" fill="hold"/>
                                        <p:tgtEl>
                                          <p:spTgt spid="26"/>
                                        </p:tgtEl>
                                        <p:attrNameLst>
                                          <p:attrName>ppt_h</p:attrName>
                                        </p:attrNameLst>
                                      </p:cBhvr>
                                      <p:tavLst>
                                        <p:tav tm="0">
                                          <p:val>
                                            <p:fltVal val="0"/>
                                          </p:val>
                                        </p:tav>
                                        <p:tav tm="100000">
                                          <p:val>
                                            <p:strVal val="#ppt_h"/>
                                          </p:val>
                                        </p:tav>
                                      </p:tavLst>
                                    </p:anim>
                                  </p:childTnLst>
                                </p:cTn>
                              </p:par>
                            </p:childTnLst>
                          </p:cTn>
                        </p:par>
                        <p:par>
                          <p:cTn id="19" fill="hold" nodeType="afterGroup">
                            <p:stCondLst>
                              <p:cond delay="1500"/>
                            </p:stCondLst>
                            <p:childTnLst>
                              <p:par>
                                <p:cTn id="20" presetID="23" presetClass="entr" presetSubtype="16" dur="200" fill="hold" grpId="3" nodeType="afterEffect">
                                  <p:stCondLst>
                                    <p:cond delay="700"/>
                                  </p:stCondLst>
                                  <p:childTnLst>
                                    <p:set>
                                      <p:cBhvr>
                                        <p:cTn id="21" dur="1" fill="hold">
                                          <p:stCondLst>
                                            <p:cond delay="0"/>
                                          </p:stCondLst>
                                        </p:cTn>
                                        <p:tgtEl>
                                          <p:spTgt spid="27"/>
                                        </p:tgtEl>
                                        <p:attrNameLst>
                                          <p:attrName>style.visibility</p:attrName>
                                        </p:attrNameLst>
                                      </p:cBhvr>
                                      <p:to>
                                        <p:strVal val="visible"/>
                                      </p:to>
                                    </p:set>
                                    <p:anim calcmode="lin" valueType="num">
                                      <p:cBhvr>
                                        <p:cTn id="22" dur="200" fill="hold"/>
                                        <p:tgtEl>
                                          <p:spTgt spid="27"/>
                                        </p:tgtEl>
                                        <p:attrNameLst>
                                          <p:attrName>ppt_w</p:attrName>
                                        </p:attrNameLst>
                                      </p:cBhvr>
                                      <p:tavLst>
                                        <p:tav tm="0">
                                          <p:val>
                                            <p:fltVal val="0"/>
                                          </p:val>
                                        </p:tav>
                                        <p:tav tm="100000">
                                          <p:val>
                                            <p:strVal val="#ppt_w"/>
                                          </p:val>
                                        </p:tav>
                                      </p:tavLst>
                                    </p:anim>
                                    <p:anim calcmode="lin" valueType="num">
                                      <p:cBhvr>
                                        <p:cTn id="23" dur="200" fill="hold"/>
                                        <p:tgtEl>
                                          <p:spTgt spid="27"/>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25" grpId="1"/>
      <p:bldP spid="26" grpId="2"/>
      <p:bldP spid="27" grpId="3"/>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lum/>
          </a:blip>
          <a:stretch>
            <a:fillRect/>
          </a:stretch>
        </a:blipFill>
        <a:effectLst/>
      </p:bgPr>
    </p:bg>
    <p:spTree>
      <p:nvGrpSpPr>
        <p:cNvPr id="1" name=""/>
        <p:cNvGrpSpPr/>
        <p:nvPr/>
      </p:nvGrpSpPr>
      <p:grpSpPr>
        <a:xfrm>
          <a:off x="0" y="0"/>
          <a:ext cx="0" cy="0"/>
        </a:xfrm>
      </p:grpSpPr>
      <p:sp>
        <p:nvSpPr>
          <p:cNvPr id="23" name="文本框 22"/>
          <p:cNvSpPr txBox="1"/>
          <p:nvPr/>
        </p:nvSpPr>
        <p:spPr>
          <a:xfrm>
            <a:off x="1609684" y="44624"/>
            <a:ext cx="9958924" cy="518678"/>
          </a:xfrm>
          <a:prstGeom prst="rect">
            <a:avLst/>
          </a:prstGeom>
          <a:noFill/>
        </p:spPr>
        <p:txBody>
          <a:bodyPr wrap="square" rtlCol="0">
            <a:normAutofit/>
            <a:scene3d>
              <a:camera prst="orthographicFront"/>
              <a:lightRig rig="threePt" dir="t"/>
            </a:scene3d>
            <a:sp3d contourW="127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chemeClr val="bg1"/>
                </a:solidFill>
                <a:latin typeface="宋体"/>
                <a:sym typeface="宋体"/>
              </a:rPr>
              <a:t>财务审计出差</a:t>
            </a:r>
          </a:p>
        </p:txBody>
      </p:sp>
      <p:sp>
        <p:nvSpPr>
          <p:cNvPr id="24" name="New shape"/>
          <p:cNvSpPr/>
          <p:nvPr/>
        </p:nvSpPr>
        <p:spPr>
          <a:xfrm rot="5400000">
            <a:off x="1117600" y="5410200"/>
            <a:ext cx="330200" cy="330200"/>
          </a:xfrm>
          <a:prstGeom prst="triangle">
            <a:avLst/>
          </a:prstGeom>
          <a:solidFill>
            <a:srgbClr val="E532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US"/>
          </a:p>
        </p:txBody>
      </p:sp>
      <p:pic>
        <p:nvPicPr>
          <p:cNvPr id="25" name="New picture"/>
          <p:cNvPicPr/>
          <p:nvPr/>
        </p:nvPicPr>
        <p:blipFill>
          <a:blip r:embed="rId3"/>
          <a:stretch>
            <a:fillRect/>
          </a:stretch>
        </p:blipFill>
        <p:spPr>
          <a:xfrm>
            <a:off x="4927600" y="1854200"/>
            <a:ext cx="6121400" cy="3835400"/>
          </a:xfrm>
          <a:prstGeom prst="rect">
            <a:avLst/>
          </a:prstGeom>
          <a:ln>
            <a:solidFill>
              <a:srgbClr val="FFFFFF">
                <a:alpha val="0"/>
              </a:srgbClr>
            </a:solidFill>
          </a:ln>
        </p:spPr>
      </p:pic>
      <p:sp>
        <p:nvSpPr>
          <p:cNvPr id="26" name="New shape"/>
          <p:cNvSpPr/>
          <p:nvPr/>
        </p:nvSpPr>
        <p:spPr>
          <a:xfrm>
            <a:off x="1117600" y="1765300"/>
            <a:ext cx="3606800" cy="3429000"/>
          </a:xfrm>
          <a:prstGeom prst="rect">
            <a:avLst/>
          </a:prstGeom>
          <a:noFill/>
        </p:spPr>
        <p:style>
          <a:lnRef idx="2">
            <a:srgbClr val="FFFFFF">
              <a:alpha val="0"/>
            </a:srgbClr>
          </a:lnRef>
          <a:fillRef idx="1">
            <a:schemeClr val="accent1"/>
          </a:fillRef>
          <a:effectRef idx="0">
            <a:schemeClr val="accent1"/>
          </a:effectRef>
          <a:fontRef idx="minor">
            <a:schemeClr val="lt1"/>
          </a:fontRef>
        </p:style>
        <p:txBody>
          <a:bodyPr lIns="0" tIns="0" rIns="0" bIns="0" rtlCol="0" anchor="t">
            <a:normAutofit fontScale="97500"/>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indent="0" algn="l">
              <a:lnSpc>
                <a:spcPct val="125000"/>
              </a:lnSpc>
            </a:pPr>
            <a:r>
              <a:rPr sz="2100" b="0">
                <a:solidFill>
                  <a:srgbClr val="000000"/>
                </a:solidFill>
                <a:latin typeface="宋体"/>
              </a:rPr>
              <a:t>职业怀疑态度是审计人员的基本素质之一，是指在审计工作中保持警觉、谨慎的态度，对被审计单位提供的资料和信息保持质疑和审慎分析。在财务审计出差中，审计人员需要时刻保持职业怀疑态度，不轻易相信被审计单位提供的资料和信息，确保审计工作的客观性和公正性</a:t>
            </a:r>
          </a:p>
        </p:txBody>
      </p:sp>
      <p:sp>
        <p:nvSpPr>
          <p:cNvPr id="27" name="New shape"/>
          <p:cNvSpPr/>
          <p:nvPr/>
        </p:nvSpPr>
        <p:spPr>
          <a:xfrm>
            <a:off x="1524000" y="5384800"/>
            <a:ext cx="3200400" cy="330200"/>
          </a:xfrm>
          <a:prstGeom prst="rect">
            <a:avLst/>
          </a:prstGeom>
          <a:noFill/>
        </p:spPr>
        <p:style>
          <a:lnRef idx="2">
            <a:srgbClr val="FFFFFF">
              <a:alpha val="0"/>
            </a:srgbClr>
          </a:lnRef>
          <a:fillRef idx="1">
            <a:schemeClr val="accent1"/>
          </a:fillRef>
          <a:effectRef idx="0">
            <a:schemeClr val="accent1"/>
          </a:effectRef>
          <a:fontRef idx="minor">
            <a:schemeClr val="lt1"/>
          </a:fontRef>
        </p:style>
        <p:txBody>
          <a:bodyPr lIns="0" tIns="0" rIns="0" bIns="0" rtlCol="0" anchor="t">
            <a:normAutofit fontScale="97500" lnSpcReduction="20000"/>
          </a:bodyPr>
          <a:lstStyle>
            <a:defPPr>
              <a:defRPr lang="en-US"/>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indent="0" algn="l">
              <a:lnSpc>
                <a:spcPct val="125000"/>
              </a:lnSpc>
            </a:pPr>
            <a:r>
              <a:rPr sz="2100" b="0">
                <a:solidFill>
                  <a:srgbClr val="000000"/>
                </a:solidFill>
                <a:latin typeface="宋体"/>
              </a:rPr>
              <a:t>防范利益冲突</a:t>
            </a:r>
          </a:p>
        </p:txBody>
      </p:sp>
    </p:spTree>
    <p:extLst>
      <p:ext uri="{BB962C8B-B14F-4D97-AF65-F5344CB8AC3E}">
        <p14:creationId xmlns:p14="http://schemas.microsoft.com/office/powerpoint/2010/main" val="3300749827"/>
      </p:ext>
    </p:extLst>
  </p:cSld>
  <p:clrMapOvr>
    <a:masterClrMapping/>
  </p:clrMapOvr>
  <mc:AlternateContent>
    <mc:Choice xmlns:p14="http://schemas.microsoft.com/office/powerpoint/2010/main" Requires="p14">
      <p:transition spd="med" advTm="7200000" p14:dur="7200000">
        <p:fade/>
      </p:transition>
    </mc:Choice>
    <mc:Fallback>
      <p:transition spd="med" advTm="7200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3" presetClass="entr" presetSubtype="16" dur="300" fill="hold" grpId="0" nodeType="afterEffect">
                                  <p:stCondLst>
                                    <p:cond delay="0"/>
                                  </p:stCondLst>
                                  <p:childTnLst>
                                    <p:set>
                                      <p:cBhvr>
                                        <p:cTn id="6" dur="1" fill="hold">
                                          <p:stCondLst>
                                            <p:cond delay="0"/>
                                          </p:stCondLst>
                                        </p:cTn>
                                        <p:tgtEl>
                                          <p:spTgt spid="24"/>
                                        </p:tgtEl>
                                        <p:attrNameLst>
                                          <p:attrName>style.visibility</p:attrName>
                                        </p:attrNameLst>
                                      </p:cBhvr>
                                      <p:to>
                                        <p:strVal val="visible"/>
                                      </p:to>
                                    </p:set>
                                    <p:anim calcmode="lin" valueType="num">
                                      <p:cBhvr>
                                        <p:cTn id="7" dur="300" fill="hold"/>
                                        <p:tgtEl>
                                          <p:spTgt spid="24"/>
                                        </p:tgtEl>
                                        <p:attrNameLst>
                                          <p:attrName>ppt_w</p:attrName>
                                        </p:attrNameLst>
                                      </p:cBhvr>
                                      <p:tavLst>
                                        <p:tav tm="0">
                                          <p:val>
                                            <p:fltVal val="0"/>
                                          </p:val>
                                        </p:tav>
                                        <p:tav tm="100000">
                                          <p:val>
                                            <p:strVal val="#ppt_w"/>
                                          </p:val>
                                        </p:tav>
                                      </p:tavLst>
                                    </p:anim>
                                    <p:anim calcmode="lin" valueType="num">
                                      <p:cBhvr>
                                        <p:cTn id="8" dur="300" fill="hold"/>
                                        <p:tgtEl>
                                          <p:spTgt spid="24"/>
                                        </p:tgtEl>
                                        <p:attrNameLst>
                                          <p:attrName>ppt_h</p:attrName>
                                        </p:attrNameLst>
                                      </p:cBhvr>
                                      <p:tavLst>
                                        <p:tav tm="0">
                                          <p:val>
                                            <p:fltVal val="0"/>
                                          </p:val>
                                        </p:tav>
                                        <p:tav tm="100000">
                                          <p:val>
                                            <p:strVal val="#ppt_h"/>
                                          </p:val>
                                        </p:tav>
                                      </p:tavLst>
                                    </p:anim>
                                  </p:childTnLst>
                                </p:cTn>
                              </p:par>
                            </p:childTnLst>
                          </p:cTn>
                        </p:par>
                        <p:par>
                          <p:cTn id="9" fill="hold" nodeType="afterGroup">
                            <p:stCondLst>
                              <p:cond delay="300"/>
                            </p:stCondLst>
                            <p:childTnLst>
                              <p:par>
                                <p:cTn id="10" presetID="23" presetClass="entr" presetSubtype="16" dur="200" fill="hold" grpId="1" nodeType="afterEffect">
                                  <p:stCondLst>
                                    <p:cond delay="300"/>
                                  </p:stCondLst>
                                  <p:childTnLst>
                                    <p:set>
                                      <p:cBhvr>
                                        <p:cTn id="11" dur="1" fill="hold">
                                          <p:stCondLst>
                                            <p:cond delay="0"/>
                                          </p:stCondLst>
                                        </p:cTn>
                                        <p:tgtEl>
                                          <p:spTgt spid="25"/>
                                        </p:tgtEl>
                                        <p:attrNameLst>
                                          <p:attrName>style.visibility</p:attrName>
                                        </p:attrNameLst>
                                      </p:cBhvr>
                                      <p:to>
                                        <p:strVal val="visible"/>
                                      </p:to>
                                    </p:set>
                                    <p:anim calcmode="lin" valueType="num">
                                      <p:cBhvr>
                                        <p:cTn id="12" dur="200" fill="hold"/>
                                        <p:tgtEl>
                                          <p:spTgt spid="25"/>
                                        </p:tgtEl>
                                        <p:attrNameLst>
                                          <p:attrName>ppt_w</p:attrName>
                                        </p:attrNameLst>
                                      </p:cBhvr>
                                      <p:tavLst>
                                        <p:tav tm="0">
                                          <p:val>
                                            <p:fltVal val="0"/>
                                          </p:val>
                                        </p:tav>
                                        <p:tav tm="100000">
                                          <p:val>
                                            <p:strVal val="#ppt_w"/>
                                          </p:val>
                                        </p:tav>
                                      </p:tavLst>
                                    </p:anim>
                                    <p:anim calcmode="lin" valueType="num">
                                      <p:cBhvr>
                                        <p:cTn id="13" dur="200" fill="hold"/>
                                        <p:tgtEl>
                                          <p:spTgt spid="25"/>
                                        </p:tgtEl>
                                        <p:attrNameLst>
                                          <p:attrName>ppt_h</p:attrName>
                                        </p:attrNameLst>
                                      </p:cBhvr>
                                      <p:tavLst>
                                        <p:tav tm="0">
                                          <p:val>
                                            <p:fltVal val="0"/>
                                          </p:val>
                                        </p:tav>
                                        <p:tav tm="100000">
                                          <p:val>
                                            <p:strVal val="#ppt_h"/>
                                          </p:val>
                                        </p:tav>
                                      </p:tavLst>
                                    </p:anim>
                                  </p:childTnLst>
                                </p:cTn>
                              </p:par>
                            </p:childTnLst>
                          </p:cTn>
                        </p:par>
                        <p:par>
                          <p:cTn id="14" fill="hold" nodeType="afterGroup">
                            <p:stCondLst>
                              <p:cond delay="800"/>
                            </p:stCondLst>
                            <p:childTnLst>
                              <p:par>
                                <p:cTn id="15" presetID="23" presetClass="entr" presetSubtype="16" dur="200" fill="hold" grpId="2" nodeType="afterEffect">
                                  <p:stCondLst>
                                    <p:cond delay="500"/>
                                  </p:stCondLst>
                                  <p:childTnLst>
                                    <p:set>
                                      <p:cBhvr>
                                        <p:cTn id="16" dur="1" fill="hold">
                                          <p:stCondLst>
                                            <p:cond delay="0"/>
                                          </p:stCondLst>
                                        </p:cTn>
                                        <p:tgtEl>
                                          <p:spTgt spid="26"/>
                                        </p:tgtEl>
                                        <p:attrNameLst>
                                          <p:attrName>style.visibility</p:attrName>
                                        </p:attrNameLst>
                                      </p:cBhvr>
                                      <p:to>
                                        <p:strVal val="visible"/>
                                      </p:to>
                                    </p:set>
                                    <p:anim calcmode="lin" valueType="num">
                                      <p:cBhvr>
                                        <p:cTn id="17" dur="200" fill="hold"/>
                                        <p:tgtEl>
                                          <p:spTgt spid="26"/>
                                        </p:tgtEl>
                                        <p:attrNameLst>
                                          <p:attrName>ppt_w</p:attrName>
                                        </p:attrNameLst>
                                      </p:cBhvr>
                                      <p:tavLst>
                                        <p:tav tm="0">
                                          <p:val>
                                            <p:fltVal val="0"/>
                                          </p:val>
                                        </p:tav>
                                        <p:tav tm="100000">
                                          <p:val>
                                            <p:strVal val="#ppt_w"/>
                                          </p:val>
                                        </p:tav>
                                      </p:tavLst>
                                    </p:anim>
                                    <p:anim calcmode="lin" valueType="num">
                                      <p:cBhvr>
                                        <p:cTn id="18" dur="200" fill="hold"/>
                                        <p:tgtEl>
                                          <p:spTgt spid="26"/>
                                        </p:tgtEl>
                                        <p:attrNameLst>
                                          <p:attrName>ppt_h</p:attrName>
                                        </p:attrNameLst>
                                      </p:cBhvr>
                                      <p:tavLst>
                                        <p:tav tm="0">
                                          <p:val>
                                            <p:fltVal val="0"/>
                                          </p:val>
                                        </p:tav>
                                        <p:tav tm="100000">
                                          <p:val>
                                            <p:strVal val="#ppt_h"/>
                                          </p:val>
                                        </p:tav>
                                      </p:tavLst>
                                    </p:anim>
                                  </p:childTnLst>
                                </p:cTn>
                              </p:par>
                            </p:childTnLst>
                          </p:cTn>
                        </p:par>
                        <p:par>
                          <p:cTn id="19" fill="hold" nodeType="afterGroup">
                            <p:stCondLst>
                              <p:cond delay="1500"/>
                            </p:stCondLst>
                            <p:childTnLst>
                              <p:par>
                                <p:cTn id="20" presetID="23" presetClass="entr" presetSubtype="16" dur="200" fill="hold" grpId="3" nodeType="afterEffect">
                                  <p:stCondLst>
                                    <p:cond delay="700"/>
                                  </p:stCondLst>
                                  <p:childTnLst>
                                    <p:set>
                                      <p:cBhvr>
                                        <p:cTn id="21" dur="1" fill="hold">
                                          <p:stCondLst>
                                            <p:cond delay="0"/>
                                          </p:stCondLst>
                                        </p:cTn>
                                        <p:tgtEl>
                                          <p:spTgt spid="27"/>
                                        </p:tgtEl>
                                        <p:attrNameLst>
                                          <p:attrName>style.visibility</p:attrName>
                                        </p:attrNameLst>
                                      </p:cBhvr>
                                      <p:to>
                                        <p:strVal val="visible"/>
                                      </p:to>
                                    </p:set>
                                    <p:anim calcmode="lin" valueType="num">
                                      <p:cBhvr>
                                        <p:cTn id="22" dur="200" fill="hold"/>
                                        <p:tgtEl>
                                          <p:spTgt spid="27"/>
                                        </p:tgtEl>
                                        <p:attrNameLst>
                                          <p:attrName>ppt_w</p:attrName>
                                        </p:attrNameLst>
                                      </p:cBhvr>
                                      <p:tavLst>
                                        <p:tav tm="0">
                                          <p:val>
                                            <p:fltVal val="0"/>
                                          </p:val>
                                        </p:tav>
                                        <p:tav tm="100000">
                                          <p:val>
                                            <p:strVal val="#ppt_w"/>
                                          </p:val>
                                        </p:tav>
                                      </p:tavLst>
                                    </p:anim>
                                    <p:anim calcmode="lin" valueType="num">
                                      <p:cBhvr>
                                        <p:cTn id="23" dur="200" fill="hold"/>
                                        <p:tgtEl>
                                          <p:spTgt spid="27"/>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25" grpId="1"/>
      <p:bldP spid="26" grpId="2"/>
      <p:bldP spid="27" grpId="3"/>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https://d.book118.com/515341244112011120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下载更多PPT模板，请登陆蘑菇创意www.imogu.cn">
  <a:themeElements>
    <a:clrScheme name="自定义 285">
      <a:dk1>
        <a:srgbClr val="000000"/>
      </a:dk1>
      <a:lt1>
        <a:srgbClr val="FFFFFF"/>
      </a:lt1>
      <a:dk2>
        <a:srgbClr val="778495"/>
      </a:dk2>
      <a:lt2>
        <a:srgbClr val="F0F0F0"/>
      </a:lt2>
      <a:accent1>
        <a:srgbClr val="E53238"/>
      </a:accent1>
      <a:accent2>
        <a:srgbClr val="595959"/>
      </a:accent2>
      <a:accent3>
        <a:srgbClr val="E53238"/>
      </a:accent3>
      <a:accent4>
        <a:srgbClr val="595959"/>
      </a:accent4>
      <a:accent5>
        <a:srgbClr val="E53238"/>
      </a:accent5>
      <a:accent6>
        <a:srgbClr val="595959"/>
      </a:accent6>
      <a:hlink>
        <a:srgbClr val="E53238"/>
      </a:hlink>
      <a:folHlink>
        <a:srgbClr val="BFBFBF"/>
      </a:folHlink>
    </a:clrScheme>
    <a:fontScheme name="自定义 1">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a:ea typeface="Arial"/>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eor" typeface="Sylfaen"/>
        <a:font script="Gujr" typeface="Shruti"/>
        <a:font script="Viet" typeface="Times New Roman"/>
        <a:font script="Arab" typeface="Times New Roman"/>
        <a:font script="Hebr" typeface="Times New Roman"/>
        <a:font script="Telu" typeface="Gautami"/>
        <a:font script="Ethi" typeface="Nyala"/>
        <a:font script="Jpan" typeface="游ゴシック Light"/>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等线 Light"/>
        <a:font script="Guru" typeface="Raavi"/>
        <a:font script="Thaa" typeface="MV Boli"/>
        <a:font script="Cans" typeface="Euphemia"/>
        <a:font script="Hang" typeface="맑은 고딕"/>
        <a:font script="Syrc" typeface="Estrangelo Edessa"/>
      </a:majorFont>
      <a:minorFont>
        <a:latin typeface="等线"/>
        <a:ea typeface="Arial"/>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eor" typeface="Sylfaen"/>
        <a:font script="Gujr" typeface="Shruti"/>
        <a:font script="Viet" typeface="Arial"/>
        <a:font script="Arab" typeface="Arial"/>
        <a:font script="Hebr" typeface="Arial"/>
        <a:font script="Telu" typeface="Gautami"/>
        <a:font script="Ethi" typeface="Nyala"/>
        <a:font script="Jpan" typeface="游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等线"/>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13</Slides>
  <Notes>12</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13</vt:i4>
      </vt:variant>
    </vt:vector>
  </HeadingPairs>
  <TitlesOfParts>
    <vt:vector baseType="lpstr" size="21">
      <vt:lpstr>Arial</vt:lpstr>
      <vt:lpstr>Calibri</vt:lpstr>
      <vt:lpstr>微软雅黑</vt:lpstr>
      <vt:lpstr>宋体</vt:lpstr>
      <vt:lpstr>等线 Light</vt:lpstr>
      <vt:lpstr>等线</vt:lpstr>
      <vt:lpstr>字魂59号-创粗黑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2024-09-22T19:16:17.506</cp:lastPrinted>
  <dcterms:created xsi:type="dcterms:W3CDTF">2024-09-22T11:16:17Z</dcterms:created>
  <dcterms:modified xsi:type="dcterms:W3CDTF">2024-09-22T11:16:22Z</dcterms:modified>
</cp:coreProperties>
</file>