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3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.xml" /><Relationship Id="rId2" Type="http://schemas.openxmlformats.org/officeDocument/2006/relationships/image" Target="../media/image1.png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2" Type="http://schemas.openxmlformats.org/officeDocument/2006/relationships/tags" Target="../tags/tag4.xml" /><Relationship Id="rId3" Type="http://schemas.openxmlformats.org/officeDocument/2006/relationships/tags" Target="../tags/tag5.xml" /><Relationship Id="rId4" Type="http://schemas.openxmlformats.org/officeDocument/2006/relationships/image" Target="../media/image1.png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image" Target="../media/image1.png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image" Target="../media/image1.png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image" Target="../media/image1.png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image" Target="../media/image1.png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BA215-1021-41B3-B6C8-7A48C82F0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0FA14-D869-4CA0-A407-083FBCB9D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D390B-BA91-4BE5-8ED0-616ED7ED6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028CA-4CB6-4EAD-96DF-D942F83EC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438301-54C8-44D6-B553-49BAA6C3D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F3A11D-A36B-469D-9DC9-D7C3E64FD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CA31DC-D0DF-46AB-95A6-A093E988E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4477E-F6E2-4C99-A49B-55BD05480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CE57E-399F-4BDE-B12C-67BD59BE9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B7680-3272-4505-8A9C-70C10646C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6AB97-EFB3-4FFA-A366-F68ED7137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rotWithShape="1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 rotWithShape="1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占位符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830580" y="546735"/>
            <a:ext cx="2093595" cy="70548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/>
              <a:t>请你输入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 rotWithShape="1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 rotWithShape="1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 rotWithShape="1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 rotWithShape="1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圆角矩形 9"/>
          <p:cNvSpPr/>
          <p:nvPr userDrawn="1"/>
        </p:nvSpPr>
        <p:spPr>
          <a:xfrm>
            <a:off x="1644650" y="631190"/>
            <a:ext cx="2385695" cy="499745"/>
          </a:xfrm>
          <a:prstGeom prst="roundRect">
            <a:avLst>
              <a:gd name="adj" fmla="val 18158"/>
            </a:avLst>
          </a:prstGeom>
          <a:solidFill>
            <a:srgbClr val="0087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标题占位符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763905" y="546735"/>
            <a:ext cx="3446780" cy="70548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/>
              <a:t>我是很长很长的标题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blipFill>
          <a:blip r:embed="rId7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blipFill>
          <a:blip r:embed="rId6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blipFill>
          <a:blip r:embed="rId6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6.xml" /><Relationship Id="rId13" Type="http://schemas.openxmlformats.org/officeDocument/2006/relationships/tags" Target="../tags/tag27.xml" /><Relationship Id="rId14" Type="http://schemas.openxmlformats.org/officeDocument/2006/relationships/tags" Target="../tags/tag28.xml" /><Relationship Id="rId15" Type="http://schemas.openxmlformats.org/officeDocument/2006/relationships/tags" Target="../tags/tag29.xml" /><Relationship Id="rId16" Type="http://schemas.openxmlformats.org/officeDocument/2006/relationships/tags" Target="../tags/tag30.xml" /><Relationship Id="rId17" Type="http://schemas.openxmlformats.org/officeDocument/2006/relationships/image" Target="../media/image1.png" /><Relationship Id="rId18" Type="http://schemas.openxmlformats.org/officeDocument/2006/relationships/tags" Target="../tags/tag31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7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515690" y="550615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ags" Target="../tags/tag3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ags" Target="../tags/tag3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1.png" /><Relationship Id="rId5" Type="http://schemas.openxmlformats.org/officeDocument/2006/relationships/tags" Target="../tags/tag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gif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gif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12.png" /><Relationship Id="rId4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13.png" /><Relationship Id="rId4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4224101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3696668" y="1766788"/>
            <a:ext cx="44935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800" b="1">
                <a:latin typeface="思源黑体 CN Heavy" panose="020b0a00000000000000" charset="-122"/>
                <a:ea typeface="思源黑体 CN Heavy" panose="020b0a00000000000000" charset="-122"/>
                <a:cs typeface="思源黑体 CN Normal" panose="020b0400000000000000" charset="-122"/>
              </a:rPr>
              <a:t>踩不坏的火柴盒</a:t>
            </a:r>
            <a:endParaRPr lang="zh-CN" altLang="en-US" sz="4800" b="1">
              <a:latin typeface="思源黑体 CN Heavy" panose="020b0a00000000000000" charset="-122"/>
              <a:ea typeface="思源黑体 CN Heavy" panose="020b0a00000000000000" charset="-122"/>
              <a:cs typeface="思源黑体 CN Normal" panose="020b0400000000000000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060734" y="2843620"/>
            <a:ext cx="3118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</a:rPr>
              <a:t>人教版四年级上册</a:t>
            </a:r>
            <a:endParaRPr lang="zh-CN" altLang="en-US" sz="2800" b="1">
              <a:solidFill>
                <a:schemeClr val="tx1">
                  <a:lumMod val="85000"/>
                  <a:lumOff val="15000"/>
                </a:schemeClr>
              </a:solidFill>
              <a:latin typeface="思源黑体 CN Normal" panose="020b0400000000000000" charset="-122"/>
              <a:ea typeface="思源黑体 CN Normal" panose="020b0400000000000000" charset="-122"/>
              <a:cs typeface="思源黑体 CN Normal" panose="020b0400000000000000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2" cy="706438"/>
          </a:xfrm>
        </p:spPr>
        <p:txBody>
          <a:bodyPr/>
          <a:lstStyle/>
          <a:p>
            <a:pPr eaLnBrk="1" fontAlgn="auto" hangingPunct="1">
              <a:spcAft>
                <a:spcPct val="0"/>
              </a:spcAft>
              <a:defRPr/>
            </a:pPr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1624013" y="2293408"/>
            <a:ext cx="9148763" cy="29599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kern="100">
                <a:latin typeface="+mj-ea"/>
                <a:ea typeface="+mj-ea"/>
              </a:rPr>
              <a:t>1</a:t>
            </a:r>
            <a:r>
              <a:rPr lang="zh-CN" altLang="en-US" sz="3200" kern="100">
                <a:latin typeface="+mj-ea"/>
                <a:ea typeface="+mj-ea"/>
              </a:rPr>
              <a:t>、初步了解火柴盒不被踩坏的原因。</a:t>
            </a:r>
            <a:endParaRPr lang="zh-CN" altLang="en-US" sz="3200" kern="100">
              <a:latin typeface="+mj-ea"/>
              <a:ea typeface="+mj-ea"/>
            </a:endParaRP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kern="100">
                <a:latin typeface="+mj-ea"/>
                <a:ea typeface="+mj-ea"/>
              </a:rPr>
              <a:t>2</a:t>
            </a:r>
            <a:r>
              <a:rPr lang="zh-CN" altLang="en-US" sz="3200" kern="100">
                <a:latin typeface="+mj-ea"/>
                <a:ea typeface="+mj-ea"/>
              </a:rPr>
              <a:t>、初步了解箱形结构、拱形结构承重抗压的原因。</a:t>
            </a:r>
            <a:endParaRPr lang="en-US" altLang="zh-CN" sz="3200" kern="100">
              <a:latin typeface="+mj-ea"/>
              <a:ea typeface="+mj-ea"/>
            </a:endParaRP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kern="100">
                <a:latin typeface="+mj-ea"/>
                <a:ea typeface="+mj-ea"/>
              </a:rPr>
              <a:t>3</a:t>
            </a:r>
            <a:r>
              <a:rPr lang="zh-CN" altLang="en-US" sz="3200" kern="100">
                <a:latin typeface="+mj-ea"/>
                <a:ea typeface="+mj-ea"/>
              </a:rPr>
              <a:t>、了解提高拱形桥梁承重的方法。</a:t>
            </a:r>
            <a:endParaRPr lang="zh-CN" altLang="en-US" sz="3200" kern="100">
              <a:latin typeface="+mj-ea"/>
              <a:ea typeface="+mj-ea"/>
            </a:endParaRP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kern="100">
                <a:latin typeface="+mj-ea"/>
                <a:ea typeface="+mj-ea"/>
              </a:rPr>
              <a:t>4</a:t>
            </a:r>
            <a:r>
              <a:rPr lang="zh-CN" altLang="en-US" sz="3200" kern="100">
                <a:latin typeface="+mj-ea"/>
                <a:ea typeface="+mj-ea"/>
              </a:rPr>
              <a:t>、培养学生团结协作和探究精神。</a:t>
            </a:r>
            <a:endParaRPr lang="zh-CN" altLang="en-US" sz="3200" kern="100">
              <a:latin typeface="+mj-ea"/>
              <a:ea typeface="+mj-ea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文本框 9"/>
          <p:cNvSpPr txBox="1">
            <a:spLocks noChangeArrowheads="1"/>
          </p:cNvSpPr>
          <p:nvPr/>
        </p:nvSpPr>
        <p:spPr bwMode="auto">
          <a:xfrm>
            <a:off x="3313429" y="5889610"/>
            <a:ext cx="4611159" cy="662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buFontTx/>
              <a:buNone/>
            </a:pPr>
            <a:r>
              <a:rPr lang="zh-CN" altLang="en-US" sz="2800">
                <a:solidFill>
                  <a:srgbClr val="3333FF"/>
                </a:solidFill>
                <a:latin typeface="微软雅黑" panose="020b0503020204020204" pitchFamily="34" charset="-122"/>
              </a:rPr>
              <a:t>小小火柴盒真得踩不坏吗？</a:t>
            </a:r>
            <a:endParaRPr lang="zh-CN" altLang="en-US" sz="2800">
              <a:solidFill>
                <a:srgbClr val="3333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9" name="文本框 2"/>
          <p:cNvSpPr txBox="1">
            <a:spLocks noChangeArrowheads="1"/>
          </p:cNvSpPr>
          <p:nvPr/>
        </p:nvSpPr>
        <p:spPr bwMode="auto">
          <a:xfrm>
            <a:off x="914400" y="666750"/>
            <a:ext cx="15001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新知导入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463" y="1877750"/>
            <a:ext cx="5274133" cy="3557587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2728" y="1877750"/>
            <a:ext cx="5453505" cy="3557587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9394" name="图片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25663" y="2262188"/>
            <a:ext cx="7443787" cy="1957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9395" name="文本框 2"/>
          <p:cNvSpPr txBox="1">
            <a:spLocks noChangeArrowheads="1"/>
          </p:cNvSpPr>
          <p:nvPr/>
        </p:nvSpPr>
        <p:spPr bwMode="auto">
          <a:xfrm>
            <a:off x="914400" y="666750"/>
            <a:ext cx="15001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新知讲解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59396" name="TextBox 12"/>
          <p:cNvSpPr>
            <a:spLocks noChangeArrowheads="1"/>
          </p:cNvSpPr>
          <p:nvPr/>
        </p:nvSpPr>
        <p:spPr bwMode="auto">
          <a:xfrm flipH="1">
            <a:off x="3841750" y="2787650"/>
            <a:ext cx="4260850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dist" eaLnBrk="1" hangingPunct="1">
              <a:lnSpc>
                <a:spcPct val="15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4000" b="1">
                <a:solidFill>
                  <a:srgbClr val="00875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精彩瞬间</a:t>
            </a:r>
            <a:endParaRPr lang="en-US" altLang="zh-CN" sz="4000" b="1">
              <a:solidFill>
                <a:srgbClr val="008751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83557" y="3116633"/>
            <a:ext cx="2952458" cy="2898118"/>
          </a:xfrm>
          <a:prstGeom prst="rect">
            <a:avLst/>
          </a:prstGeom>
        </p:spPr>
      </p:pic>
      <p:sp>
        <p:nvSpPr>
          <p:cNvPr id="61442" name="文本框 2"/>
          <p:cNvSpPr txBox="1">
            <a:spLocks noChangeArrowheads="1"/>
          </p:cNvSpPr>
          <p:nvPr/>
        </p:nvSpPr>
        <p:spPr bwMode="auto">
          <a:xfrm>
            <a:off x="914400" y="666750"/>
            <a:ext cx="15001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新知讲解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pic>
        <p:nvPicPr>
          <p:cNvPr id="61444" name="图片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62325" y="531813"/>
            <a:ext cx="546735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45" name="文本框 6"/>
          <p:cNvSpPr txBox="1">
            <a:spLocks noChangeArrowheads="1"/>
          </p:cNvSpPr>
          <p:nvPr/>
        </p:nvSpPr>
        <p:spPr bwMode="auto">
          <a:xfrm>
            <a:off x="4395788" y="709613"/>
            <a:ext cx="316071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dist">
              <a:lnSpc>
                <a:spcPct val="100000"/>
              </a:lnSpc>
              <a:spcAft>
                <a:spcPct val="0"/>
              </a:spcAft>
              <a:buFontTx/>
              <a:buNone/>
            </a:pPr>
            <a:r>
              <a:rPr lang="zh-CN" altLang="en-US" sz="3600">
                <a:solidFill>
                  <a:schemeClr val="bg1"/>
                </a:solidFill>
                <a:latin typeface="微软雅黑" panose="020b0503020204020204" pitchFamily="34" charset="-122"/>
              </a:rPr>
              <a:t>观察家</a:t>
            </a:r>
            <a:endParaRPr lang="zh-CN" altLang="en-US" sz="3600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61446" name="TextBox 12"/>
          <p:cNvSpPr>
            <a:spLocks noChangeArrowheads="1"/>
          </p:cNvSpPr>
          <p:nvPr/>
        </p:nvSpPr>
        <p:spPr bwMode="auto">
          <a:xfrm flipH="1">
            <a:off x="1092596" y="1743698"/>
            <a:ext cx="9465867" cy="661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buNone/>
            </a:pPr>
            <a:r>
              <a:rPr lang="zh-CN" altLang="en-US" sz="2800">
                <a:solidFill>
                  <a:srgbClr val="0000CC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男孩子竟然站在了小小的火柴盒上，而火柴盒一点都没坏！</a:t>
            </a:r>
            <a:endParaRPr lang="en-US" altLang="zh-CN" sz="2800">
              <a:solidFill>
                <a:srgbClr val="0000CC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801" y="5014159"/>
            <a:ext cx="1843591" cy="1684944"/>
          </a:xfrm>
          <a:prstGeom prst="rect">
            <a:avLst/>
          </a:prstGeom>
        </p:spPr>
      </p:pic>
      <p:sp>
        <p:nvSpPr>
          <p:cNvPr id="9" name="TextBox 12"/>
          <p:cNvSpPr>
            <a:spLocks noChangeArrowheads="1"/>
          </p:cNvSpPr>
          <p:nvPr/>
        </p:nvSpPr>
        <p:spPr bwMode="auto">
          <a:xfrm flipH="1">
            <a:off x="3208444" y="4040014"/>
            <a:ext cx="4938720" cy="1948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514350" indent="-514350" eaLnBrk="1" hangingPunct="1">
              <a:lnSpc>
                <a:spcPct val="150000"/>
              </a:lnSpc>
              <a:spcAft>
                <a:spcPct val="0"/>
              </a:spcAft>
              <a:buClr>
                <a:srgbClr val="00B050"/>
              </a:buClr>
              <a:buFont typeface="Wingdings" panose="05000000000000000000" pitchFamily="2" charset="2"/>
              <a:buChar char="u"/>
            </a:pPr>
            <a:r>
              <a:rPr lang="zh-CN" altLang="en-US" sz="2800">
                <a:solidFill>
                  <a:srgbClr val="FF0000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他体重轻？</a:t>
            </a:r>
            <a:endParaRPr lang="en-US" altLang="zh-CN" sz="2800">
              <a:solidFill>
                <a:srgbClr val="FF0000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  <a:p>
            <a:pPr marL="514350" indent="-514350" eaLnBrk="1" hangingPunct="1">
              <a:lnSpc>
                <a:spcPct val="150000"/>
              </a:lnSpc>
              <a:spcAft>
                <a:spcPct val="0"/>
              </a:spcAft>
              <a:buClr>
                <a:srgbClr val="00B050"/>
              </a:buClr>
              <a:buFont typeface="Wingdings" panose="05000000000000000000" pitchFamily="2" charset="2"/>
              <a:buChar char="u"/>
            </a:pPr>
            <a:r>
              <a:rPr lang="zh-CN" altLang="en-US" sz="2800">
                <a:solidFill>
                  <a:srgbClr val="FF0000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他在火柴盒里放东西了？</a:t>
            </a:r>
            <a:endParaRPr lang="en-US" altLang="zh-CN" sz="2800">
              <a:solidFill>
                <a:srgbClr val="FF0000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  <a:p>
            <a:pPr marL="514350" indent="-514350" eaLnBrk="1" hangingPunct="1">
              <a:lnSpc>
                <a:spcPct val="150000"/>
              </a:lnSpc>
              <a:spcAft>
                <a:spcPct val="0"/>
              </a:spcAft>
              <a:buClr>
                <a:srgbClr val="00B050"/>
              </a:buClr>
              <a:buFont typeface="Wingdings" panose="05000000000000000000" pitchFamily="2" charset="2"/>
              <a:buChar char="u"/>
            </a:pPr>
            <a:r>
              <a:rPr lang="en-US" altLang="zh-CN" sz="2800">
                <a:solidFill>
                  <a:srgbClr val="FF0000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……</a:t>
            </a:r>
            <a:endParaRPr lang="en-US" altLang="zh-CN" sz="2800">
              <a:solidFill>
                <a:srgbClr val="FF0000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092596" y="2873139"/>
            <a:ext cx="387798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cap="none" spc="0">
                <a:ln>
                  <a:solidFill>
                    <a:srgbClr val="00B050"/>
                  </a:solidFill>
                </a:ln>
                <a:solidFill>
                  <a:schemeClr val="accent3"/>
                </a:solidFill>
                <a:effectLst/>
              </a:rPr>
              <a:t>我猜是这个原因。</a:t>
            </a:r>
            <a:endParaRPr lang="zh-CN" altLang="en-US" sz="3600" b="1" cap="none" spc="0">
              <a:ln>
                <a:solidFill>
                  <a:srgbClr val="00B050"/>
                </a:solidFill>
              </a:ln>
              <a:solidFill>
                <a:schemeClr val="accent3"/>
              </a:solidFill>
              <a:effectLst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2" name="文本框 2"/>
          <p:cNvSpPr txBox="1">
            <a:spLocks noChangeArrowheads="1"/>
          </p:cNvSpPr>
          <p:nvPr/>
        </p:nvSpPr>
        <p:spPr bwMode="auto">
          <a:xfrm>
            <a:off x="914400" y="666750"/>
            <a:ext cx="15001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新知讲解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pic>
        <p:nvPicPr>
          <p:cNvPr id="61444" name="图片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62325" y="531813"/>
            <a:ext cx="546735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45" name="文本框 6"/>
          <p:cNvSpPr txBox="1">
            <a:spLocks noChangeArrowheads="1"/>
          </p:cNvSpPr>
          <p:nvPr/>
        </p:nvSpPr>
        <p:spPr bwMode="auto">
          <a:xfrm>
            <a:off x="4395788" y="709613"/>
            <a:ext cx="316071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dist">
              <a:lnSpc>
                <a:spcPct val="100000"/>
              </a:lnSpc>
              <a:spcAft>
                <a:spcPct val="0"/>
              </a:spcAft>
              <a:buFontTx/>
              <a:buNone/>
            </a:pPr>
            <a:r>
              <a:rPr lang="zh-CN" altLang="en-US" sz="3600">
                <a:solidFill>
                  <a:schemeClr val="bg1"/>
                </a:solidFill>
                <a:latin typeface="微软雅黑" panose="020b0503020204020204" pitchFamily="34" charset="-122"/>
              </a:rPr>
              <a:t>想一想</a:t>
            </a:r>
            <a:endParaRPr lang="zh-CN" altLang="en-US" sz="3600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18814" y="1943099"/>
            <a:ext cx="9786938" cy="4540249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1181054" y="2436512"/>
            <a:ext cx="6815137" cy="344337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Clr>
                <a:schemeClr val="accent4">
                  <a:lumMod val="50000"/>
                </a:schemeClr>
              </a:buClr>
            </a:pPr>
            <a:r>
              <a:rPr lang="zh-CN" altLang="en-US" sz="2800">
                <a:solidFill>
                  <a:srgbClr val="0070C0"/>
                </a:solidFill>
                <a:latin typeface="+mj-ea"/>
                <a:ea typeface="+mj-ea"/>
              </a:rPr>
              <a:t>  我认为，可能的原因：</a:t>
            </a:r>
            <a:endParaRPr lang="en-US" altLang="zh-CN" sz="2800">
              <a:solidFill>
                <a:srgbClr val="0070C0"/>
              </a:solidFill>
              <a:latin typeface="+mj-ea"/>
              <a:ea typeface="+mj-ea"/>
            </a:endParaRPr>
          </a:p>
          <a:p>
            <a:pPr marL="342900" indent="-342900">
              <a:lnSpc>
                <a:spcPct val="150000"/>
              </a:lnSpc>
              <a:buClr>
                <a:schemeClr val="accent4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zh-CN" altLang="en-US" sz="2400">
                <a:latin typeface="+mj-ea"/>
                <a:ea typeface="+mj-ea"/>
              </a:rPr>
              <a:t>火柴盒是长方体，像一个小小的箱子，当人的重力方向与火柴盒四壁恰好平行，保持脚部对火柴盒四壁的作用力与四壁平行的话，人的重量级相对于火柴盒四壁的强度较小。</a:t>
            </a:r>
            <a:endParaRPr lang="en-US" altLang="zh-CN" sz="2400">
              <a:latin typeface="+mj-ea"/>
              <a:ea typeface="+mj-ea"/>
            </a:endParaRPr>
          </a:p>
          <a:p>
            <a:pPr marL="342900" indent="-342900">
              <a:lnSpc>
                <a:spcPct val="150000"/>
              </a:lnSpc>
              <a:buClr>
                <a:schemeClr val="accent4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zh-CN" altLang="en-US" sz="2400">
                <a:latin typeface="+mj-ea"/>
                <a:ea typeface="+mj-ea"/>
              </a:rPr>
              <a:t>火柴盒就是一个箱体结构。</a:t>
            </a:r>
            <a:endParaRPr lang="zh-CN" altLang="en-US" sz="2400">
              <a:latin typeface="+mj-ea"/>
              <a:ea typeface="+mj-ea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5771" y="2665091"/>
            <a:ext cx="3504762" cy="3333333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610" name="图片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25663" y="2262188"/>
            <a:ext cx="7443787" cy="1957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8611" name="文本框 2"/>
          <p:cNvSpPr txBox="1">
            <a:spLocks noChangeArrowheads="1"/>
          </p:cNvSpPr>
          <p:nvPr/>
        </p:nvSpPr>
        <p:spPr bwMode="auto">
          <a:xfrm>
            <a:off x="914400" y="666750"/>
            <a:ext cx="15001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新知讲解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68612" name="TextBox 12"/>
          <p:cNvSpPr>
            <a:spLocks noChangeArrowheads="1"/>
          </p:cNvSpPr>
          <p:nvPr/>
        </p:nvSpPr>
        <p:spPr bwMode="auto">
          <a:xfrm flipH="1">
            <a:off x="3232150" y="2787650"/>
            <a:ext cx="5157788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dist" eaLnBrk="1" hangingPunct="1">
              <a:lnSpc>
                <a:spcPct val="15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4000" b="1">
                <a:solidFill>
                  <a:srgbClr val="00875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点石成金</a:t>
            </a:r>
            <a:endParaRPr lang="en-US" altLang="zh-CN" sz="4000" b="1">
              <a:solidFill>
                <a:srgbClr val="008751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5709" y="2076285"/>
            <a:ext cx="6772275" cy="2305050"/>
          </a:xfrm>
          <a:prstGeom prst="rect">
            <a:avLst/>
          </a:prstGeom>
        </p:spPr>
      </p:pic>
      <p:sp>
        <p:nvSpPr>
          <p:cNvPr id="61442" name="文本框 2"/>
          <p:cNvSpPr txBox="1">
            <a:spLocks noChangeArrowheads="1"/>
          </p:cNvSpPr>
          <p:nvPr/>
        </p:nvSpPr>
        <p:spPr bwMode="auto">
          <a:xfrm>
            <a:off x="914400" y="666750"/>
            <a:ext cx="15001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新知讲解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pic>
        <p:nvPicPr>
          <p:cNvPr id="61444" name="图片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62325" y="531813"/>
            <a:ext cx="546735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45" name="文本框 6"/>
          <p:cNvSpPr txBox="1">
            <a:spLocks noChangeArrowheads="1"/>
          </p:cNvSpPr>
          <p:nvPr/>
        </p:nvSpPr>
        <p:spPr bwMode="auto">
          <a:xfrm>
            <a:off x="4395788" y="709613"/>
            <a:ext cx="316071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dist">
              <a:lnSpc>
                <a:spcPct val="100000"/>
              </a:lnSpc>
              <a:spcAft>
                <a:spcPct val="0"/>
              </a:spcAft>
              <a:buFontTx/>
              <a:buNone/>
            </a:pPr>
            <a:r>
              <a:rPr lang="zh-CN" altLang="en-US" sz="3600">
                <a:solidFill>
                  <a:schemeClr val="bg1"/>
                </a:solidFill>
                <a:latin typeface="微软雅黑" panose="020b0503020204020204" pitchFamily="34" charset="-122"/>
              </a:rPr>
              <a:t>实验室</a:t>
            </a:r>
            <a:endParaRPr lang="zh-CN" altLang="en-US" sz="3600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61446" name="TextBox 12"/>
          <p:cNvSpPr>
            <a:spLocks noChangeArrowheads="1"/>
          </p:cNvSpPr>
          <p:nvPr/>
        </p:nvSpPr>
        <p:spPr bwMode="auto">
          <a:xfrm flipH="1">
            <a:off x="5744369" y="2341312"/>
            <a:ext cx="713384" cy="661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buClr>
                <a:srgbClr val="00B050"/>
              </a:buClr>
              <a:buNone/>
            </a:pPr>
            <a:r>
              <a:rPr lang="zh-CN" altLang="en-US" sz="28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力</a:t>
            </a:r>
            <a:endParaRPr lang="en-US" altLang="zh-CN" sz="2800">
              <a:solidFill>
                <a:schemeClr val="tx1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145" y="4200523"/>
            <a:ext cx="2407443" cy="2200275"/>
          </a:xfrm>
          <a:prstGeom prst="rect">
            <a:avLst/>
          </a:prstGeom>
        </p:spPr>
      </p:pic>
      <p:sp>
        <p:nvSpPr>
          <p:cNvPr id="9" name="TextBox 12"/>
          <p:cNvSpPr>
            <a:spLocks noChangeArrowheads="1"/>
          </p:cNvSpPr>
          <p:nvPr/>
        </p:nvSpPr>
        <p:spPr bwMode="auto">
          <a:xfrm flipH="1">
            <a:off x="10315378" y="1748933"/>
            <a:ext cx="713384" cy="661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buClr>
                <a:srgbClr val="00B050"/>
              </a:buClr>
              <a:buNone/>
            </a:pPr>
            <a:r>
              <a:rPr lang="zh-CN" altLang="en-US" sz="28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力</a:t>
            </a:r>
            <a:endParaRPr lang="en-US" altLang="zh-CN" sz="2800">
              <a:solidFill>
                <a:schemeClr val="tx1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sp>
        <p:nvSpPr>
          <p:cNvPr id="11" name="TextBox 12"/>
          <p:cNvSpPr>
            <a:spLocks noChangeArrowheads="1"/>
          </p:cNvSpPr>
          <p:nvPr/>
        </p:nvSpPr>
        <p:spPr bwMode="auto">
          <a:xfrm flipH="1">
            <a:off x="3362323" y="4973308"/>
            <a:ext cx="3424240" cy="661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buClr>
                <a:srgbClr val="00B050"/>
              </a:buClr>
              <a:buNone/>
            </a:pPr>
            <a:r>
              <a:rPr lang="zh-CN" altLang="en-US" sz="28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火柴杆中间一折即断</a:t>
            </a:r>
            <a:endParaRPr lang="en-US" altLang="zh-CN" sz="2800">
              <a:solidFill>
                <a:schemeClr val="tx1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sp>
        <p:nvSpPr>
          <p:cNvPr id="12" name="TextBox 12"/>
          <p:cNvSpPr>
            <a:spLocks noChangeArrowheads="1"/>
          </p:cNvSpPr>
          <p:nvPr/>
        </p:nvSpPr>
        <p:spPr bwMode="auto">
          <a:xfrm flipH="1">
            <a:off x="7269161" y="4970056"/>
            <a:ext cx="4849814" cy="661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buClr>
                <a:srgbClr val="00B050"/>
              </a:buClr>
              <a:buNone/>
            </a:pPr>
            <a:r>
              <a:rPr lang="zh-CN" altLang="en-US" sz="28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从火柴杆顶端施力则不易折断</a:t>
            </a:r>
            <a:endParaRPr lang="en-US" altLang="zh-CN" sz="2800">
              <a:solidFill>
                <a:schemeClr val="tx1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sp>
        <p:nvSpPr>
          <p:cNvPr id="2" name="思想气泡: 云 1"/>
          <p:cNvSpPr/>
          <p:nvPr/>
        </p:nvSpPr>
        <p:spPr>
          <a:xfrm>
            <a:off x="1344016" y="1914525"/>
            <a:ext cx="2442172" cy="1857375"/>
          </a:xfrm>
          <a:prstGeom prst="cloudCallout">
            <a:avLst>
              <a:gd name="adj1" fmla="val -33704"/>
              <a:gd name="adj2" fmla="val 7096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TextBox 12"/>
          <p:cNvSpPr>
            <a:spLocks noChangeArrowheads="1"/>
          </p:cNvSpPr>
          <p:nvPr/>
        </p:nvSpPr>
        <p:spPr bwMode="auto">
          <a:xfrm flipH="1">
            <a:off x="1629219" y="2031952"/>
            <a:ext cx="1871765" cy="1307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buClr>
                <a:srgbClr val="00B050"/>
              </a:buClr>
              <a:buNone/>
            </a:pPr>
            <a:r>
              <a:rPr lang="zh-CN" altLang="en-US" sz="2800">
                <a:solidFill>
                  <a:srgbClr val="0000CC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动手试试，</a:t>
            </a:r>
            <a:endParaRPr lang="en-US" altLang="zh-CN" sz="2800">
              <a:solidFill>
                <a:srgbClr val="0000CC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buClr>
                <a:srgbClr val="00B050"/>
              </a:buClr>
              <a:buNone/>
            </a:pPr>
            <a:r>
              <a:rPr lang="zh-CN" altLang="en-US" sz="2800">
                <a:solidFill>
                  <a:srgbClr val="0000CC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说说发现。</a:t>
            </a:r>
            <a:endParaRPr lang="en-US" altLang="zh-CN" sz="2800">
              <a:solidFill>
                <a:srgbClr val="0000CC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5184477" y="2951697"/>
            <a:ext cx="1552378" cy="148046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/>
        </p:nvSpPr>
        <p:spPr>
          <a:xfrm>
            <a:off x="9398000" y="1851141"/>
            <a:ext cx="1896534" cy="185737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文本框 2"/>
          <p:cNvSpPr txBox="1">
            <a:spLocks noChangeArrowheads="1"/>
          </p:cNvSpPr>
          <p:nvPr/>
        </p:nvSpPr>
        <p:spPr bwMode="auto">
          <a:xfrm>
            <a:off x="914400" y="666750"/>
            <a:ext cx="15001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新知讲解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6" name="TextBox 12"/>
          <p:cNvSpPr>
            <a:spLocks noChangeArrowheads="1"/>
          </p:cNvSpPr>
          <p:nvPr/>
        </p:nvSpPr>
        <p:spPr bwMode="auto">
          <a:xfrm flipH="1">
            <a:off x="5066769" y="2601658"/>
            <a:ext cx="5089525" cy="1654684"/>
          </a:xfrm>
          <a:custGeom>
            <a:gdLst>
              <a:gd name="connsiteX0" fmla="*/ 0 w 5089525"/>
              <a:gd name="connsiteY0" fmla="*/ 0 h 1654684"/>
              <a:gd name="connsiteX1" fmla="*/ 5089525 w 5089525"/>
              <a:gd name="connsiteY1" fmla="*/ 0 h 1654684"/>
              <a:gd name="connsiteX2" fmla="*/ 5089525 w 5089525"/>
              <a:gd name="connsiteY2" fmla="*/ 1654684 h 1654684"/>
              <a:gd name="connsiteX3" fmla="*/ 0 w 5089525"/>
              <a:gd name="connsiteY3" fmla="*/ 1654684 h 1654684"/>
              <a:gd name="connsiteX4" fmla="*/ 0 w 5089525"/>
              <a:gd name="connsiteY4" fmla="*/ 0 h 1654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9525" h="1654683" extrusionOk="0">
                <a:moveTo>
                  <a:pt x="0" y="0"/>
                </a:moveTo>
                <a:cubicBezTo>
                  <a:pt x="1521323" y="80072"/>
                  <a:pt x="3778587" y="120696"/>
                  <a:pt x="5089525" y="0"/>
                </a:cubicBezTo>
                <a:cubicBezTo>
                  <a:pt x="5169401" y="219332"/>
                  <a:pt x="5016441" y="947701"/>
                  <a:pt x="5089525" y="1654684"/>
                </a:cubicBezTo>
                <a:cubicBezTo>
                  <a:pt x="4119640" y="1505428"/>
                  <a:pt x="1654827" y="1724612"/>
                  <a:pt x="0" y="1654684"/>
                </a:cubicBezTo>
                <a:cubicBezTo>
                  <a:pt x="-107656" y="984099"/>
                  <a:pt x="-41836" y="760688"/>
                  <a:pt x="0" y="0"/>
                </a:cubicBezTo>
                <a:close/>
              </a:path>
            </a:pathLst>
          </a:custGeom>
          <a:noFill/>
          <a:ln w="9525">
            <a:solidFill>
              <a:srgbClr val="00B0F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buNone/>
            </a:pPr>
            <a:r>
              <a:rPr lang="zh-CN" altLang="en-US" sz="36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    木头的抗压强度大于抗弯曲的强度。</a:t>
            </a:r>
            <a:endParaRPr lang="zh-CN" altLang="en-US" sz="3600">
              <a:solidFill>
                <a:schemeClr val="tx1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73" y="3430507"/>
            <a:ext cx="2476501" cy="283192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2" name="文本框 2"/>
          <p:cNvSpPr txBox="1">
            <a:spLocks noChangeArrowheads="1"/>
          </p:cNvSpPr>
          <p:nvPr/>
        </p:nvSpPr>
        <p:spPr bwMode="auto">
          <a:xfrm>
            <a:off x="914400" y="666750"/>
            <a:ext cx="15001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新知讲解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pic>
        <p:nvPicPr>
          <p:cNvPr id="61444" name="图片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62325" y="531813"/>
            <a:ext cx="546735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45" name="文本框 6"/>
          <p:cNvSpPr txBox="1">
            <a:spLocks noChangeArrowheads="1"/>
          </p:cNvSpPr>
          <p:nvPr/>
        </p:nvSpPr>
        <p:spPr bwMode="auto">
          <a:xfrm>
            <a:off x="4395788" y="709613"/>
            <a:ext cx="316071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dist">
              <a:lnSpc>
                <a:spcPct val="100000"/>
              </a:lnSpc>
              <a:spcAft>
                <a:spcPct val="0"/>
              </a:spcAft>
              <a:buFontTx/>
              <a:buNone/>
            </a:pPr>
            <a:r>
              <a:rPr lang="zh-CN" altLang="en-US" sz="3600">
                <a:solidFill>
                  <a:schemeClr val="bg1"/>
                </a:solidFill>
                <a:latin typeface="微软雅黑" panose="020b0503020204020204" pitchFamily="34" charset="-122"/>
              </a:rPr>
              <a:t>讨论会</a:t>
            </a:r>
            <a:endParaRPr lang="zh-CN" altLang="en-US" sz="3600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61446" name="TextBox 12"/>
          <p:cNvSpPr>
            <a:spLocks noChangeArrowheads="1"/>
          </p:cNvSpPr>
          <p:nvPr/>
        </p:nvSpPr>
        <p:spPr bwMode="auto">
          <a:xfrm flipH="1">
            <a:off x="2616994" y="2645792"/>
            <a:ext cx="8884443" cy="3046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457200" indent="-457200">
              <a:lnSpc>
                <a:spcPct val="200000"/>
              </a:lnSpc>
              <a:spcAft>
                <a:spcPct val="0"/>
              </a:spcAft>
              <a:buClr>
                <a:srgbClr val="00B050"/>
              </a:buClr>
              <a:buFont typeface="Wingdings" panose="05000000000000000000" pitchFamily="2" charset="2"/>
              <a:buChar char="u"/>
            </a:pPr>
            <a:r>
              <a:rPr lang="zh-CN" altLang="en-US" sz="24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方法</a:t>
            </a:r>
            <a:r>
              <a:rPr lang="en-US" altLang="zh-CN" sz="24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1</a:t>
            </a:r>
            <a:r>
              <a:rPr lang="zh-CN" altLang="en-US" sz="24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：用脚掌大的夹板盖在火柴盒上，然后将脚踩在夹板上。</a:t>
            </a:r>
            <a:endParaRPr lang="en-US" altLang="zh-CN" sz="2400">
              <a:solidFill>
                <a:schemeClr val="tx1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  <a:p>
            <a:pPr marL="457200" indent="-457200">
              <a:lnSpc>
                <a:spcPct val="200000"/>
              </a:lnSpc>
              <a:spcAft>
                <a:spcPct val="0"/>
              </a:spcAft>
              <a:buClr>
                <a:srgbClr val="00B050"/>
              </a:buClr>
              <a:buFont typeface="Wingdings" panose="05000000000000000000" pitchFamily="2" charset="2"/>
              <a:buChar char="u"/>
            </a:pPr>
            <a:r>
              <a:rPr lang="zh-CN" altLang="en-US" sz="24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方法</a:t>
            </a:r>
            <a:r>
              <a:rPr lang="en-US" altLang="zh-CN" sz="24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2</a:t>
            </a:r>
            <a:r>
              <a:rPr lang="zh-CN" altLang="en-US" sz="24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：</a:t>
            </a:r>
            <a:r>
              <a:rPr lang="zh-CN" altLang="en-US" sz="2400" u="sng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                                                                                    </a:t>
            </a:r>
            <a:r>
              <a:rPr lang="zh-CN" altLang="en-US" sz="24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。</a:t>
            </a:r>
            <a:endParaRPr lang="en-US" altLang="zh-CN" sz="2400">
              <a:solidFill>
                <a:schemeClr val="tx1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  <a:p>
            <a:pPr marL="457200" indent="-457200">
              <a:lnSpc>
                <a:spcPct val="200000"/>
              </a:lnSpc>
              <a:spcAft>
                <a:spcPct val="0"/>
              </a:spcAft>
              <a:buClr>
                <a:srgbClr val="00B050"/>
              </a:buClr>
              <a:buFont typeface="Wingdings" panose="05000000000000000000" pitchFamily="2" charset="2"/>
              <a:buChar char="u"/>
            </a:pPr>
            <a:r>
              <a:rPr lang="zh-CN" altLang="en-US" sz="24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方法</a:t>
            </a:r>
            <a:r>
              <a:rPr lang="en-US" altLang="zh-CN" sz="24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3:  </a:t>
            </a:r>
            <a:r>
              <a:rPr lang="zh-CN" altLang="en-US" sz="2400" u="sng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                                                                                    </a:t>
            </a:r>
            <a:r>
              <a:rPr lang="zh-CN" altLang="en-US" sz="24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。</a:t>
            </a:r>
            <a:endParaRPr lang="en-US" altLang="zh-CN" sz="2400">
              <a:solidFill>
                <a:schemeClr val="tx1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  <a:p>
            <a:pPr marL="457200" indent="-457200">
              <a:lnSpc>
                <a:spcPct val="200000"/>
              </a:lnSpc>
              <a:spcAft>
                <a:spcPct val="0"/>
              </a:spcAft>
              <a:buClr>
                <a:srgbClr val="00B050"/>
              </a:buClr>
              <a:buFont typeface="Wingdings" panose="05000000000000000000" pitchFamily="2" charset="2"/>
              <a:buChar char="u"/>
            </a:pPr>
            <a:r>
              <a:rPr lang="zh-CN" altLang="en-US" sz="24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方法</a:t>
            </a:r>
            <a:r>
              <a:rPr lang="en-US" altLang="zh-CN" sz="24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4</a:t>
            </a:r>
            <a:r>
              <a:rPr lang="zh-CN" altLang="en-US" sz="24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：</a:t>
            </a:r>
            <a:r>
              <a:rPr lang="zh-CN" altLang="en-US" sz="2400" u="sng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                                                                                    </a:t>
            </a:r>
            <a:r>
              <a:rPr lang="zh-CN" altLang="en-US" sz="24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。</a:t>
            </a:r>
            <a:endParaRPr lang="en-US" altLang="zh-CN" sz="2400">
              <a:solidFill>
                <a:schemeClr val="tx1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145" y="3666067"/>
            <a:ext cx="2973693" cy="2717797"/>
          </a:xfrm>
          <a:prstGeom prst="rect">
            <a:avLst/>
          </a:prstGeom>
        </p:spPr>
      </p:pic>
      <p:sp>
        <p:nvSpPr>
          <p:cNvPr id="7" name="TextBox 12"/>
          <p:cNvSpPr>
            <a:spLocks noChangeArrowheads="1"/>
          </p:cNvSpPr>
          <p:nvPr/>
        </p:nvSpPr>
        <p:spPr bwMode="auto">
          <a:xfrm flipH="1">
            <a:off x="3553460" y="1939035"/>
            <a:ext cx="6548437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320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怎样才能使火柴盒不易被踩坏呢？</a:t>
            </a:r>
            <a:endParaRPr lang="en-US" altLang="zh-CN" sz="320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sp>
        <p:nvSpPr>
          <p:cNvPr id="8" name="TextBox 12"/>
          <p:cNvSpPr>
            <a:spLocks noChangeArrowheads="1"/>
          </p:cNvSpPr>
          <p:nvPr/>
        </p:nvSpPr>
        <p:spPr bwMode="auto">
          <a:xfrm flipH="1">
            <a:off x="4233067" y="3508375"/>
            <a:ext cx="7498611" cy="579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>
                <a:solidFill>
                  <a:srgbClr val="FF0000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轻轻的踩上去，保持好身体平衡，尽量不要身体摇晃</a:t>
            </a:r>
            <a:endParaRPr lang="en-US" altLang="zh-CN" sz="2400">
              <a:solidFill>
                <a:srgbClr val="FF0000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sp>
        <p:nvSpPr>
          <p:cNvPr id="9" name="TextBox 12"/>
          <p:cNvSpPr>
            <a:spLocks noChangeArrowheads="1"/>
          </p:cNvSpPr>
          <p:nvPr/>
        </p:nvSpPr>
        <p:spPr bwMode="auto">
          <a:xfrm flipH="1">
            <a:off x="4125117" y="4171159"/>
            <a:ext cx="7498611" cy="579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>
                <a:solidFill>
                  <a:srgbClr val="FF0000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选择的火柴盒尽量是新的，边框的承受力比旧的强</a:t>
            </a:r>
            <a:endParaRPr lang="en-US" altLang="zh-CN" sz="2400">
              <a:solidFill>
                <a:srgbClr val="FF0000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sp>
        <p:nvSpPr>
          <p:cNvPr id="10" name="TextBox 12"/>
          <p:cNvSpPr>
            <a:spLocks noChangeArrowheads="1"/>
          </p:cNvSpPr>
          <p:nvPr/>
        </p:nvSpPr>
        <p:spPr bwMode="auto">
          <a:xfrm flipH="1">
            <a:off x="4233067" y="4903282"/>
            <a:ext cx="7498611" cy="579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……</a:t>
            </a:r>
            <a:endParaRPr lang="en-US" altLang="zh-CN" sz="2400">
              <a:solidFill>
                <a:srgbClr val="FF0000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6" name="文本框 2"/>
          <p:cNvSpPr txBox="1">
            <a:spLocks noChangeArrowheads="1"/>
          </p:cNvSpPr>
          <p:nvPr/>
        </p:nvSpPr>
        <p:spPr bwMode="auto">
          <a:xfrm>
            <a:off x="914400" y="666750"/>
            <a:ext cx="15001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新知讲解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pic>
        <p:nvPicPr>
          <p:cNvPr id="62468" name="图片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62325" y="531813"/>
            <a:ext cx="546735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2469" name="文本框 6"/>
          <p:cNvSpPr txBox="1">
            <a:spLocks noChangeArrowheads="1"/>
          </p:cNvSpPr>
          <p:nvPr/>
        </p:nvSpPr>
        <p:spPr bwMode="auto">
          <a:xfrm>
            <a:off x="4395788" y="709613"/>
            <a:ext cx="316071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dist">
              <a:lnSpc>
                <a:spcPct val="100000"/>
              </a:lnSpc>
              <a:spcAft>
                <a:spcPct val="0"/>
              </a:spcAft>
              <a:buFontTx/>
              <a:buNone/>
            </a:pPr>
            <a:r>
              <a:rPr lang="zh-CN" altLang="en-US" sz="3600">
                <a:solidFill>
                  <a:schemeClr val="bg1"/>
                </a:solidFill>
                <a:latin typeface="微软雅黑" panose="020b0503020204020204" pitchFamily="34" charset="-122"/>
              </a:rPr>
              <a:t>准备室</a:t>
            </a:r>
            <a:endParaRPr lang="zh-CN" altLang="en-US" sz="3600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62470" name="TextBox 12"/>
          <p:cNvSpPr>
            <a:spLocks noChangeArrowheads="1"/>
          </p:cNvSpPr>
          <p:nvPr/>
        </p:nvSpPr>
        <p:spPr bwMode="auto">
          <a:xfrm flipH="1">
            <a:off x="1243211" y="1734725"/>
            <a:ext cx="2619630" cy="661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buNone/>
            </a:pPr>
            <a:r>
              <a:rPr lang="zh-CN" altLang="en-US" sz="28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材料和工具</a:t>
            </a:r>
            <a:endParaRPr lang="en-US" altLang="zh-CN" sz="2800">
              <a:solidFill>
                <a:schemeClr val="tx1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sp>
        <p:nvSpPr>
          <p:cNvPr id="15" name="TextBox 12"/>
          <p:cNvSpPr>
            <a:spLocks noChangeArrowheads="1"/>
          </p:cNvSpPr>
          <p:nvPr/>
        </p:nvSpPr>
        <p:spPr bwMode="auto">
          <a:xfrm flipH="1">
            <a:off x="1243211" y="4264909"/>
            <a:ext cx="6313289" cy="1687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>
                <a:solidFill>
                  <a:srgbClr val="FF0000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一张桌子（扶着帮助站在火柴盒上）</a:t>
            </a:r>
            <a:endParaRPr lang="en-US" altLang="zh-CN" sz="2400">
              <a:solidFill>
                <a:srgbClr val="FF0000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  <a:p>
            <a:pPr eaLnBrk="1" hangingPunct="1">
              <a:lnSpc>
                <a:spcPct val="15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>
                <a:solidFill>
                  <a:srgbClr val="FF0000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一块大一些表面光滑有木块（火柴盒放在上面，减少因地面不光滑产生的影响）。</a:t>
            </a:r>
            <a:endParaRPr lang="en-US" altLang="zh-CN" sz="2400">
              <a:solidFill>
                <a:srgbClr val="FF0000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sp>
        <p:nvSpPr>
          <p:cNvPr id="12" name="TextBox 12"/>
          <p:cNvSpPr>
            <a:spLocks noChangeArrowheads="1"/>
          </p:cNvSpPr>
          <p:nvPr/>
        </p:nvSpPr>
        <p:spPr bwMode="auto">
          <a:xfrm flipH="1">
            <a:off x="914400" y="2859405"/>
            <a:ext cx="5849620" cy="1307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buNone/>
            </a:pPr>
            <a:r>
              <a:rPr lang="zh-CN" altLang="en-US" sz="2800">
                <a:solidFill>
                  <a:srgbClr val="0000CC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       空火柴盒若干、脚掌大的夹板、保持身体平衡的辅助物如棍棒、</a:t>
            </a:r>
            <a:endParaRPr lang="en-US" altLang="zh-CN" sz="2800">
              <a:solidFill>
                <a:srgbClr val="0000CC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296101" y="2859520"/>
            <a:ext cx="3561905" cy="346666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6" name="文本框 2"/>
          <p:cNvSpPr txBox="1">
            <a:spLocks noChangeArrowheads="1"/>
          </p:cNvSpPr>
          <p:nvPr/>
        </p:nvSpPr>
        <p:spPr bwMode="auto">
          <a:xfrm>
            <a:off x="914400" y="666750"/>
            <a:ext cx="15001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新知讲解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pic>
        <p:nvPicPr>
          <p:cNvPr id="62468" name="图片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62325" y="531813"/>
            <a:ext cx="546735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2469" name="文本框 6"/>
          <p:cNvSpPr txBox="1">
            <a:spLocks noChangeArrowheads="1"/>
          </p:cNvSpPr>
          <p:nvPr/>
        </p:nvSpPr>
        <p:spPr bwMode="auto">
          <a:xfrm>
            <a:off x="4395788" y="709613"/>
            <a:ext cx="316071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dist">
              <a:lnSpc>
                <a:spcPct val="100000"/>
              </a:lnSpc>
              <a:spcAft>
                <a:spcPct val="0"/>
              </a:spcAft>
              <a:buFontTx/>
              <a:buNone/>
            </a:pPr>
            <a:r>
              <a:rPr lang="zh-CN" altLang="en-US" sz="3600">
                <a:solidFill>
                  <a:schemeClr val="bg1"/>
                </a:solidFill>
                <a:latin typeface="微软雅黑" panose="020b0503020204020204" pitchFamily="34" charset="-122"/>
              </a:rPr>
              <a:t>试一试</a:t>
            </a:r>
            <a:endParaRPr lang="zh-CN" altLang="en-US" sz="3600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62470" name="TextBox 12"/>
          <p:cNvSpPr>
            <a:spLocks noChangeArrowheads="1"/>
          </p:cNvSpPr>
          <p:nvPr/>
        </p:nvSpPr>
        <p:spPr bwMode="auto">
          <a:xfrm flipH="1">
            <a:off x="1132415" y="1693776"/>
            <a:ext cx="10948987" cy="661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buNone/>
            </a:pPr>
            <a:r>
              <a:rPr lang="zh-CN" altLang="en-US" sz="2800">
                <a:solidFill>
                  <a:schemeClr val="tx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你准备怎样做？你的方法能让火柴盒承受很重的压力而不被踩坏吗？</a:t>
            </a:r>
            <a:endParaRPr lang="en-US" altLang="zh-CN" sz="2800">
              <a:solidFill>
                <a:schemeClr val="tx1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pic>
        <p:nvPicPr>
          <p:cNvPr id="7" name="图片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487" b="65144"/>
          <a:stretch>
            <a:fillRect/>
          </a:stretch>
        </p:blipFill>
        <p:spPr bwMode="auto">
          <a:xfrm>
            <a:off x="474662" y="2747962"/>
            <a:ext cx="1181100" cy="189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图片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836" b="65662"/>
          <a:stretch>
            <a:fillRect/>
          </a:stretch>
        </p:blipFill>
        <p:spPr bwMode="auto">
          <a:xfrm>
            <a:off x="10482263" y="4643437"/>
            <a:ext cx="1235075" cy="186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对话气泡: 圆角矩形 8"/>
          <p:cNvSpPr/>
          <p:nvPr/>
        </p:nvSpPr>
        <p:spPr>
          <a:xfrm>
            <a:off x="2627310" y="2773452"/>
            <a:ext cx="8748714" cy="1651540"/>
          </a:xfrm>
          <a:prstGeom prst="wedgeRoundRectCallout">
            <a:avLst>
              <a:gd name="adj1" fmla="val -56717"/>
              <a:gd name="adj2" fmla="val -11473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0" name="对话气泡: 圆角矩形 9"/>
          <p:cNvSpPr/>
          <p:nvPr/>
        </p:nvSpPr>
        <p:spPr>
          <a:xfrm>
            <a:off x="2217737" y="4843461"/>
            <a:ext cx="7756526" cy="1347789"/>
          </a:xfrm>
          <a:prstGeom prst="wedgeRoundRectCallout">
            <a:avLst>
              <a:gd name="adj1" fmla="val 56047"/>
              <a:gd name="adj2" fmla="val -6710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1" name="TextBox 12"/>
          <p:cNvSpPr>
            <a:spLocks noChangeArrowheads="1"/>
          </p:cNvSpPr>
          <p:nvPr/>
        </p:nvSpPr>
        <p:spPr bwMode="auto">
          <a:xfrm flipH="1">
            <a:off x="3067841" y="2927709"/>
            <a:ext cx="7817645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buNone/>
            </a:pPr>
            <a:r>
              <a:rPr lang="zh-CN" altLang="en-US" sz="2400">
                <a:solidFill>
                  <a:srgbClr val="FF0000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我拿了一个崭新的火柴盒，用的夹板大一些，用手撑住桌子，慢慢的把双脚放在上面，火柴盒没有坏。</a:t>
            </a:r>
            <a:endParaRPr lang="en-US" altLang="zh-CN" sz="2400">
              <a:solidFill>
                <a:srgbClr val="FF0000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  <p:sp>
        <p:nvSpPr>
          <p:cNvPr id="12" name="TextBox 12"/>
          <p:cNvSpPr>
            <a:spLocks noChangeArrowheads="1"/>
          </p:cNvSpPr>
          <p:nvPr/>
        </p:nvSpPr>
        <p:spPr bwMode="auto">
          <a:xfrm flipH="1">
            <a:off x="2418953" y="4910135"/>
            <a:ext cx="7435057" cy="113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buNone/>
            </a:pPr>
            <a:r>
              <a:rPr lang="zh-CN" altLang="en-US" sz="2400">
                <a:solidFill>
                  <a:srgbClr val="FF0000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我单脚站在夹板上，虽然双手拿着平衡木，但因身体没有保持好平衡，火柴盒坏了。</a:t>
            </a:r>
            <a:endParaRPr lang="en-US" altLang="zh-CN" sz="2400">
              <a:solidFill>
                <a:srgbClr val="FF0000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706" name="图片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25663" y="2262188"/>
            <a:ext cx="7443787" cy="1957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2707" name="文本框 2"/>
          <p:cNvSpPr txBox="1">
            <a:spLocks noChangeArrowheads="1"/>
          </p:cNvSpPr>
          <p:nvPr/>
        </p:nvSpPr>
        <p:spPr bwMode="auto">
          <a:xfrm>
            <a:off x="914400" y="666750"/>
            <a:ext cx="15001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新知讲解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72708" name="TextBox 12"/>
          <p:cNvSpPr>
            <a:spLocks noChangeArrowheads="1"/>
          </p:cNvSpPr>
          <p:nvPr/>
        </p:nvSpPr>
        <p:spPr bwMode="auto">
          <a:xfrm flipH="1">
            <a:off x="3232150" y="2787650"/>
            <a:ext cx="5157788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sz="18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sz="16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pitchFamily="2" charset="2"/>
              <a:buChar char="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dist" eaLnBrk="1" hangingPunct="1">
              <a:lnSpc>
                <a:spcPct val="15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4000" b="1">
                <a:solidFill>
                  <a:srgbClr val="008751"/>
                </a:solidFill>
                <a:latin typeface="Arial Rounded MT Bold" panose="020f0704030504030204" pitchFamily="34" charset="0"/>
                <a:sym typeface="Arial Rounded MT Bold" panose="020f0704030504030204" pitchFamily="34" charset="0"/>
              </a:rPr>
              <a:t>迎接挑战</a:t>
            </a:r>
            <a:endParaRPr lang="en-US" altLang="zh-CN" sz="4000" b="1">
              <a:solidFill>
                <a:srgbClr val="008751"/>
              </a:solidFill>
              <a:latin typeface="Arial Rounded MT Bold" panose="020f0704030504030204" pitchFamily="34" charset="0"/>
              <a:sym typeface="Arial Rounded MT Bold" panose="020f0704030504030204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https://d.book118.com/515342241012011120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2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3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思源黑体 CN Bold</vt:lpstr>
      <vt:lpstr>思源黑体 CN Heavy</vt:lpstr>
      <vt:lpstr>思源黑体 CN Normal</vt:lpstr>
      <vt:lpstr>Arial Rounded MT Bold</vt:lpstr>
      <vt:lpstr>Office Theme</vt:lpstr>
      <vt:lpstr>PowerPoint Presentation</vt:lpstr>
      <vt:lpstr>教学目标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2024-09-22T09:49:55.892</cp:lastPrinted>
  <dcterms:created xsi:type="dcterms:W3CDTF">2024-09-22T01:49:55Z</dcterms:created>
  <dcterms:modified xsi:type="dcterms:W3CDTF">2024-09-22T01:49:58Z</dcterms:modified>
</cp:coreProperties>
</file>