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461AC6-3230-4A01-B341-BD313E9D98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03DBF8-D0FB-477C-86D9-98858987F1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F472E3-7B0C-4894-B6ED-CA8574AB78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EDD94A-FE6F-4124-9229-34C46A643A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74BBC81-2A9D-4C02-A8D8-E25A16626D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3A72BC2-A2A9-42E1-80F8-5D852B0E01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6902784-7BC6-4C1C-8818-6378AF6306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A38C34-70C3-4CD1-91A1-6E9C6D64C3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67E7C5-C8F8-4DF5-9137-CB821203B9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993B5C-0AC1-4465-80CA-44546844C1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976C68-6524-479B-9521-64DF66EA24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3310036"/>
            <a:ext cx="12192000" cy="3547963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9005080" y="2762420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1754827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1683118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6BD825D-D090-2E79-D780-89C5C7CDF442}"/>
              </a:ext>
            </a:extLst>
          </p:cNvPr>
          <p:cNvGrpSpPr/>
          <p:nvPr/>
        </p:nvGrpSpPr>
        <p:grpSpPr>
          <a:xfrm>
            <a:off x="0" y="104696"/>
            <a:ext cx="867204" cy="555946"/>
            <a:chOff x="-1354596" y="1053296"/>
            <a:chExt cx="2592377" cy="1152000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E4701-019A-B2B1-F6C4-C52B6F34A567}"/>
                </a:ext>
              </a:extLst>
            </p:cNvPr>
            <p:cNvSpPr/>
            <p:nvPr/>
          </p:nvSpPr>
          <p:spPr>
            <a:xfrm>
              <a:off x="-1354596" y="1053296"/>
              <a:ext cx="2106950" cy="1152000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Flowchart: Connector 8">
              <a:extLst>
                <a:ext uri="{FF2B5EF4-FFF2-40B4-BE49-F238E27FC236}">
                  <a16:creationId xmlns:a16="http://schemas.microsoft.com/office/drawing/2014/main" id="{61C522B5-FD12-D456-5F46-0168AB73E321}"/>
                </a:ext>
              </a:extLst>
            </p:cNvPr>
            <p:cNvSpPr/>
            <p:nvPr/>
          </p:nvSpPr>
          <p:spPr>
            <a:xfrm>
              <a:off x="85781" y="1053296"/>
              <a:ext cx="1152000" cy="1152000"/>
            </a:xfrm>
            <a:prstGeom prst="flowChartConnector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775173" y="2828835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accent4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FCBA184B-3051-18DE-7DA2-B167C7730841}"/>
              </a:ext>
            </a:extLst>
          </p:cNvPr>
          <p:cNvGrpSpPr/>
          <p:nvPr userDrawn="1"/>
        </p:nvGrpSpPr>
        <p:grpSpPr>
          <a:xfrm>
            <a:off x="1" y="242345"/>
            <a:ext cx="2194559" cy="1080000"/>
            <a:chOff x="0" y="262665"/>
            <a:chExt cx="2439749" cy="1217105"/>
          </a:xfrm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4CDA7B5-2A32-4C83-C1BE-9B9F8E1B8A47}"/>
                </a:ext>
              </a:extLst>
            </p:cNvPr>
            <p:cNvGrpSpPr/>
            <p:nvPr/>
          </p:nvGrpSpPr>
          <p:grpSpPr>
            <a:xfrm>
              <a:off x="0" y="262665"/>
              <a:ext cx="2439749" cy="1217105"/>
              <a:chOff x="-1354596" y="1053296"/>
              <a:chExt cx="2592377" cy="1152000"/>
            </a:xfrm>
          </p:grpSpPr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E99459E8-FC39-8B75-97C0-B7F33CCB9432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6" name="Flowchart: Connector 15">
                <a:extLst>
                  <a:ext uri="{FF2B5EF4-FFF2-40B4-BE49-F238E27FC236}">
                    <a16:creationId xmlns:a16="http://schemas.microsoft.com/office/drawing/2014/main" id="{265FB853-1C4B-1DEA-8D9E-6DF77306B2DC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CBFA2568-F373-A0C7-66B5-498C61DF4E09}"/>
                </a:ext>
              </a:extLst>
            </p:cNvPr>
            <p:cNvSpPr txBox="1"/>
            <p:nvPr/>
          </p:nvSpPr>
          <p:spPr>
            <a:xfrm>
              <a:off x="149667" y="344677"/>
              <a:ext cx="1953442" cy="95410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  <p:pic>
        <p:nvPicPr>
          <p:cNvPr id="17" name="Picture 16">
            <a:extLst>
              <a:ext uri="{FF2B5EF4-FFF2-40B4-BE49-F238E27FC236}">
                <a16:creationId xmlns:a16="http://schemas.microsoft.com/office/drawing/2014/main" id="{80863FD4-39AC-73FE-8C65-94F6BFB16A24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2300" y="825412"/>
            <a:ext cx="5854615" cy="5298233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1EA14705-0BCB-AEEA-AD97-B3E17A45A042}"/>
              </a:ext>
            </a:extLst>
          </p:cNvPr>
          <p:cNvSpPr txBox="1"/>
          <p:nvPr userDrawn="1"/>
        </p:nvSpPr>
        <p:spPr>
          <a:xfrm>
            <a:off x="891813" y="4029164"/>
            <a:ext cx="3422539" cy="903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377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Thank you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FFDB419-7F75-BCF8-FC9F-70DE68365B58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97716" y="1655365"/>
            <a:ext cx="4464475" cy="40402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5C592597-4006-3696-31D0-9229FB083FAE}"/>
              </a:ext>
            </a:extLst>
          </p:cNvPr>
          <p:cNvGrpSpPr/>
          <p:nvPr userDrawn="1"/>
        </p:nvGrpSpPr>
        <p:grpSpPr>
          <a:xfrm>
            <a:off x="1" y="242345"/>
            <a:ext cx="2194559" cy="1080000"/>
            <a:chOff x="0" y="262665"/>
            <a:chExt cx="2439749" cy="1217105"/>
          </a:xfrm>
        </p:grpSpPr>
        <p:grpSp>
          <p:nvGrpSpPr>
            <p:cNvPr id="3" name="Group 2">
              <a:extLst>
                <a:ext uri="{FF2B5EF4-FFF2-40B4-BE49-F238E27FC236}">
                  <a16:creationId xmlns:a16="http://schemas.microsoft.com/office/drawing/2014/main" id="{E6529254-A42A-FC55-9886-EF3677A4AB5F}"/>
                </a:ext>
              </a:extLst>
            </p:cNvPr>
            <p:cNvGrpSpPr/>
            <p:nvPr/>
          </p:nvGrpSpPr>
          <p:grpSpPr>
            <a:xfrm>
              <a:off x="0" y="262665"/>
              <a:ext cx="2439749" cy="1217105"/>
              <a:chOff x="-1354596" y="1053296"/>
              <a:chExt cx="2592377" cy="1152000"/>
            </a:xfrm>
          </p:grpSpPr>
          <p:sp>
            <p:nvSpPr>
              <p:cNvPr id="5" name="Rectangle 4">
                <a:extLst>
                  <a:ext uri="{FF2B5EF4-FFF2-40B4-BE49-F238E27FC236}">
                    <a16:creationId xmlns:a16="http://schemas.microsoft.com/office/drawing/2014/main" id="{A353093A-43A9-26FE-BA6B-3DD1F5BE96B8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6" name="Flowchart: Connector 5">
                <a:extLst>
                  <a:ext uri="{FF2B5EF4-FFF2-40B4-BE49-F238E27FC236}">
                    <a16:creationId xmlns:a16="http://schemas.microsoft.com/office/drawing/2014/main" id="{0A25A8EF-4E0B-8991-DBC0-430E2D10AC7F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780CFD71-634F-E514-BEEA-DCFEF9D9C829}"/>
                </a:ext>
              </a:extLst>
            </p:cNvPr>
            <p:cNvSpPr txBox="1"/>
            <p:nvPr/>
          </p:nvSpPr>
          <p:spPr>
            <a:xfrm>
              <a:off x="149667" y="344677"/>
              <a:ext cx="1953442" cy="95410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  <p:pic>
        <p:nvPicPr>
          <p:cNvPr id="7" name="Picture 6">
            <a:extLst>
              <a:ext uri="{FF2B5EF4-FFF2-40B4-BE49-F238E27FC236}">
                <a16:creationId xmlns:a16="http://schemas.microsoft.com/office/drawing/2014/main" id="{FFEC9E64-B0E5-7035-577A-83076E08BC64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2300" y="825412"/>
            <a:ext cx="5854615" cy="52982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5342304333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149667" y="3027896"/>
            <a:ext cx="698471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复印行业竞争格局研究</a:t>
            </a:r>
            <a:endParaRPr lang="en-US" altLang="zh-CN" sz="4200" b="1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引言
   研究背景与目的
   研究方法与数据来源
   研究范围与限制
 复印行业概述
   行业定义与分类
   行业发展历程
   行业规模与增长趋势
</a:t>
            </a:r>
          </a:p>
        </p:txBody>
      </p: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532109" y="191308"/>
            <a:ext cx="1979598" cy="1715045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95918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35952"/>
              <a:ext cx="1655322" cy="43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pic>
        <p:nvPicPr>
          <p:cNvPr id="15" name="Picture 14">
            <a:extLst>
              <a:ext uri="{FF2B5EF4-FFF2-40B4-BE49-F238E27FC236}">
                <a16:creationId xmlns:a16="http://schemas.microsoft.com/office/drawing/2014/main" id="{1CEB4078-FCCF-97EA-6B99-7B347E6D34A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152" y="4171790"/>
            <a:ext cx="2981087" cy="2697785"/>
          </a:xfrm>
          <a:prstGeom prst="snip1Rect">
            <a:avLst/>
          </a:prstGeom>
        </p:spPr>
      </p:pic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引言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复印行业竞争格局研究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引言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复印行业概述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复印行业是一种重要的办公设备行业，主要提供复印、打印、扫描等服务。</a:t>
            </a:r>
          </a:p>
          <a:p>
            <a:r>
              <a:t>2. 复印行业在全球范围内都有着广泛的应用，特别是在商业、教育、政府等领域。</a:t>
            </a:r>
          </a:p>
          <a:p>
            <a:r>
              <a:t>3. 随着数字化技术的发展，复印行业也在不断进行技术升级和创新，以满足用户的需求。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复印行业竞争格局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复印行业的竞争格局主要由大型跨国公司和本土企业共同构成。</a:t>
            </a:r>
          </a:p>
          <a:p>
            <a:r>
              <a:t>2. 大型跨国公司凭借其强大的品牌影响力和技术优势，占据了复印行业的主导地位。</a:t>
            </a:r>
          </a:p>
          <a:p>
            <a:r>
              <a:t>3. 本土企业则凭借其对本地市场的深入了解和灵活的经营策略，也在市场竞争中占据了重要的地位。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引言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复印行业发展趋势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随着数字化技术的发展，复印行业正在向智能化、网络化、个性化等方向发展。</a:t>
            </a:r>
          </a:p>
          <a:p>
            <a:r>
              <a:t>2. 复印行业正在通过技术创新和产品升级，提高复印设备的效率和性能，满足用户的需求。</a:t>
            </a:r>
          </a:p>
          <a:p>
            <a:r>
              <a:t>3. 复印行业也在积极拓展新的业务领域，如云打印、3D打印等，以适应市场的发展趋势。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复印行业市场规模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复印行业的市场规模在全球范围内都非常大，特别是在北美和欧洲等地区。</a:t>
            </a:r>
          </a:p>
          <a:p>
            <a:r>
              <a:t>2. 随着数字化技术的发展，复印行业的市场规模也在不断扩大。</a:t>
            </a:r>
          </a:p>
          <a:p>
            <a:r>
              <a:t>3. 复印行业的市场规模预计在未来几年内将继续保持增长态势。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引言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复印行业用户需求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复印行业的用户需求主要集中在提高工作效率、降低成本、提升打印质量等方面。</a:t>
            </a:r>
          </a:p>
          <a:p>
            <a:r>
              <a:t>2. 随着数字化技术的发展，用户对复印设备的智能化、网络化、个性化等需求也在不断增加。</a:t>
            </a:r>
          </a:p>
          <a:p>
            <a:r>
              <a:t>3. 复印行业需要不断创新和升级产品，以满足用户不断变化的需求。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复印行业政策环境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复印行业的政策环境主要受到各国政府的监管和政策影响。</a:t>
            </a:r>
          </a:p>
          <a:p>
            <a:r>
              <a:t>2. 随着环保意识的提高，各国政府对复印行业的环保要求也在不断提高。</a:t>
            </a:r>
          </a:p>
          <a:p>
            <a:r>
              <a:t>3. 复印行业需要遵守各国的环保法规，同时也要积极寻求环保技术的创新和应用。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  研究背景与目的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复印行业竞争格局研究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  研究背景与目的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研究背景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复印行业是一个重要的办公设备市场，随着数字化和网络化的快速发展，传统的复印行业面临着巨大的挑战和机遇。</a:t>
            </a:r>
          </a:p>
          <a:p>
            <a:r>
              <a:t>2. 在市场竞争日益激烈的背景下，研究复印行业的竞争格局，有助于企业了解市场动态，制定有效的竞争策略，提高市场竞争力。</a:t>
            </a:r>
          </a:p>
          <a:p>
            <a:r>
              <a:t>3. 通过对复印行业竞争格局的研究，可以为政府制定相关政策提供参考，推动复印行业健康发展。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研究目的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了解复印行业的竞争现状，分析竞争格局，揭示竞争规律。</a:t>
            </a:r>
          </a:p>
          <a:p>
            <a:r>
              <a:t>2. 探讨复印行业的发展趋势，预测未来竞争态势，为企业提供战略参考。</a:t>
            </a:r>
          </a:p>
          <a:p>
            <a:r>
              <a:t>3. 为政府制定相关政策提供依据，推动复印行业健康发展。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  研究方法与数据来源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复印行业竞争格局研究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  研究方法与数据来源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研究方法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文献综述：对复印行业竞争格局的相关研究进行综述，包括理论框架、研究方法和主要发现。</a:t>
            </a:r>
          </a:p>
          <a:p>
            <a:r>
              <a:t>2. 数据收集：通过问卷调查、深度访谈、网络爬虫等方式收集复印行业竞争格局的相关数据。</a:t>
            </a:r>
          </a:p>
          <a:p>
            <a:r>
              <a:t>3. 数据分析：运用统计分析、描述性分析、相关性分析等方法对收集的数据进行分析，以揭示复印行业竞争格局的特征和规律。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数据来源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行业报告：查阅复印行业相关的研究报告，获取行业规模、增长率、市场份额等数据。</a:t>
            </a:r>
          </a:p>
          <a:p>
            <a:r>
              <a:t>2. 政府公开数据：获取政府公开的复印行业相关数据，如税收、就业、投资等数据。</a:t>
            </a:r>
          </a:p>
          <a:p>
            <a:r>
              <a:t>3. 企业年报：获取复印行业相关企业的年报，获取企业的财务数据、市场份额、市场策略等信息。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  研究方法与数据来源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趋势和前沿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技术创新：复印行业正在向数字化、智能化方向发展，如云打印、3D打印等新技术的应用。</a:t>
            </a:r>
          </a:p>
          <a:p>
            <a:r>
              <a:t>2. 环保要求：随着环保意识的提高，复印行业也在向环保、节能的方向发展。</a:t>
            </a:r>
          </a:p>
          <a:p>
            <a:r>
              <a:t>3. 服务模式创新：复印行业正在从传统的设备销售转向服务模式，如租赁、维修、保养等服务。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生成模型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预测模型：利用历史数据和统计方法，预测复印行业未来的竞争格局和趋势。</a:t>
            </a:r>
          </a:p>
          <a:p>
            <a:r>
              <a:t>2. 决策模型：利用决策理论和方法，帮助复印行业企业制定竞争策略和决策。</a:t>
            </a:r>
          </a:p>
          <a:p>
            <a:r>
              <a:t>3. 模拟模型：利用模拟方法，模拟复印行业竞争环境的变化，以帮助企业应对竞争挑战。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  研究方法与数据来源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发散性思维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多角度思考：从不同的角度和层面思考复印行业竞争格局的问题，如技术、环保、服务等。</a:t>
            </a:r>
          </a:p>
          <a:p>
            <a:r>
              <a:t>2. 开放思维：对复印行业竞争格局的问题保持开放的态度，不断探索新的解决方案和思路。</a:t>
            </a:r>
          </a:p>
          <a:p>
            <a:r>
              <a:t>3. 创新思维：鼓励创新思维，通过创新来应对复印行业竞争格局的挑战。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  研究范围与限制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复印行业竞争格局研究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  研究范围与限制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研究范围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复印行业竞争格局的研究范围主要包括市场现状、竞争态势、主要竞争者、市场趋势等方面。</a:t>
            </a:r>
          </a:p>
          <a:p>
            <a:r>
              <a:t>2. 研究范围的限制主要体现在数据获取的难度和全面性，以及研究方法的局限性。</a:t>
            </a:r>
          </a:p>
          <a:p>
            <a:r>
              <a:t>3. 研究范围的拓展需要不断更新研究方法和数据来源，以适应行业的发展变化。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市场现状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复印行业市场现状主要包括市场规模、市场增长率、市场份额等方面。</a:t>
            </a:r>
          </a:p>
          <a:p>
            <a:r>
              <a:t>2. 市场现状的分析需要结合行业的发展历史和趋势，以及宏观经济环境的影响。</a:t>
            </a:r>
          </a:p>
          <a:p>
            <a:r>
              <a:t>3. 市场现状的预测需要考虑行业内部和外部的各种因素，如技术进步、政策变化、市场需求等。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https://d.book118.com/515342304333011111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6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Agency FB</vt:lpstr>
      <vt:lpstr>Adobe 宋体 Std L</vt:lpstr>
      <vt:lpstr>Office Theme</vt:lpstr>
      <vt:lpstr>PowerPoint Presentation</vt:lpstr>
      <vt:lpstr>PowerPoint Presentation</vt:lpstr>
      <vt:lpstr> 引言</vt:lpstr>
      <vt:lpstr> 引言</vt:lpstr>
      <vt:lpstr> 引言</vt:lpstr>
      <vt:lpstr> 引言</vt:lpstr>
      <vt:lpstr>   研究背景与目的</vt:lpstr>
      <vt:lpstr>   研究背景与目的</vt:lpstr>
      <vt:lpstr>   研究方法与数据来源</vt:lpstr>
      <vt:lpstr>   研究方法与数据来源</vt:lpstr>
      <vt:lpstr>   研究方法与数据来源</vt:lpstr>
      <vt:lpstr>   研究方法与数据来源</vt:lpstr>
      <vt:lpstr>   研究范围与限制</vt:lpstr>
      <vt:lpstr>   研究范围与限制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2024-09-18T00:07:47.566</cp:lastPrinted>
  <dcterms:created xsi:type="dcterms:W3CDTF">2024-09-17T16:07:47Z</dcterms:created>
  <dcterms:modified xsi:type="dcterms:W3CDTF">2024-09-17T16:07:49Z</dcterms:modified>
</cp:coreProperties>
</file>