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37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.xm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7.xml" /><Relationship Id="rId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8.xml" /><Relationship Id="rId3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9.xml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1.xml" /><Relationship Id="rId3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2.xml" /><Relationship Id="rId3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60.xml" /><Relationship Id="rId11" Type="http://schemas.openxmlformats.org/officeDocument/2006/relationships/tags" Target="../tags/tag6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032A5-5736-4954-A4AF-15C94C554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C0914-F613-4956-BA2C-BD962BA0D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9C1F4-5634-4F4F-8C94-2F719D3AD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0B321-66CD-4B3F-8C9E-E125DFEB6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B2BB0-A8FE-4339-B47D-3B0CBB973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C21317-3386-47BA-AE27-9D12A51BB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631DA8-717B-41AA-9781-615D1FBC3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A3768-730E-4CF6-8843-79539A4E1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B75E8-2C8E-4658-9092-A8099191B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5B7EB-8EF6-429E-9959-171B4280B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4899D-F40C-44BC-BF34-AC463BC49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形用户界面, 应用程序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idx="1" hasCustomPrompt="1"/>
            <p:custDataLst>
              <p:tags r:id="rId3"/>
            </p:custDataLst>
          </p:nvPr>
        </p:nvSpPr>
        <p:spPr>
          <a:xfrm>
            <a:off x="4994501" y="2801289"/>
            <a:ext cx="6753225" cy="1122924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200" b="1" i="0" u="none" strike="noStrike" kern="1200" cap="none" spc="9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2" hasCustomPrompt="1"/>
            <p:custDataLst>
              <p:tags r:id="rId4"/>
            </p:custDataLst>
          </p:nvPr>
        </p:nvSpPr>
        <p:spPr>
          <a:xfrm>
            <a:off x="8290695" y="1873021"/>
            <a:ext cx="3326400" cy="906496"/>
          </a:xfrm>
          <a:noFill/>
        </p:spPr>
        <p:txBody>
          <a:bodyPr vert="horz" wrap="square" lIns="101600" tIns="0" rIns="82550" bIns="0" rtlCol="0" anchor="b" anchorCtr="0">
            <a:normAutofit/>
          </a:bodyPr>
          <a:lstStyle>
            <a:lvl1pPr marL="0" marR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图形用户界面, 应用程序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标题 1"/>
          <p:cNvSpPr>
            <a:spLocks noGrp="1"/>
          </p:cNvSpPr>
          <p:nvPr>
            <p:ph type="ctrTitle" idx="1" hasCustomPrompt="1"/>
            <p:custDataLst>
              <p:tags r:id="rId3"/>
            </p:custDataLst>
          </p:nvPr>
        </p:nvSpPr>
        <p:spPr>
          <a:xfrm>
            <a:off x="4770750" y="2863251"/>
            <a:ext cx="4915397" cy="1130935"/>
          </a:xfrm>
          <a:noFill/>
        </p:spPr>
        <p:txBody>
          <a:bodyPr vert="horz" wrap="square" lIns="101600" tIns="38100" rIns="76200" bIns="3810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4700" b="1" i="0" u="none" strike="noStrike" kern="1200" cap="none" spc="10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-35S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图形用户界面, 应用程序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1"/>
          <p:cNvSpPr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994501" y="2801289"/>
            <a:ext cx="6753225" cy="1122924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200" b="1" i="0" u="none" strike="noStrike" kern="1200" cap="none" spc="9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文本占位符 2"/>
          <p:cNvSpPr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8290695" y="1873021"/>
            <a:ext cx="3326400" cy="906496"/>
          </a:xfrm>
          <a:noFill/>
        </p:spPr>
        <p:txBody>
          <a:bodyPr vert="horz" wrap="square" lIns="101600" tIns="0" rIns="82550" bIns="0" rtlCol="0" anchor="b" anchorCtr="0">
            <a:normAutofit/>
          </a:bodyPr>
          <a:lstStyle>
            <a:lvl1pPr marL="0" marR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图片包含 形状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37" y="0"/>
            <a:ext cx="12192075" cy="6858000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-35S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汉仪正圆-35S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0.xml" /><Relationship Id="rId21" Type="http://schemas.openxmlformats.org/officeDocument/2006/relationships/tags" Target="../tags/tag71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5.png" /><Relationship Id="rId24" Type="http://schemas.openxmlformats.org/officeDocument/2006/relationships/image" Target="../media/image6.png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正圆-35S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1073743875" descr="学科网 zxxk.com"/>
          <p:cNvPicPr>
            <a:picLocks noChangeAspect="1"/>
          </p:cNvPicPr>
          <p:nvPr/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0" name="图片 1073743875" descr="学科网 zxxk.com"/>
          <p:cNvPicPr>
            <a:picLocks noChangeAspect="1"/>
          </p:cNvPicPr>
          <p:nvPr/>
        </p:nvPicPr>
        <p:blipFill>
          <a:blip r:embed="rId24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-35S" panose="0002060004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.xml" /><Relationship Id="rId3" Type="http://schemas.openxmlformats.org/officeDocument/2006/relationships/tags" Target="../tags/tag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image" Target="../media/image7.png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14241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3"/>
          <p:cNvSpPr/>
          <p:nvPr>
            <p:custDataLst>
              <p:tags r:id="rId2"/>
            </p:custDataLst>
          </p:nvPr>
        </p:nvSpPr>
        <p:spPr>
          <a:xfrm>
            <a:off x="5774690" y="3659505"/>
            <a:ext cx="6270625" cy="1122680"/>
          </a:xfrm>
          <a:prstGeom prst="rect">
            <a:avLst/>
          </a:prstGeom>
          <a:noFill/>
        </p:spPr>
        <p:txBody>
          <a:bodyPr vert="horz" wrap="square" lIns="101600" tIns="38100" rIns="76200" bIns="38100" rtlCol="0" anchor="b" anchorCtr="0"/>
          <a:lstStyle>
            <a:defPPr>
              <a:defRPr lang="zh-CN"/>
            </a:defPPr>
            <a:lvl1pPr marL="0" marR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4650" b="1" i="0" u="none" strike="noStrike" kern="1200" cap="none" spc="9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3600" kern="0" spc="0">
                <a:solidFill>
                  <a:schemeClr val="accent1"/>
                </a:solidFill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1.6 </a:t>
            </a:r>
            <a:r>
              <a:rPr sz="3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公倍数与最小公倍数</a:t>
            </a:r>
            <a:endParaRPr sz="3600" b="0" kern="0" spc="0">
              <a:solidFill>
                <a:schemeClr val="accent1"/>
              </a:solidFill>
              <a:uFillTx/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sz="3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sz="3600" b="0" kern="0" spc="0" smtClean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第</a:t>
            </a:r>
            <a:r>
              <a:rPr lang="en-US" sz="3600" b="0" kern="0" spc="0" smtClean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sz="3600" b="0" kern="0" spc="0" smtClean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课时</a:t>
            </a:r>
            <a:r>
              <a:rPr sz="3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）</a:t>
            </a:r>
            <a:endParaRPr lang="en-US" altLang="zh-CN" sz="3600" b="0" kern="0" spc="0">
              <a:solidFill>
                <a:schemeClr val="accent1"/>
              </a:solidFill>
              <a:uFillTx/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4498340" y="1260475"/>
            <a:ext cx="3386455" cy="537210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2400" kern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沪教版六年级第一学期</a:t>
            </a:r>
            <a:endParaRPr lang="zh-CN" altLang="en-US" sz="2400" kern="0">
              <a:solidFill>
                <a:schemeClr val="accent1"/>
              </a:solidFill>
              <a:uFillTx/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6" name="标题 3"/>
          <p:cNvSpPr/>
          <p:nvPr>
            <p:custDataLst>
              <p:tags r:id="rId4"/>
            </p:custDataLst>
          </p:nvPr>
        </p:nvSpPr>
        <p:spPr>
          <a:xfrm>
            <a:off x="5976076" y="1879600"/>
            <a:ext cx="4784090" cy="924560"/>
          </a:xfrm>
          <a:prstGeom prst="rect">
            <a:avLst/>
          </a:prstGeo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defPPr>
              <a:defRPr lang="zh-CN"/>
            </a:defPPr>
            <a:lvl1pPr marL="0" marR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4650" b="1" i="0" u="none" strike="noStrike" kern="1200" cap="none" spc="9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润圆-65简" panose="00020600040101010101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sz="3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第一章</a:t>
            </a:r>
            <a:r>
              <a:rPr lang="en-US" altLang="zh-CN" sz="3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 </a:t>
            </a:r>
            <a:r>
              <a:rPr sz="3600" b="0" kern="0" spc="0">
                <a:solidFill>
                  <a:schemeClr val="accent1"/>
                </a:solidFill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数的整除</a:t>
            </a:r>
            <a:endParaRPr sz="3600" b="0" kern="0" spc="0">
              <a:solidFill>
                <a:schemeClr val="accent1"/>
              </a:solidFill>
              <a:uFillTx/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cxnSp>
        <p:nvCxnSpPr>
          <p:cNvPr id="8" name="直接连接符 7"/>
          <p:cNvCxnSpPr/>
          <p:nvPr>
            <p:custDataLst>
              <p:tags r:id="rId5"/>
            </p:custDataLst>
          </p:nvPr>
        </p:nvCxnSpPr>
        <p:spPr>
          <a:xfrm>
            <a:off x="8394241" y="4105346"/>
            <a:ext cx="3099244" cy="0"/>
          </a:xfrm>
          <a:prstGeom prst="line">
            <a:avLst/>
          </a:prstGeom>
          <a:ln w="28575">
            <a:gradFill flip="none" rotWithShape="1">
              <a:gsLst>
                <a:gs pos="7000">
                  <a:srgbClr val="000000"/>
                </a:gs>
                <a:gs pos="100000">
                  <a:srgbClr val="FFFFFF">
                    <a:alpha val="0"/>
                  </a:srgb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4354830" y="614680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sz="40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教学目标</a:t>
            </a:r>
            <a:endParaRPr lang="zh-CN" sz="40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550035" y="1478915"/>
            <a:ext cx="8946515" cy="23069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400"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    </a:t>
            </a:r>
            <a:r>
              <a:rPr 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(1)</a:t>
            </a:r>
            <a:r>
              <a:rPr sz="2400"/>
              <a:t>熟练运用短除法求两个数的</a:t>
            </a:r>
            <a:r>
              <a:rPr sz="2400">
                <a:sym typeface="+mn-ea"/>
              </a:rPr>
              <a:t>最</a:t>
            </a:r>
            <a:r>
              <a:rPr lang="zh-CN" sz="2400">
                <a:sym typeface="+mn-ea"/>
              </a:rPr>
              <a:t>大公因数和最小</a:t>
            </a:r>
            <a:r>
              <a:rPr sz="2400"/>
              <a:t>公倍数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；</a:t>
            </a:r>
            <a:endParaRPr sz="2400"/>
          </a:p>
          <a:p>
            <a:pPr indent="0" fontAlgn="auto">
              <a:lnSpc>
                <a:spcPct val="150000"/>
              </a:lnSpc>
            </a:pPr>
            <a:r>
              <a:rPr 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       (2)</a:t>
            </a:r>
            <a:r>
              <a:rPr sz="2400"/>
              <a:t>通过观察归纳</a:t>
            </a:r>
            <a:r>
              <a:rPr lang="zh-CN" sz="2400"/>
              <a:t>出</a:t>
            </a:r>
            <a:r>
              <a:rPr sz="2400"/>
              <a:t>求三个整数的最小公倍数,最大公因数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；</a:t>
            </a:r>
            <a:endParaRPr sz="2400"/>
          </a:p>
          <a:p>
            <a:pPr indent="0" fontAlgn="auto">
              <a:lnSpc>
                <a:spcPct val="150000"/>
              </a:lnSpc>
            </a:pPr>
            <a:r>
              <a:rPr lang="en-US" sz="2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        (3)</a:t>
            </a:r>
            <a:r>
              <a:rPr sz="2400"/>
              <a:t>在分析解决问题的过程中,提高分析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</a:rPr>
              <a:t>、</a:t>
            </a:r>
            <a:r>
              <a:rPr sz="2400"/>
              <a:t>观察</a:t>
            </a:r>
            <a:r>
              <a:rPr lang="zh-CN" sz="240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、</a:t>
            </a:r>
            <a:r>
              <a:rPr sz="2400"/>
              <a:t>归纳的能力</a:t>
            </a:r>
            <a:r>
              <a:rPr sz="2400">
                <a:latin typeface="宋体" panose="02010600030101010101" pitchFamily="2" charset="-122"/>
                <a:ea typeface="宋体" panose="02010600030101010101" pitchFamily="2" charset="-122"/>
              </a:rPr>
              <a:t>,</a:t>
            </a:r>
            <a:r>
              <a:rPr sz="2400"/>
              <a:t>掌握由一般到特殊的思维方法</a:t>
            </a:r>
            <a:r>
              <a:rPr lang="en-US" sz="2400"/>
              <a:t>.</a:t>
            </a:r>
            <a:endParaRPr lang="en-US" sz="2400"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32205" y="1176020"/>
            <a:ext cx="9989820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zh-CN" sz="2800" b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     </a:t>
            </a:r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问题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求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最大公因数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 b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252" name="Text Box 12"/>
          <p:cNvSpPr txBox="1"/>
          <p:nvPr>
            <p:custDataLst>
              <p:tags r:id="rId3"/>
            </p:custDataLst>
          </p:nvPr>
        </p:nvSpPr>
        <p:spPr>
          <a:xfrm>
            <a:off x="1684020" y="2233930"/>
            <a:ext cx="72390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解法一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枚举法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8" name="Text Box 18"/>
          <p:cNvSpPr txBox="1"/>
          <p:nvPr>
            <p:custDataLst>
              <p:tags r:id="rId4"/>
            </p:custDataLst>
          </p:nvPr>
        </p:nvSpPr>
        <p:spPr>
          <a:xfrm>
            <a:off x="2221230" y="2941320"/>
            <a:ext cx="6657340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4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的因数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: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,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,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4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.</a:t>
            </a:r>
            <a:endParaRPr lang="en-US" altLang="zh-CN" sz="2800" b="1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的因数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: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1,2,3,6.</a:t>
            </a:r>
            <a:endParaRPr lang="en-US" altLang="zh-CN" sz="2800" b="1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的因数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:</a:t>
            </a:r>
            <a:r>
              <a: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1,12,2,6,3,4.</a:t>
            </a:r>
            <a:endParaRPr lang="en-US" altLang="zh-CN" sz="2800" b="1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答：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最大公因数是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2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32205" y="1176020"/>
            <a:ext cx="9989820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zh-CN" sz="2800" b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     </a:t>
            </a:r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问题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求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最大公因数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 b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252" name="Text Box 12"/>
          <p:cNvSpPr txBox="1"/>
          <p:nvPr>
            <p:custDataLst>
              <p:tags r:id="rId3"/>
            </p:custDataLst>
          </p:nvPr>
        </p:nvSpPr>
        <p:spPr>
          <a:xfrm>
            <a:off x="1684020" y="2233930"/>
            <a:ext cx="72390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解法二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分解素因数法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8" name="Text Box 18"/>
          <p:cNvSpPr txBox="1"/>
          <p:nvPr>
            <p:custDataLst>
              <p:tags r:id="rId4"/>
            </p:custDataLst>
          </p:nvPr>
        </p:nvSpPr>
        <p:spPr>
          <a:xfrm>
            <a:off x="2221230" y="2941320"/>
            <a:ext cx="6657340" cy="2030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4</a:t>
            </a:r>
            <a:r>
              <a:rPr 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=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  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×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2</a:t>
            </a: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6</a:t>
            </a:r>
            <a:r>
              <a:rPr 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=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2  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×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3 </a:t>
            </a: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=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2  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×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2 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×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3</a:t>
            </a:r>
            <a:endParaRPr lang="en-US" altLang="zh-CN" sz="280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813050" y="3133090"/>
            <a:ext cx="405765" cy="1836420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221230" y="5060950"/>
            <a:ext cx="609600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答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：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最大公因数是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2" grpId="0"/>
      <p:bldP spid="8" grpId="0"/>
      <p:bldP spid="3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945630" y="3662680"/>
            <a:ext cx="2148840" cy="581025"/>
          </a:xfrm>
          <a:prstGeom prst="rect">
            <a:avLst/>
          </a:prstGeom>
          <a:solidFill>
            <a:srgbClr val="FFFF00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32205" y="1176020"/>
            <a:ext cx="9989820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zh-CN" sz="2800" b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     </a:t>
            </a:r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问题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求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最大公因数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 b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252" name="Text Box 12"/>
          <p:cNvSpPr txBox="1"/>
          <p:nvPr>
            <p:custDataLst>
              <p:tags r:id="rId3"/>
            </p:custDataLst>
          </p:nvPr>
        </p:nvSpPr>
        <p:spPr>
          <a:xfrm>
            <a:off x="1684020" y="2233930"/>
            <a:ext cx="72390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解法三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短除法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grpSp>
        <p:nvGrpSpPr>
          <p:cNvPr id="3" name="Group 25"/>
          <p:cNvGrpSpPr/>
          <p:nvPr/>
        </p:nvGrpSpPr>
        <p:grpSpPr>
          <a:xfrm>
            <a:off x="2717165" y="2886710"/>
            <a:ext cx="2522220" cy="601980"/>
            <a:chOff x="1109" y="1570"/>
            <a:chExt cx="1589" cy="272"/>
          </a:xfrm>
        </p:grpSpPr>
        <p:sp>
          <p:nvSpPr>
            <p:cNvPr id="31750" name="Line 6"/>
            <p:cNvSpPr>
              <a:spLocks noChangeShapeType="1"/>
            </p:cNvSpPr>
            <p:nvPr>
              <p:custDataLst>
                <p:tags r:id="rId4"/>
              </p:custDataLst>
            </p:nvPr>
          </p:nvSpPr>
          <p:spPr bwMode="auto">
            <a:xfrm>
              <a:off x="1109" y="1570"/>
              <a:ext cx="1" cy="27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  <p:sp>
          <p:nvSpPr>
            <p:cNvPr id="31751" name="Line 7"/>
            <p:cNvSpPr>
              <a:spLocks noChangeShapeType="1"/>
            </p:cNvSpPr>
            <p:nvPr>
              <p:custDataLst>
                <p:tags r:id="rId5"/>
              </p:custDataLst>
            </p:nvPr>
          </p:nvSpPr>
          <p:spPr bwMode="auto">
            <a:xfrm>
              <a:off x="1110" y="1842"/>
              <a:ext cx="1588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sp>
        <p:nvSpPr>
          <p:cNvPr id="31753" name="Text Box 9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286917" y="2985179"/>
            <a:ext cx="431800" cy="58356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1764" name="Text Box 20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003181" y="3588676"/>
            <a:ext cx="2232025" cy="58356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 </a:t>
            </a:r>
            <a:r>
              <a:rPr lang="en-US" altLang="zh-CN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    3      </a:t>
            </a: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6 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1752" name="Text Box 8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2791460" y="2878455"/>
            <a:ext cx="2453005" cy="58356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4       </a:t>
            </a:r>
            <a:r>
              <a:rPr lang="en-US" altLang="zh-CN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6      12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1772" name="Text Box 28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5317490" y="3045460"/>
            <a:ext cx="3471545" cy="46037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除以三个数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共有的因数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31775" name="Text Box 31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351145" y="3723005"/>
            <a:ext cx="4535805" cy="46037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除到三个商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charset="-122"/>
                <a:ea typeface="微软雅黑"/>
              </a:rPr>
              <a:t>没有公共的因数</a:t>
            </a:r>
            <a:r>
              <a:rPr lang="zh-CN" altLang="en-US" sz="2400">
                <a:solidFill>
                  <a:schemeClr val="tx1"/>
                </a:solidFill>
                <a:latin typeface="微软雅黑" panose="020b0503020204020204" charset="-122"/>
                <a:ea typeface="微软雅黑"/>
              </a:rPr>
              <a:t>为止</a:t>
            </a:r>
            <a:endParaRPr lang="zh-CN" altLang="en-US" sz="2400">
              <a:solidFill>
                <a:schemeClr val="tx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32158" name="Text Box 30"/>
          <p:cNvSpPr txBox="1"/>
          <p:nvPr>
            <p:custDataLst>
              <p:tags r:id="rId11"/>
            </p:custDataLst>
          </p:nvPr>
        </p:nvSpPr>
        <p:spPr>
          <a:xfrm>
            <a:off x="7268845" y="4400550"/>
            <a:ext cx="1654175" cy="756285"/>
          </a:xfrm>
          <a:prstGeom prst="rect">
            <a:avLst/>
          </a:prstGeom>
          <a:noFill/>
          <a:ln w="1905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rPr>
              <a:t>三者互素</a:t>
            </a:r>
            <a:endParaRPr lang="zh-CN" altLang="en-US" sz="2800" b="1">
              <a:solidFill>
                <a:schemeClr val="accent1"/>
              </a:solidFill>
              <a:latin typeface="微软雅黑" panose="020b0503020204020204" charset="-122"/>
              <a:ea typeface="微软雅黑"/>
              <a:cs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2028825" y="4298315"/>
            <a:ext cx="609600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答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：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最大公因数是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1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17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17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1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17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7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1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432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252" grpId="0"/>
      <p:bldP spid="31753" grpId="0"/>
      <p:bldP spid="31764" grpId="0"/>
      <p:bldP spid="31752" grpId="0"/>
      <p:bldP spid="31772" grpId="0"/>
      <p:bldP spid="31775" grpId="0"/>
      <p:bldP spid="432158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836295" y="38290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6151" name="Text Box 7"/>
          <p:cNvSpPr txBox="1"/>
          <p:nvPr>
            <p:custDataLst>
              <p:tags r:id="rId3"/>
            </p:custDataLst>
          </p:nvPr>
        </p:nvSpPr>
        <p:spPr>
          <a:xfrm>
            <a:off x="1075690" y="1223010"/>
            <a:ext cx="9624695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spcBef>
                <a:spcPct val="0"/>
              </a:spcBef>
            </a:pP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1.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三者互素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  <a:p>
            <a:pPr indent="0" fontAlgn="auto">
              <a:lnSpc>
                <a:spcPct val="150000"/>
              </a:lnSpc>
              <a:spcBef>
                <a:spcPct val="0"/>
              </a:spcBef>
            </a:pPr>
            <a:r>
              <a:rPr lang="en-US" altLang="zh-CN" sz="2800" noProof="0">
                <a:solidFill>
                  <a:schemeClr val="tx1"/>
                </a:solidFill>
                <a:latin typeface="微软雅黑" panose="020b0503020204020204" charset="-122"/>
                <a:ea typeface="微软雅黑"/>
                <a:sym typeface="+mn-ea"/>
              </a:rPr>
              <a:t>       </a:t>
            </a:r>
            <a:r>
              <a:rPr lang="zh-CN" altLang="en-US" sz="2800" noProof="0">
                <a:latin typeface="微软雅黑" panose="020b0503020204020204" charset="-122"/>
                <a:ea typeface="微软雅黑"/>
                <a:sym typeface="+mn-ea"/>
              </a:rPr>
              <a:t>三个整数没有公因数</a:t>
            </a:r>
            <a:r>
              <a:rPr lang="zh-CN" altLang="en-US" sz="2800" noProof="0"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.</a:t>
            </a:r>
            <a:endParaRPr kumimoji="0" lang="zh-CN" altLang="en-US" sz="2800" b="0" kern="1200" cap="none" spc="0" normalizeH="0" baseline="0" noProof="0">
              <a:solidFill>
                <a:schemeClr val="tx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1709400" y="11620500"/>
            <a:ext cx="0" cy="0"/>
          </a:xfrm>
          <a:prstGeom prst="rect">
            <a:avLst/>
          </a:prstGeom>
          <a:ln>
            <a:noFill/>
          </a:ln>
        </p:spPr>
      </p:pic>
      <p:sp>
        <p:nvSpPr>
          <p:cNvPr id="5" name="文本框 4"/>
          <p:cNvSpPr txBox="1"/>
          <p:nvPr/>
        </p:nvSpPr>
        <p:spPr>
          <a:xfrm>
            <a:off x="1376680" y="2736850"/>
            <a:ext cx="7569835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问题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请举例出三个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  <a:sym typeface="+mn-ea"/>
              </a:rPr>
              <a:t>“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三者互素</a:t>
            </a:r>
            <a:r>
              <a:rPr lang="en-US" altLang="zh-CN" sz="2800">
                <a:latin typeface="宋体" panose="02010600030101010101" pitchFamily="2" charset="-122"/>
                <a:ea typeface="宋体" panose="02010600030101010101" pitchFamily="2" charset="-122"/>
                <a:cs typeface="微软雅黑" panose="020b0503020204020204" charset="-122"/>
                <a:sym typeface="+mn-ea"/>
              </a:rPr>
              <a:t>”</a:t>
            </a:r>
            <a:r>
              <a:rPr lang="zh-CN" altLang="en-US" sz="2800" noProof="0">
                <a:latin typeface="微软雅黑" panose="020b0503020204020204" charset="-122"/>
                <a:ea typeface="微软雅黑"/>
                <a:sym typeface="+mn-ea"/>
              </a:rPr>
              <a:t>的整数</a:t>
            </a:r>
            <a:r>
              <a:rPr lang="en-US" altLang="zh-CN" sz="2800" noProof="0">
                <a:latin typeface="微软雅黑" panose="020b0503020204020204" charset="-122"/>
                <a:ea typeface="微软雅黑"/>
                <a:sym typeface="+mn-ea"/>
              </a:rPr>
              <a:t>.</a:t>
            </a:r>
            <a:endParaRPr lang="en-US" altLang="zh-CN" sz="2800" noProof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31752" name="Text Box 8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875790" y="3985895"/>
            <a:ext cx="1757680" cy="58356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3200" smtClean="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6" name="Text Box 8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644130" y="3916680"/>
            <a:ext cx="1757680" cy="58356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4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5</a:t>
            </a:r>
            <a:endParaRPr lang="en-US" altLang="zh-CN" sz="3200" smtClean="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7" name="Text Box 8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759960" y="3952875"/>
            <a:ext cx="1757680" cy="58356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3</a:t>
            </a:r>
            <a:r>
              <a:rPr lang="zh-CN" altLang="en-US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5</a:t>
            </a:r>
            <a:r>
              <a:rPr lang="zh-CN" altLang="en-US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，</a:t>
            </a:r>
            <a:r>
              <a:rPr lang="en-US" altLang="zh-CN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7</a:t>
            </a:r>
            <a:endParaRPr lang="en-US" altLang="zh-CN" sz="3200" smtClean="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1" grpId="0"/>
      <p:bldP spid="5" grpId="0"/>
      <p:bldP spid="31752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32205" y="1280160"/>
            <a:ext cx="9989820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zh-CN" sz="2800" b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     </a:t>
            </a:r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问题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类比刚才的方法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，</a:t>
            </a:r>
            <a:r>
              <a:rPr lang="zh-CN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尝试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求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最小公倍数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 b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2742565" y="2756535"/>
            <a:ext cx="5491480" cy="521970"/>
            <a:chOff x="4319" y="4341"/>
            <a:chExt cx="8648" cy="822"/>
          </a:xfrm>
        </p:grpSpPr>
        <p:sp>
          <p:nvSpPr>
            <p:cNvPr id="3" name="文本框 2"/>
            <p:cNvSpPr txBox="1"/>
            <p:nvPr/>
          </p:nvSpPr>
          <p:spPr>
            <a:xfrm>
              <a:off x="10809" y="4341"/>
              <a:ext cx="2158" cy="822"/>
            </a:xfrm>
            <a:prstGeom prst="rect">
              <a:avLst/>
            </a:prstGeom>
            <a:solidFill>
              <a:srgbClr val="F4FFE2"/>
            </a:solidFill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解法三</a:t>
              </a:r>
              <a:r>
                <a:rPr lang="en-US" altLang="zh-CN" sz="2800" b="1">
                  <a:solidFill>
                    <a:schemeClr val="tx1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 </a:t>
              </a:r>
              <a:endPara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endParaRPr>
            </a:p>
          </p:txBody>
        </p:sp>
        <p:sp>
          <p:nvSpPr>
            <p:cNvPr id="5" name="文本框 4"/>
            <p:cNvSpPr txBox="1"/>
            <p:nvPr>
              <p:custDataLst>
                <p:tags r:id="rId3"/>
              </p:custDataLst>
            </p:nvPr>
          </p:nvSpPr>
          <p:spPr>
            <a:xfrm>
              <a:off x="7564" y="4341"/>
              <a:ext cx="2158" cy="822"/>
            </a:xfrm>
            <a:prstGeom prst="rect">
              <a:avLst/>
            </a:prstGeom>
            <a:solidFill>
              <a:srgbClr val="F4FFE2"/>
            </a:solidFill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解法二</a:t>
              </a:r>
              <a:r>
                <a:rPr lang="en-US" altLang="zh-CN" sz="2800" b="1">
                  <a:solidFill>
                    <a:schemeClr val="tx1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 </a:t>
              </a:r>
              <a:endPara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endParaRPr>
            </a:p>
          </p:txBody>
        </p:sp>
        <p:sp>
          <p:nvSpPr>
            <p:cNvPr id="6" name="文本框 5"/>
            <p:cNvSpPr txBox="1"/>
            <p:nvPr>
              <p:custDataLst>
                <p:tags r:id="rId4"/>
              </p:custDataLst>
            </p:nvPr>
          </p:nvSpPr>
          <p:spPr>
            <a:xfrm>
              <a:off x="4319" y="4341"/>
              <a:ext cx="2158" cy="822"/>
            </a:xfrm>
            <a:prstGeom prst="rect">
              <a:avLst/>
            </a:prstGeom>
            <a:solidFill>
              <a:srgbClr val="F4FFE2"/>
            </a:solidFill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b="1">
                  <a:solidFill>
                    <a:schemeClr val="tx1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解法一</a:t>
              </a:r>
              <a:r>
                <a:rPr lang="en-US" altLang="zh-CN" sz="2800" b="1">
                  <a:solidFill>
                    <a:schemeClr val="tx1"/>
                  </a:solidFill>
                  <a:latin typeface="Times New Roman" panose="02020603050405020304" pitchFamily="18" charset="0"/>
                  <a:ea typeface="微软雅黑"/>
                  <a:cs typeface="Times New Roman" panose="02020603050405020304" pitchFamily="18" charset="0"/>
                  <a:sym typeface="+mn-ea"/>
                </a:rPr>
                <a:t>  </a:t>
              </a:r>
              <a:endParaRPr lang="en-US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endParaRPr>
            </a:p>
          </p:txBody>
        </p:sp>
      </p:grp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32205" y="1176020"/>
            <a:ext cx="9989820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zh-CN" sz="2800" b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     </a:t>
            </a:r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问题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求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最小公倍数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 b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252" name="Text Box 12"/>
          <p:cNvSpPr txBox="1"/>
          <p:nvPr>
            <p:custDataLst>
              <p:tags r:id="rId3"/>
            </p:custDataLst>
          </p:nvPr>
        </p:nvSpPr>
        <p:spPr>
          <a:xfrm>
            <a:off x="1684020" y="2233930"/>
            <a:ext cx="72390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解法一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枚举法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8" name="Text Box 18"/>
          <p:cNvSpPr txBox="1"/>
          <p:nvPr>
            <p:custDataLst>
              <p:tags r:id="rId4"/>
            </p:custDataLst>
          </p:nvPr>
        </p:nvSpPr>
        <p:spPr>
          <a:xfrm>
            <a:off x="2221230" y="2941320"/>
            <a:ext cx="6657340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4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的倍数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:4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,8,</a:t>
            </a:r>
            <a:r>
              <a:rPr lang="en-US" altLang="zh-CN" sz="2800" b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,16,20……</a:t>
            </a: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的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倍数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: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6,</a:t>
            </a:r>
            <a:r>
              <a:rPr lang="en-US" altLang="zh-CN" sz="2800" b="1">
                <a:highlight>
                  <a:srgbClr val="FFFF00"/>
                </a:highlight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,18,24……</a:t>
            </a:r>
            <a:endParaRPr lang="en-US" altLang="zh-CN" sz="2800" b="1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的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倍数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:</a:t>
            </a:r>
            <a:r>
              <a:rPr lang="en-US" altLang="zh-CN" sz="2800" b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,24,36,48……</a:t>
            </a: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答：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最小公倍数是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2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32205" y="1176020"/>
            <a:ext cx="9989820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zh-CN" sz="2800" b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     </a:t>
            </a:r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问题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求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最小公倍数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 b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252" name="Text Box 12"/>
          <p:cNvSpPr txBox="1"/>
          <p:nvPr>
            <p:custDataLst>
              <p:tags r:id="rId3"/>
            </p:custDataLst>
          </p:nvPr>
        </p:nvSpPr>
        <p:spPr>
          <a:xfrm>
            <a:off x="1684020" y="2233930"/>
            <a:ext cx="72390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解法二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分解素因数法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8" name="Text Box 18"/>
          <p:cNvSpPr txBox="1"/>
          <p:nvPr>
            <p:custDataLst>
              <p:tags r:id="rId4"/>
            </p:custDataLst>
          </p:nvPr>
        </p:nvSpPr>
        <p:spPr>
          <a:xfrm>
            <a:off x="2221230" y="2941320"/>
            <a:ext cx="6657340" cy="2030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4</a:t>
            </a:r>
            <a:r>
              <a:rPr 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=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  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×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</a:t>
            </a:r>
            <a:r>
              <a:rPr lang="en-US" altLang="zh-CN" sz="2800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</a:t>
            </a: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6</a:t>
            </a:r>
            <a:r>
              <a:rPr 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=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2  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×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</a:t>
            </a:r>
            <a:r>
              <a:rPr lang="en-US" altLang="zh-CN" sz="2800">
                <a:highlight>
                  <a:srgbClr val="00FFFF"/>
                </a:highlight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en-US" sz="28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=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2  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×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 </a:t>
            </a:r>
            <a:r>
              <a:rPr lang="en-US" altLang="zh-CN" sz="2800">
                <a:highlight>
                  <a:srgbClr val="FFFF00"/>
                </a:highlight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×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highlight>
                  <a:srgbClr val="00FFFF"/>
                </a:highlight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3</a:t>
            </a:r>
            <a:endParaRPr lang="en-US" altLang="zh-CN" sz="2800">
              <a:highlight>
                <a:srgbClr val="00FFFF"/>
              </a:highlight>
              <a:latin typeface="Times New Roman" panose="02020603050405020304" pitchFamily="18" charset="0"/>
              <a:ea typeface="微软雅黑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813050" y="3133090"/>
            <a:ext cx="405765" cy="1836420"/>
          </a:xfrm>
          <a:prstGeom prst="rect">
            <a:avLst/>
          </a:prstGeom>
          <a:noFill/>
          <a:ln w="28575">
            <a:solidFill>
              <a:srgbClr val="0070C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lt1"/>
                </a:solidFill>
              </a14:hiddenFill>
            </a:ext>
          </a:ex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221230" y="5060950"/>
            <a:ext cx="674878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答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：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最小公倍数是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2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×</a:t>
            </a:r>
            <a:r>
              <a:rPr lang="en-US" altLang="zh-CN" sz="2800">
                <a:highlight>
                  <a:srgbClr val="FFFF00"/>
                </a:highlight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×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highlight>
                  <a:srgbClr val="00FFFF"/>
                </a:highlight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3</a:t>
            </a:r>
            <a:r>
              <a:rPr 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=12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2" grpId="0"/>
      <p:bldP spid="8" grpId="0"/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945630" y="3662680"/>
            <a:ext cx="1139825" cy="581025"/>
          </a:xfrm>
          <a:prstGeom prst="rect">
            <a:avLst/>
          </a:prstGeom>
          <a:solidFill>
            <a:srgbClr val="FFFF00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文本框 3"/>
          <p:cNvSpPr txBox="1"/>
          <p:nvPr>
            <p:custDataLst>
              <p:tags r:id="rId2"/>
            </p:custDataLst>
          </p:nvPr>
        </p:nvSpPr>
        <p:spPr>
          <a:xfrm>
            <a:off x="836295" y="490855"/>
            <a:ext cx="2454275" cy="685165"/>
          </a:xfrm>
          <a:prstGeom prst="rect">
            <a:avLst/>
          </a:prstGeom>
          <a:noFill/>
          <a:ln>
            <a:noFill/>
          </a:ln>
        </p:spPr>
        <p:txBody>
          <a:bodyPr wrap="square" lIns="76200" tIns="28575" rIns="57150" bIns="28575" rtlCol="0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3600" b="1" kern="0">
                <a:solidFill>
                  <a:schemeClr val="accent1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新知学习</a:t>
            </a:r>
            <a:endParaRPr lang="zh-CN" altLang="en-US" sz="3600" b="1" kern="0">
              <a:solidFill>
                <a:schemeClr val="accent1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32205" y="1176020"/>
            <a:ext cx="9989820" cy="7372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algn="l" defTabSz="914400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zh-CN" sz="2800" b="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     </a:t>
            </a:r>
            <a:r>
              <a:rPr lang="zh-CN" altLang="en-US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问题</a:t>
            </a:r>
            <a:r>
              <a:rPr lang="en-US" altLang="zh-CN" sz="2800" b="1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800">
                <a:latin typeface="Times New Roman" panose="02020603050405020304" pitchFamily="18" charset="0"/>
                <a:cs typeface="Times New Roman" panose="02020603050405020304" pitchFamily="18" charset="0"/>
                <a:sym typeface="+mn-ea"/>
              </a:rPr>
              <a:t> 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求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最大公因数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 b="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252" name="Text Box 12"/>
          <p:cNvSpPr txBox="1"/>
          <p:nvPr>
            <p:custDataLst>
              <p:tags r:id="rId3"/>
            </p:custDataLst>
          </p:nvPr>
        </p:nvSpPr>
        <p:spPr>
          <a:xfrm>
            <a:off x="1684020" y="2233930"/>
            <a:ext cx="7239000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解法三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  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短除法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grpSp>
        <p:nvGrpSpPr>
          <p:cNvPr id="3" name="Group 25"/>
          <p:cNvGrpSpPr/>
          <p:nvPr/>
        </p:nvGrpSpPr>
        <p:grpSpPr>
          <a:xfrm>
            <a:off x="2717165" y="2886710"/>
            <a:ext cx="2522220" cy="601980"/>
            <a:chOff x="1109" y="1570"/>
            <a:chExt cx="1589" cy="272"/>
          </a:xfrm>
        </p:grpSpPr>
        <p:sp>
          <p:nvSpPr>
            <p:cNvPr id="31750" name="Line 6"/>
            <p:cNvSpPr>
              <a:spLocks noChangeShapeType="1"/>
            </p:cNvSpPr>
            <p:nvPr>
              <p:custDataLst>
                <p:tags r:id="rId4"/>
              </p:custDataLst>
            </p:nvPr>
          </p:nvSpPr>
          <p:spPr bwMode="auto">
            <a:xfrm>
              <a:off x="1109" y="1570"/>
              <a:ext cx="1" cy="272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  <p:sp>
          <p:nvSpPr>
            <p:cNvPr id="31751" name="Line 7"/>
            <p:cNvSpPr>
              <a:spLocks noChangeShapeType="1"/>
            </p:cNvSpPr>
            <p:nvPr>
              <p:custDataLst>
                <p:tags r:id="rId5"/>
              </p:custDataLst>
            </p:nvPr>
          </p:nvSpPr>
          <p:spPr bwMode="auto">
            <a:xfrm>
              <a:off x="1110" y="1842"/>
              <a:ext cx="1588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sp>
        <p:nvSpPr>
          <p:cNvPr id="31753" name="Text Box 9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2286917" y="2985179"/>
            <a:ext cx="431800" cy="58356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1764" name="Text Box 20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003181" y="3588676"/>
            <a:ext cx="2232025" cy="58356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 </a:t>
            </a:r>
            <a:r>
              <a:rPr lang="en-US" altLang="zh-CN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    3      </a:t>
            </a: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6 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1752" name="Text Box 8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2864485" y="2875280"/>
            <a:ext cx="2453005" cy="58356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4       </a:t>
            </a:r>
            <a:r>
              <a:rPr lang="en-US" altLang="zh-CN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6      12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1772" name="Text Box 28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5317490" y="3045460"/>
            <a:ext cx="3471545" cy="46037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除以三个数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共有的因数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rgbClr val="FF0000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31775" name="Text Box 31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351145" y="3723005"/>
            <a:ext cx="5643245" cy="46037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除到三个中任意</a:t>
            </a:r>
            <a:r>
              <a:rPr lang="en-US" altLang="zh-CN" sz="24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2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个</a:t>
            </a: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没有公共的因数</a:t>
            </a:r>
            <a:r>
              <a:rPr lang="zh-CN" altLang="en-US" sz="2400">
                <a:solidFill>
                  <a:schemeClr val="tx1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</a:rPr>
              <a:t>为止</a:t>
            </a:r>
            <a:endParaRPr lang="zh-CN" altLang="en-US" sz="2400">
              <a:solidFill>
                <a:schemeClr val="tx1"/>
              </a:solidFill>
              <a:latin typeface="Times New Roman" panose="02020603050405020304" pitchFamily="18" charset="0"/>
              <a:ea typeface="微软雅黑"/>
              <a:cs typeface="Times New Roman" panose="02020603050405020304" pitchFamily="18" charset="0"/>
            </a:endParaRPr>
          </a:p>
        </p:txBody>
      </p:sp>
      <p:sp>
        <p:nvSpPr>
          <p:cNvPr id="432158" name="Text Box 30"/>
          <p:cNvSpPr txBox="1"/>
          <p:nvPr>
            <p:custDataLst>
              <p:tags r:id="rId11"/>
            </p:custDataLst>
          </p:nvPr>
        </p:nvSpPr>
        <p:spPr>
          <a:xfrm>
            <a:off x="7268845" y="4400550"/>
            <a:ext cx="1654175" cy="756285"/>
          </a:xfrm>
          <a:prstGeom prst="rect">
            <a:avLst/>
          </a:prstGeom>
          <a:noFill/>
          <a:ln w="19050"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>
                    <a:lumMod val="20000"/>
                    <a:lumOff val="80000"/>
                  </a:schemeClr>
                </a:solidFill>
              </a14:hiddenFill>
            </a:ext>
          </a:extLst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 b="1">
                <a:solidFill>
                  <a:schemeClr val="accent1"/>
                </a:solidFill>
                <a:latin typeface="微软雅黑" panose="020b0503020204020204" charset="-122"/>
                <a:ea typeface="微软雅黑"/>
                <a:cs typeface="宋体" panose="02010600030101010101" pitchFamily="2" charset="-122"/>
              </a:rPr>
              <a:t>两两互素</a:t>
            </a:r>
            <a:endParaRPr lang="zh-CN" altLang="en-US" sz="2800" b="1">
              <a:solidFill>
                <a:schemeClr val="accent1"/>
              </a:solidFill>
              <a:latin typeface="微软雅黑" panose="020b0503020204020204" charset="-122"/>
              <a:ea typeface="微软雅黑"/>
              <a:cs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12"/>
            </p:custDataLst>
          </p:nvPr>
        </p:nvSpPr>
        <p:spPr>
          <a:xfrm>
            <a:off x="1990090" y="5262880"/>
            <a:ext cx="6096000" cy="737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答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：</a:t>
            </a:r>
            <a:r>
              <a:rPr lang="zh-CN" altLang="en-US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 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4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6</a:t>
            </a:r>
            <a:r>
              <a:rPr lang="zh-CN" altLang="en-US" sz="2800"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、</a:t>
            </a:r>
            <a:r>
              <a:rPr lang="en-US" altLang="zh-CN" sz="2800"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zh-CN" altLang="en-US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最大公因数是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微软雅黑"/>
                <a:cs typeface="Times New Roman" panose="02020603050405020304" pitchFamily="18" charset="0"/>
                <a:sym typeface="+mn-ea"/>
              </a:rPr>
              <a:t>12</a:t>
            </a:r>
            <a:r>
              <a:rPr lang="en-US" altLang="zh-CN" sz="2800"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.</a:t>
            </a:r>
            <a:endParaRPr lang="en-US" altLang="zh-CN" sz="2800"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grpSp>
        <p:nvGrpSpPr>
          <p:cNvPr id="6" name="Group 25"/>
          <p:cNvGrpSpPr/>
          <p:nvPr/>
        </p:nvGrpSpPr>
        <p:grpSpPr>
          <a:xfrm>
            <a:off x="2795270" y="3518535"/>
            <a:ext cx="2522220" cy="601980"/>
            <a:chOff x="1109" y="1570"/>
            <a:chExt cx="1589" cy="272"/>
          </a:xfrm>
        </p:grpSpPr>
        <p:sp>
          <p:nvSpPr>
            <p:cNvPr id="8" name="Line 6"/>
            <p:cNvSpPr>
              <a:spLocks noChangeShapeType="1"/>
            </p:cNvSpPr>
            <p:nvPr>
              <p:custDataLst>
                <p:tags r:id="rId13"/>
              </p:custDataLst>
            </p:nvPr>
          </p:nvSpPr>
          <p:spPr bwMode="auto">
            <a:xfrm>
              <a:off x="1109" y="1570"/>
              <a:ext cx="1" cy="272"/>
            </a:xfrm>
            <a:prstGeom prst="line">
              <a:avLst/>
            </a:prstGeom>
            <a:noFill/>
            <a:ln w="28575">
              <a:solidFill>
                <a:srgbClr val="00B0F0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  <p:sp>
          <p:nvSpPr>
            <p:cNvPr id="9" name="Line 7"/>
            <p:cNvSpPr>
              <a:spLocks noChangeShapeType="1"/>
            </p:cNvSpPr>
            <p:nvPr>
              <p:custDataLst>
                <p:tags r:id="rId14"/>
              </p:custDataLst>
            </p:nvPr>
          </p:nvSpPr>
          <p:spPr bwMode="auto">
            <a:xfrm>
              <a:off x="1110" y="1842"/>
              <a:ext cx="1588" cy="0"/>
            </a:xfrm>
            <a:prstGeom prst="line">
              <a:avLst/>
            </a:prstGeom>
            <a:noFill/>
            <a:ln w="28575">
              <a:solidFill>
                <a:srgbClr val="00B0F0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sp>
        <p:nvSpPr>
          <p:cNvPr id="10" name="Text Box 9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2432967" y="3619544"/>
            <a:ext cx="431800" cy="58356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2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1" name="Text Box 20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3007626" y="4192561"/>
            <a:ext cx="2232025" cy="58356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B0F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    3      </a:t>
            </a:r>
            <a:r>
              <a:rPr lang="en-US" altLang="zh-CN" sz="3200" b="1">
                <a:solidFill>
                  <a:srgbClr val="00B0F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grpSp>
        <p:nvGrpSpPr>
          <p:cNvPr id="12" name="Group 25"/>
          <p:cNvGrpSpPr/>
          <p:nvPr/>
        </p:nvGrpSpPr>
        <p:grpSpPr>
          <a:xfrm>
            <a:off x="2921000" y="4165600"/>
            <a:ext cx="2522220" cy="601980"/>
            <a:chOff x="1109" y="1570"/>
            <a:chExt cx="1589" cy="272"/>
          </a:xfrm>
        </p:grpSpPr>
        <p:sp>
          <p:nvSpPr>
            <p:cNvPr id="13" name="Line 6"/>
            <p:cNvSpPr>
              <a:spLocks noChangeShapeType="1"/>
            </p:cNvSpPr>
            <p:nvPr>
              <p:custDataLst>
                <p:tags r:id="rId17"/>
              </p:custDataLst>
            </p:nvPr>
          </p:nvSpPr>
          <p:spPr bwMode="auto">
            <a:xfrm>
              <a:off x="1109" y="1570"/>
              <a:ext cx="1" cy="272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  <p:sp>
          <p:nvSpPr>
            <p:cNvPr id="14" name="Line 7"/>
            <p:cNvSpPr>
              <a:spLocks noChangeShapeType="1"/>
            </p:cNvSpPr>
            <p:nvPr>
              <p:custDataLst>
                <p:tags r:id="rId18"/>
              </p:custDataLst>
            </p:nvPr>
          </p:nvSpPr>
          <p:spPr bwMode="auto">
            <a:xfrm>
              <a:off x="1110" y="1842"/>
              <a:ext cx="1588" cy="0"/>
            </a:xfrm>
            <a:prstGeom prst="line">
              <a:avLst/>
            </a:prstGeom>
            <a:noFill/>
            <a:ln w="28575">
              <a:solidFill>
                <a:srgbClr val="FF0000"/>
              </a:solidFill>
              <a:round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200"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</p:grpSp>
      <p:sp>
        <p:nvSpPr>
          <p:cNvPr id="15" name="Text Box 9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2575842" y="4237399"/>
            <a:ext cx="431800" cy="58356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3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16" name="Text Box 20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3085731" y="4782476"/>
            <a:ext cx="2232025" cy="583565"/>
          </a:xfrm>
          <a:prstGeom prst="rect">
            <a:avLst/>
          </a:prstGeom>
          <a:noFill/>
          <a:ln w="19050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 b="1">
                <a:solidFill>
                  <a:srgbClr val="00B0F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3200" smtClean="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    </a:t>
            </a:r>
            <a:r>
              <a:rPr lang="en-US" altLang="zh-CN" sz="3200" b="1" smtClean="0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1      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lang="en-US" altLang="zh-CN" sz="3200">
                <a:latin typeface="Times New Roman" panose="02020603050405020304" pitchFamily="18" charset="0"/>
                <a:ea typeface="隶书" panose="02010509060101010101" pitchFamily="49" charset="-122"/>
                <a:cs typeface="Times New Roman" panose="02020603050405020304" pitchFamily="18" charset="0"/>
              </a:rPr>
              <a:t> </a:t>
            </a:r>
            <a:endParaRPr lang="en-US" altLang="zh-CN" sz="3200">
              <a:latin typeface="Times New Roman" panose="02020603050405020304" pitchFamily="18" charset="0"/>
              <a:ea typeface="隶书" panose="02010509060101010101" pitchFamily="49" charset="-122"/>
              <a:cs typeface="Times New Roman" panose="02020603050405020304" pitchFamily="18" charset="0"/>
            </a:endParaRPr>
          </a:p>
        </p:txBody>
      </p:sp>
    </p:spTree>
    <p:custDataLst>
      <p:tags r:id="rId2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17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31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17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17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1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17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17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1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432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 nodeType="clickPar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252" grpId="0"/>
      <p:bldP spid="31753" grpId="0"/>
      <p:bldP spid="31764" grpId="0"/>
      <p:bldP spid="31752" grpId="0"/>
      <p:bldP spid="31772" grpId="0"/>
      <p:bldP spid="31775" grpId="0"/>
      <p:bldP spid="432158" grpId="0"/>
      <p:bldP spid="5" grpId="0"/>
      <p:bldP spid="10" grpId="0"/>
      <p:bldP spid="11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https://d.book118.com/516014241054010035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863ad2937e544e458295ea85489683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7da77f1731ae2a1c98e6"/>
  <p:tag name="KSO_WM_TAG_VERSION" val="1.0"/>
  <p:tag name="KSO_WM_TEMPLATE_CATEGORY" val="chip"/>
  <p:tag name="KSO_WM_TEMPLATE_INDEX" val="20221225"/>
  <p:tag name="KSO_WM_UNIT_DEC_AREA_ID" val="6d0c929b4ff34dc0bf3534c2fdf4d73f"/>
  <p:tag name="KSO_WM_UNIT_DEC_CHANGEPICRESERVED" val="1"/>
  <p:tag name="KSO_WM_UNIT_DEC_SUPPORTCHANGEPIC" val="0"/>
  <p:tag name="KSO_WM_UNIT_ID" val="chip20221225_3*i*1"/>
  <p:tag name="KSO_WM_UNIT_INDEX" val="1"/>
  <p:tag name="KSO_WM_UNIT_SUBTYPE" val="v"/>
  <p:tag name="KSO_WM_UNIT_TYPE" val="i"/>
</p:tagLst>
</file>

<file path=ppt/tags/tag2.xml><?xml version="1.0" encoding="utf-8"?>
<p:tagLst xmlns:p="http://schemas.openxmlformats.org/presentationml/2006/main">
  <p:tag name="KSO_WM_ASSEMBLE_CHIP_INDEX" val="149cefdea999440db426fea0d2abf95d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ASSEMBLE_GROUPID" val="61a82d99f40d6225060c5a8d"/>
  <p:tag name="KSO_WM_TEMPLATE_ASSEMBLE_XID" val="61add14df43d82924ffd8242"/>
  <p:tag name="KSO_WM_TEMPLATE_CATEGORY" val="custom"/>
  <p:tag name="KSO_WM_TEMPLATE_INDEX" val="20221225"/>
  <p:tag name="KSO_WM_UNIT_BLOCK" val="0"/>
  <p:tag name="KSO_WM_UNIT_COMPATIBLE" val="0"/>
  <p:tag name="KSO_WM_UNIT_DEC_AREA_ID" val="774b6beadb734981b5f95271f7139b8f"/>
  <p:tag name="KSO_WM_UNIT_DEFAULT_FONT" val="54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风工作汇报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3.xml><?xml version="1.0" encoding="utf-8"?>
<p:tagLst xmlns:p="http://schemas.openxmlformats.org/presentationml/2006/main">
  <p:tag name="KSO_WM_ASSEMBLE_CHIP_INDEX" val="149cefdea999440db426fea0d2abf95d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ASSEMBLE_GROUPID" val="61a82d99f40d6225060c5a8d"/>
  <p:tag name="KSO_WM_TEMPLATE_ASSEMBLE_XID" val="61add14df43d82924ffd8242"/>
  <p:tag name="KSO_WM_TEMPLATE_CATEGORY" val="custom"/>
  <p:tag name="KSO_WM_TEMPLATE_INDEX" val="20221225"/>
  <p:tag name="KSO_WM_UNIT_BLOCK" val="0"/>
  <p:tag name="KSO_WM_UNIT_COMPATIBLE" val="0"/>
  <p:tag name="KSO_WM_UNIT_DEC_AREA_ID" val="e0621999cf7d4d77a12b7b5f0740b6d8"/>
  <p:tag name="KSO_WM_UNIT_DEFAULT_FONT" val="32;48;2"/>
  <p:tag name="KSO_WM_UNIT_DIAGRAM_ISNUMVISUAL" val="0"/>
  <p:tag name="KSO_WM_UNIT_DIAGRAM_ISREFERUNIT" val="0"/>
  <p:tag name="KSO_WM_UNIT_HIGHLIGHT" val="0"/>
  <p:tag name="KSO_WM_UNIT_ID" val="custom2022122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ITLE"/>
  <p:tag name="KSO_WM_UNIT_TEXT_FILL_FORE_SCHEMECOLOR_INDEX" val="13"/>
  <p:tag name="KSO_WM_UNIT_TEXT_FILL_FORE_SCHEMECOLOR_INDEX_BRIGHTNESS" val="0"/>
  <p:tag name="KSO_WM_UNIT_TEXT_FILL_TYPE" val="1"/>
  <p:tag name="KSO_WM_UNIT_TYPE" val="b"/>
  <p:tag name="KSO_WM_UNIT_VALUE" val="5"/>
</p:tagLst>
</file>

<file path=ppt/tags/tag4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5.xml><?xml version="1.0" encoding="utf-8"?>
<p:tagLst xmlns:p="http://schemas.openxmlformats.org/presentationml/2006/main">
  <p:tag name="KSO_WM_ASSEMBLE_CHIP_INDEX" val="63859b1157bb4e3092baa6130d742e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7da77f1731ae2a1c98e4"/>
  <p:tag name="KSO_WM_TAG_VERSION" val="1.0"/>
  <p:tag name="KSO_WM_TEMPLATE_CATEGORY" val="chip"/>
  <p:tag name="KSO_WM_TEMPLATE_INDEX" val="20221225"/>
  <p:tag name="KSO_WM_UNIT_DEC_AREA_ID" val="5a7f3fdc4d984235aae09999b1543558"/>
  <p:tag name="KSO_WM_UNIT_DEC_CHANGEPICRESERVED" val="1"/>
  <p:tag name="KSO_WM_UNIT_DEC_SUPPORTCHANGEPIC" val="0"/>
  <p:tag name="KSO_WM_UNIT_ID" val="chip20221225_2*i*1"/>
  <p:tag name="KSO_WM_UNIT_INDEX" val="1"/>
  <p:tag name="KSO_WM_UNIT_SUBTYPE" val="v"/>
  <p:tag name="KSO_WM_UNIT_TYPE" val="i"/>
</p:tagLst>
</file>

<file path=ppt/tags/tag6.xml><?xml version="1.0" encoding="utf-8"?>
<p:tagLst xmlns:p="http://schemas.openxmlformats.org/presentationml/2006/main">
  <p:tag name="KSO_WM_ASSEMBLE_CHIP_INDEX" val="027594a25f0d4220b679ebe3ec93d0b1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5532121d6d42ce5af29600"/>
  <p:tag name="KSO_WM_CHIP_XID" val="615532121d6d42ce5af29601"/>
  <p:tag name="KSO_WM_TAG_VERSION" val="1.0"/>
  <p:tag name="KSO_WM_TEMPLATE_ASSEMBLE_GROUPID" val="61a82d99f40d6225060c5a8d"/>
  <p:tag name="KSO_WM_TEMPLATE_ASSEMBLE_XID" val="61add14df43d82924ffd8290"/>
  <p:tag name="KSO_WM_TEMPLATE_CATEGORY" val="custom"/>
  <p:tag name="KSO_WM_TEMPLATE_INDEX" val="20221225"/>
  <p:tag name="KSO_WM_UNIT_BLOCK" val="0"/>
  <p:tag name="KSO_WM_UNIT_COMPATIBLE" val="0"/>
  <p:tag name="KSO_WM_UNIT_DEC_AREA_ID" val="12d0e4dd999f491584143d8f78c12757"/>
  <p:tag name="KSO_WM_UNIT_DEFAULT_FONT" val="60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7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8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9.xml><?xml version="1.0" encoding="utf-8"?>
<p:tagLst xmlns:p="http://schemas.openxmlformats.org/presentationml/2006/main">
  <p:tag name="KSO_WM_ASSEMBLE_CHIP_INDEX" val="ce6eba1dd6f94ff88c77654fd3a3bc9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7da77f1731ae2a1c98e2"/>
  <p:tag name="KSO_WM_TAG_VERSION" val="1.0"/>
  <p:tag name="KSO_WM_TEMPLATE_CATEGORY" val="chip"/>
  <p:tag name="KSO_WM_TEMPLATE_INDEX" val="20221225"/>
  <p:tag name="KSO_WM_UNIT_DEC_AREA_ID" val="86afc8cc6b2e46388c2449a3902741f2"/>
  <p:tag name="KSO_WM_UNIT_DEC_CHANGEPICRESERVED" val="1"/>
  <p:tag name="KSO_WM_UNIT_DEC_SUPPORTCHANGEPIC" val="0"/>
  <p:tag name="KSO_WM_UNIT_ID" val="chip20221225_4*i*1"/>
  <p:tag name="KSO_WM_UNIT_INDEX" val="1"/>
  <p:tag name="KSO_WM_UNIT_SUBTYPE" val="v"/>
  <p:tag name="KSO_WM_UNIT_TYPE" val="i"/>
</p:tagLst>
</file>

<file path=ppt/tags/tag10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11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12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13.xml><?xml version="1.0" encoding="utf-8"?>
<p:tagLst xmlns:p="http://schemas.openxmlformats.org/presentationml/2006/main">
  <p:tag name="KSO_WM_ASSEMBLE_CHIP_INDEX" val="ce8cf0961eeb42bcb29dfa6ead413c8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7da77f1731ae2a1c98e3"/>
  <p:tag name="KSO_WM_TAG_VERSION" val="1.0"/>
  <p:tag name="KSO_WM_TEMPLATE_CATEGORY" val="chip"/>
  <p:tag name="KSO_WM_TEMPLATE_INDEX" val="20221225"/>
  <p:tag name="KSO_WM_UNIT_DEC_AREA_ID" val="29474b4cfae645e3882a957c8f2d63fa"/>
  <p:tag name="KSO_WM_UNIT_DEC_CHANGEPICRESERVED" val="1"/>
  <p:tag name="KSO_WM_UNIT_DEC_SUPPORTCHANGEPIC" val="0"/>
  <p:tag name="KSO_WM_UNIT_ID" val="chip20221225_5*i*1"/>
  <p:tag name="KSO_WM_UNIT_INDEX" val="1"/>
  <p:tag name="KSO_WM_UNIT_SUBTYPE" val="v"/>
  <p:tag name="KSO_WM_UNIT_TYPE" val="i"/>
</p:tagLst>
</file>

<file path=ppt/tags/tag14.xml><?xml version="1.0" encoding="utf-8"?>
<p:tagLst xmlns:p="http://schemas.openxmlformats.org/presentationml/2006/main">
  <p:tag name="KSO_WM_ASSEMBLE_CHIP_INDEX" val="0f54159975aa40b48b683a2da348cf83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ASSEMBLE_GROUPID" val="61a82d99f40d6225060c5a8d"/>
  <p:tag name="KSO_WM_TEMPLATE_ASSEMBLE_XID" val="61add14d10c80d8195a6e125"/>
  <p:tag name="KSO_WM_TEMPLATE_CATEGORY" val="custom"/>
  <p:tag name="KSO_WM_TEMPLATE_INDEX" val="20221225"/>
  <p:tag name="KSO_WM_UNIT_BLOCK" val="0"/>
  <p:tag name="KSO_WM_UNIT_COMPATIBLE" val="0"/>
  <p:tag name="KSO_WM_UNIT_DEC_AREA_ID" val="be4238e0e1e24ccc8b5ceadd7f61cb5c"/>
  <p:tag name="KSO_WM_UNIT_DEFAULT_FONT" val="54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各位的观看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15.xml><?xml version="1.0" encoding="utf-8"?>
<p:tagLst xmlns:p="http://schemas.openxmlformats.org/presentationml/2006/main">
  <p:tag name="KSO_WM_ASSEMBLE_CHIP_INDEX" val="0f54159975aa40b48b683a2da348cf83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ASSEMBLE_GROUPID" val="61a82d99f40d6225060c5a8d"/>
  <p:tag name="KSO_WM_TEMPLATE_ASSEMBLE_XID" val="61add14d10c80d8195a6e125"/>
  <p:tag name="KSO_WM_TEMPLATE_CATEGORY" val="custom"/>
  <p:tag name="KSO_WM_TEMPLATE_INDEX" val="20221225"/>
  <p:tag name="KSO_WM_UNIT_BLOCK" val="0"/>
  <p:tag name="KSO_WM_UNIT_COMPATIBLE" val="0"/>
  <p:tag name="KSO_WM_UNIT_DEC_AREA_ID" val="074954597f8d43e1bcccca0bbe4bf630"/>
  <p:tag name="KSO_WM_UNIT_DEFAULT_FONT" val="32;48;2"/>
  <p:tag name="KSO_WM_UNIT_DIAGRAM_ISNUMVISUAL" val="0"/>
  <p:tag name="KSO_WM_UNIT_DIAGRAM_ISREFERUNIT" val="0"/>
  <p:tag name="KSO_WM_UNIT_HIGHLIGHT" val="0"/>
  <p:tag name="KSO_WM_UNIT_ID" val="custom2022122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ITLE"/>
  <p:tag name="KSO_WM_UNIT_TEXT_FILL_FORE_SCHEMECOLOR_INDEX" val="13"/>
  <p:tag name="KSO_WM_UNIT_TEXT_FILL_FORE_SCHEMECOLOR_INDEX_BRIGHTNESS" val="0"/>
  <p:tag name="KSO_WM_UNIT_TEXT_FILL_TYPE" val="1"/>
  <p:tag name="KSO_WM_UNIT_TYPE" val="b"/>
  <p:tag name="KSO_WM_UNIT_VALUE" val="5"/>
</p:tagLst>
</file>

<file path=ppt/tags/tag16.xml><?xml version="1.0" encoding="utf-8"?>
<p:tagLst xmlns:p="http://schemas.openxmlformats.org/presentationml/2006/main">
  <p:tag name="KSO_WM_ASSEMBLE_CHIP_INDEX" val="e23efaa5733f432d8932fd1c93e0d30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general"/>
  <p:tag name="KSO_WM_TAG_VERSION" val="1.0"/>
  <p:tag name="KSO_WM_TEMPLATE_CATEGORY" val="chip"/>
  <p:tag name="KSO_WM_TEMPLATE_INDEX" val="20221225"/>
  <p:tag name="KSO_WM_UNIT_DEC_AREA_ID" val="a8ca5113054b4675bf33912e06900ff0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ID" val="chip20221225_1*i*1"/>
  <p:tag name="KSO_WM_UNIT_INDEX" val="1"/>
  <p:tag name="KSO_WM_UNIT_SM_LIMIT_TYPE" val="2"/>
  <p:tag name="KSO_WM_UNIT_SUBTYPE" val="v"/>
  <p:tag name="KSO_WM_UNIT_TYPE" val="i"/>
</p:tagLst>
</file>

<file path=ppt/tags/tag17.xml><?xml version="1.0" encoding="utf-8"?>
<p:tagLst xmlns:p="http://schemas.openxmlformats.org/presentationml/2006/main">
  <p:tag name="KSO_WM_SLIDE_BACKGROUND_TYPE" val="general"/>
</p:tagLst>
</file>

<file path=ppt/tags/tag18.xml><?xml version="1.0" encoding="utf-8"?>
<p:tagLst xmlns:p="http://schemas.openxmlformats.org/presentationml/2006/main">
  <p:tag name="KSO_WM_SLIDE_BACKGROUND_TYPE" val="general"/>
</p:tagLst>
</file>

<file path=ppt/tags/tag19.xml><?xml version="1.0" encoding="utf-8"?>
<p:tagLst xmlns:p="http://schemas.openxmlformats.org/presentationml/2006/main">
  <p:tag name="KSO_WM_SLIDE_BACKGROUND_TYPE" val="general"/>
</p:tagLst>
</file>

<file path=ppt/tags/tag20.xml><?xml version="1.0" encoding="utf-8"?>
<p:tagLst xmlns:p="http://schemas.openxmlformats.org/presentationml/2006/main">
  <p:tag name="KSO_WM_SLIDE_BACKGROUND_TYPE" val="general"/>
</p:tagLst>
</file>

<file path=ppt/tags/tag21.xml><?xml version="1.0" encoding="utf-8"?>
<p:tagLst xmlns:p="http://schemas.openxmlformats.org/presentationml/2006/main">
  <p:tag name="KSO_WM_ASSEMBLE_CHIP_INDEX" val="81f5970e91da43a7aa448a96b8dcb5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frame"/>
  <p:tag name="KSO_WM_TAG_VERSION" val="1.0"/>
  <p:tag name="KSO_WM_TEMPLATE_CATEGORY" val="chip"/>
  <p:tag name="KSO_WM_TEMPLATE_INDEX" val="20221225"/>
  <p:tag name="KSO_WM_UNIT_DEC_AREA_ID" val="2c529c208bd5476585a10a9782121f19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6"/>
  <p:tag name="KSO_WM_SLIDE_BACKGROUND_TYPE" val="frame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bg20220286_2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SLIDE_BACKGROUND_TYPE" val="frame"/>
</p:tagLst>
</file>

<file path=ppt/tags/tag24.xml><?xml version="1.0" encoding="utf-8"?>
<p:tagLst xmlns:p="http://schemas.openxmlformats.org/presentationml/2006/main">
  <p:tag name="KSO_WM_SLIDE_BACKGROUND_TYPE" val="frame"/>
</p:tagLst>
</file>

<file path=ppt/tags/tag25.xml><?xml version="1.0" encoding="utf-8"?>
<p:tagLst xmlns:p="http://schemas.openxmlformats.org/presentationml/2006/main">
  <p:tag name="KSO_WM_SLIDE_BACKGROUND_TYPE" val="frame"/>
</p:tagLst>
</file>

<file path=ppt/tags/tag26.xml><?xml version="1.0" encoding="utf-8"?>
<p:tagLst xmlns:p="http://schemas.openxmlformats.org/presentationml/2006/main">
  <p:tag name="KSO_WM_SLIDE_BACKGROUND_TYPE" val="frame"/>
</p:tagLst>
</file>

<file path=ppt/tags/tag27.xml><?xml version="1.0" encoding="utf-8"?>
<p:tagLst xmlns:p="http://schemas.openxmlformats.org/presentationml/2006/main">
  <p:tag name="KSO_WM_SLIDE_BACKGROUND_TYPE" val="frame"/>
</p:tagLst>
</file>

<file path=ppt/tags/tag28.xml><?xml version="1.0" encoding="utf-8"?>
<p:tagLst xmlns:p="http://schemas.openxmlformats.org/presentationml/2006/main">
  <p:tag name="KSO_WM_ASSEMBLE_CHIP_INDEX" val="eb175cf4453a4eb4b3c19ec36ad7483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leftRight"/>
  <p:tag name="KSO_WM_TAG_VERSION" val="1.0"/>
  <p:tag name="KSO_WM_TEMPLATE_CATEGORY" val="chip"/>
  <p:tag name="KSO_WM_TEMPLATE_INDEX" val="20221225"/>
  <p:tag name="KSO_WM_UNIT_DEC_AREA_ID" val="5e8cf38929bd4d82b35b850057c0e985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7"/>
  <p:tag name="KSO_WM_SLIDE_BACKGROUND_TYPE" val="leftRight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3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SLIDE_BACKGROUND_TYPE" val="leftRight"/>
</p:tagLst>
</file>

<file path=ppt/tags/tag31.xml><?xml version="1.0" encoding="utf-8"?>
<p:tagLst xmlns:p="http://schemas.openxmlformats.org/presentationml/2006/main">
  <p:tag name="KSO_WM_SLIDE_BACKGROUND_TYPE" val="leftRight"/>
</p:tagLst>
</file>

<file path=ppt/tags/tag32.xml><?xml version="1.0" encoding="utf-8"?>
<p:tagLst xmlns:p="http://schemas.openxmlformats.org/presentationml/2006/main">
  <p:tag name="KSO_WM_SLIDE_BACKGROUND_TYPE" val="leftRight"/>
</p:tagLst>
</file>

<file path=ppt/tags/tag33.xml><?xml version="1.0" encoding="utf-8"?>
<p:tagLst xmlns:p="http://schemas.openxmlformats.org/presentationml/2006/main">
  <p:tag name="KSO_WM_SLIDE_BACKGROUND_TYPE" val="leftRight"/>
</p:tagLst>
</file>

<file path=ppt/tags/tag34.xml><?xml version="1.0" encoding="utf-8"?>
<p:tagLst xmlns:p="http://schemas.openxmlformats.org/presentationml/2006/main">
  <p:tag name="KSO_WM_SLIDE_BACKGROUND_TYPE" val="leftRight"/>
</p:tagLst>
</file>

<file path=ppt/tags/tag35.xml><?xml version="1.0" encoding="utf-8"?>
<p:tagLst xmlns:p="http://schemas.openxmlformats.org/presentationml/2006/main">
  <p:tag name="KSO_WM_SLIDE_BACKGROUND_TYPE" val="leftRight"/>
</p:tagLst>
</file>

<file path=ppt/tags/tag36.xml><?xml version="1.0" encoding="utf-8"?>
<p:tagLst xmlns:p="http://schemas.openxmlformats.org/presentationml/2006/main">
  <p:tag name="KSO_WM_ASSEMBLE_CHIP_INDEX" val="00a9fe16b712426ab25d7796fc7950b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topBottom"/>
  <p:tag name="KSO_WM_TAG_VERSION" val="1.0"/>
  <p:tag name="KSO_WM_TEMPLATE_CATEGORY" val="chip"/>
  <p:tag name="KSO_WM_TEMPLATE_INDEX" val="20221225"/>
  <p:tag name="KSO_WM_UNIT_DEC_AREA_ID" val="83df9c6aa6ae45b8ae43e5efcb500165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8"/>
  <p:tag name="KSO_WM_SLIDE_BACKGROUND_TYPE" val="topBottom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4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SLIDE_BACKGROUND_TYPE" val="topBottom"/>
</p:tagLst>
</file>

<file path=ppt/tags/tag39.xml><?xml version="1.0" encoding="utf-8"?>
<p:tagLst xmlns:p="http://schemas.openxmlformats.org/presentationml/2006/main">
  <p:tag name="KSO_WM_SLIDE_BACKGROUND_TYPE" val="topBottom"/>
</p:tagLst>
</file>

<file path=ppt/tags/tag40.xml><?xml version="1.0" encoding="utf-8"?>
<p:tagLst xmlns:p="http://schemas.openxmlformats.org/presentationml/2006/main">
  <p:tag name="KSO_WM_SLIDE_BACKGROUND_TYPE" val="topBottom"/>
</p:tagLst>
</file>

<file path=ppt/tags/tag41.xml><?xml version="1.0" encoding="utf-8"?>
<p:tagLst xmlns:p="http://schemas.openxmlformats.org/presentationml/2006/main">
  <p:tag name="KSO_WM_SLIDE_BACKGROUND_TYPE" val="topBottom"/>
</p:tagLst>
</file>

<file path=ppt/tags/tag42.xml><?xml version="1.0" encoding="utf-8"?>
<p:tagLst xmlns:p="http://schemas.openxmlformats.org/presentationml/2006/main">
  <p:tag name="KSO_WM_SLIDE_BACKGROUND_TYPE" val="topBottom"/>
</p:tagLst>
</file>

<file path=ppt/tags/tag43.xml><?xml version="1.0" encoding="utf-8"?>
<p:tagLst xmlns:p="http://schemas.openxmlformats.org/presentationml/2006/main">
  <p:tag name="KSO_WM_SLIDE_BACKGROUND_TYPE" val="topBottom"/>
</p:tagLst>
</file>

<file path=ppt/tags/tag44.xml><?xml version="1.0" encoding="utf-8"?>
<p:tagLst xmlns:p="http://schemas.openxmlformats.org/presentationml/2006/main">
  <p:tag name="KSO_WM_ASSEMBLE_CHIP_INDEX" val="68b3477ab798448687630ee1a7722ee8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bottomTop"/>
  <p:tag name="KSO_WM_TAG_VERSION" val="1.0"/>
  <p:tag name="KSO_WM_TEMPLATE_CATEGORY" val="chip"/>
  <p:tag name="KSO_WM_TEMPLATE_INDEX" val="20221225"/>
  <p:tag name="KSO_WM_UNIT_DEC_AREA_ID" val="9b5590b134324652849c0ec4e8556df1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9"/>
  <p:tag name="KSO_WM_SLIDE_BACKGROUND_TYPE" val="bottomTop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5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SLIDE_BACKGROUND_TYPE" val="bottomTop"/>
</p:tagLst>
</file>

<file path=ppt/tags/tag47.xml><?xml version="1.0" encoding="utf-8"?>
<p:tagLst xmlns:p="http://schemas.openxmlformats.org/presentationml/2006/main">
  <p:tag name="KSO_WM_SLIDE_BACKGROUND_TYPE" val="bottomTop"/>
</p:tagLst>
</file>

<file path=ppt/tags/tag48.xml><?xml version="1.0" encoding="utf-8"?>
<p:tagLst xmlns:p="http://schemas.openxmlformats.org/presentationml/2006/main">
  <p:tag name="KSO_WM_SLIDE_BACKGROUND_TYPE" val="bottomTop"/>
</p:tagLst>
</file>

<file path=ppt/tags/tag49.xml><?xml version="1.0" encoding="utf-8"?>
<p:tagLst xmlns:p="http://schemas.openxmlformats.org/presentationml/2006/main">
  <p:tag name="KSO_WM_SLIDE_BACKGROUND_TYPE" val="bottomTop"/>
</p:tagLst>
</file>

<file path=ppt/tags/tag50.xml><?xml version="1.0" encoding="utf-8"?>
<p:tagLst xmlns:p="http://schemas.openxmlformats.org/presentationml/2006/main">
  <p:tag name="KSO_WM_SLIDE_BACKGROUND_TYPE" val="bottomTop"/>
</p:tagLst>
</file>

<file path=ppt/tags/tag51.xml><?xml version="1.0" encoding="utf-8"?>
<p:tagLst xmlns:p="http://schemas.openxmlformats.org/presentationml/2006/main">
  <p:tag name="KSO_WM_SLIDE_BACKGROUND_TYPE" val="bottomTop"/>
</p:tagLst>
</file>

<file path=ppt/tags/tag52.xml><?xml version="1.0" encoding="utf-8"?>
<p:tagLst xmlns:p="http://schemas.openxmlformats.org/presentationml/2006/main">
  <p:tag name="KSO_WM_ASSEMBLE_CHIP_INDEX" val="f18904dec85840de8479a86c0de2b01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navigation"/>
  <p:tag name="KSO_WM_TAG_VERSION" val="1.0"/>
  <p:tag name="KSO_WM_TEMPLATE_CATEGORY" val="chip"/>
  <p:tag name="KSO_WM_TEMPLATE_INDEX" val="20221225"/>
  <p:tag name="KSO_WM_UNIT_DEC_AREA_ID" val="81fbce2c3a824b3e9b0ccd7d5e37b611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a"/>
  <p:tag name="KSO_WM_SLIDE_BACKGROUND_TYPE" val="navigation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6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4.xml><?xml version="1.0" encoding="utf-8"?>
<p:tagLst xmlns:p="http://schemas.openxmlformats.org/presentationml/2006/main">
  <p:tag name="KSO_WM_SLIDE_BACKGROUND_TYPE" val="navigation"/>
</p:tagLst>
</file>

<file path=ppt/tags/tag55.xml><?xml version="1.0" encoding="utf-8"?>
<p:tagLst xmlns:p="http://schemas.openxmlformats.org/presentationml/2006/main">
  <p:tag name="KSO_WM_SLIDE_BACKGROUND_TYPE" val="navigation"/>
</p:tagLst>
</file>

<file path=ppt/tags/tag56.xml><?xml version="1.0" encoding="utf-8"?>
<p:tagLst xmlns:p="http://schemas.openxmlformats.org/presentationml/2006/main">
  <p:tag name="KSO_WM_SLIDE_BACKGROUND_TYPE" val="navigation"/>
</p:tagLst>
</file>

<file path=ppt/tags/tag57.xml><?xml version="1.0" encoding="utf-8"?>
<p:tagLst xmlns:p="http://schemas.openxmlformats.org/presentationml/2006/main">
  <p:tag name="KSO_WM_SLIDE_BACKGROUND_TYPE" val="navigation"/>
</p:tagLst>
</file>

<file path=ppt/tags/tag58.xml><?xml version="1.0" encoding="utf-8"?>
<p:tagLst xmlns:p="http://schemas.openxmlformats.org/presentationml/2006/main">
  <p:tag name="KSO_WM_SLIDE_BACKGROUND_TYPE" val="navigation"/>
</p:tagLst>
</file>

<file path=ppt/tags/tag59.xml><?xml version="1.0" encoding="utf-8"?>
<p:tagLst xmlns:p="http://schemas.openxmlformats.org/presentationml/2006/main">
  <p:tag name="KSO_WM_SLIDE_BACKGROUND_TYPE" val="navigation"/>
</p:tagLst>
</file>

<file path=ppt/tags/tag60.xml><?xml version="1.0" encoding="utf-8"?>
<p:tagLst xmlns:p="http://schemas.openxmlformats.org/presentationml/2006/main">
  <p:tag name="KSO_WM_SLIDE_BACKGROUND_TYPE" val="navigation"/>
</p:tagLst>
</file>

<file path=ppt/tags/tag61.xml><?xml version="1.0" encoding="utf-8"?>
<p:tagLst xmlns:p="http://schemas.openxmlformats.org/presentationml/2006/main">
  <p:tag name="KSO_WM_SLIDE_BACKGROUND_TYPE" val="navigation"/>
</p:tagLst>
</file>

<file path=ppt/tags/tag62.xml><?xml version="1.0" encoding="utf-8"?>
<p:tagLst xmlns:p="http://schemas.openxmlformats.org/presentationml/2006/main">
  <p:tag name="KSO_WM_ASSEMBLE_CHIP_INDEX" val="2c04b92ef35d46909e216ae0ffd0fcd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82d99f40d6225060c5a8d"/>
  <p:tag name="KSO_WM_CHIP_XID" val="61a82d99f40d6225060c5a91"/>
  <p:tag name="KSO_WM_SLIDE_BACKGROUND_TYPE" val="belt"/>
  <p:tag name="KSO_WM_TAG_VERSION" val="1.0"/>
  <p:tag name="KSO_WM_TEMPLATE_CATEGORY" val="chip"/>
  <p:tag name="KSO_WM_TEMPLATE_INDEX" val="20221225"/>
  <p:tag name="KSO_WM_UNIT_DEC_AREA_ID" val="e82977e59aa6440983c298f338f8c857"/>
  <p:tag name="KSO_WM_UNIT_DEC_CHANGEPICRESERVED" val="1"/>
  <p:tag name="KSO_WM_UNIT_DEC_SUPPORTCHANGEPIC" val="0"/>
  <p:tag name="KSO_WM_UNIT_ID" val="chip20221225_1*i*1"/>
  <p:tag name="KSO_WM_UNIT_INDEX" val="1"/>
  <p:tag name="KSO_WM_UNIT_SUBTYPE" val="v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CHIP_GROUPID" val="612f6a61c37455bdf62a9584"/>
  <p:tag name="KSO_WM_CHIP_XID" val="612f6a61c37455bdf62a958b"/>
  <p:tag name="KSO_WM_SLIDE_BACKGROUND_TYPE" val="belt"/>
  <p:tag name="KSO_WM_SLIDE_BK_DARK_LIGHT" val="2"/>
  <p:tag name="KSO_WM_TAG_VERSION" val="1.0"/>
  <p:tag name="KSO_WM_TEMPLATE_CATEGORY" val="bg"/>
  <p:tag name="KSO_WM_TEMPLATE_INDEX" val="20220286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286_7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SLIDE_BACKGROUND_TYPE" val="belt"/>
</p:tagLst>
</file>

<file path=ppt/tags/tag65.xml><?xml version="1.0" encoding="utf-8"?>
<p:tagLst xmlns:p="http://schemas.openxmlformats.org/presentationml/2006/main">
  <p:tag name="KSO_WM_SLIDE_BACKGROUND_TYPE" val="belt"/>
</p:tagLst>
</file>

<file path=ppt/tags/tag66.xml><?xml version="1.0" encoding="utf-8"?>
<p:tagLst xmlns:p="http://schemas.openxmlformats.org/presentationml/2006/main">
  <p:tag name="KSO_WM_SLIDE_BACKGROUND_TYPE" val="belt"/>
</p:tagLst>
</file>

<file path=ppt/tags/tag67.xml><?xml version="1.0" encoding="utf-8"?>
<p:tagLst xmlns:p="http://schemas.openxmlformats.org/presentationml/2006/main">
  <p:tag name="KSO_WM_SLIDE_BACKGROUND_TYPE" val="belt"/>
</p:tagLst>
</file>

<file path=ppt/tags/tag68.xml><?xml version="1.0" encoding="utf-8"?>
<p:tagLst xmlns:p="http://schemas.openxmlformats.org/presentationml/2006/main">
  <p:tag name="KSO_WM_SLIDE_BACKGROUND_TYPE" val="belt"/>
</p:tagLst>
</file>

<file path=ppt/tags/tag69.xml><?xml version="1.0" encoding="utf-8"?>
<p:tagLst xmlns:p="http://schemas.openxmlformats.org/presentationml/2006/main">
  <p:tag name="KSO_WM_TEMPLATE_CATEGORY" val="custom"/>
  <p:tag name="KSO_WM_TEMPLATE_INDEX" val="20221225"/>
</p:tagLst>
</file>

<file path=ppt/tags/tag70.xml><?xml version="1.0" encoding="utf-8"?>
<p:tagLst xmlns:p="http://schemas.openxmlformats.org/presentationml/2006/main">
  <p:tag name="KSO_WM_TEMPLATE_CATEGORY" val="custom"/>
  <p:tag name="KSO_WM_TEMPLATE_INDEX" val="20221225"/>
</p:tagLst>
</file>

<file path=ppt/tags/tag71.xml><?xml version="1.0" encoding="utf-8"?>
<p:tagLst xmlns:p="http://schemas.openxmlformats.org/presentationml/2006/main">
  <p:tag name="KSO_WM_BEAUTIFY_FLAG" val="#wm#"/>
  <p:tag name="KSO_WM_CHIP_COLORING" val="2"/>
  <p:tag name="KSO_WM_TAG_VERSION" val="1.0"/>
  <p:tag name="KSO_WM_TEMPLATE_CATEGORY" val="custom"/>
  <p:tag name="KSO_WM_TEMPLATE_INDEX" val="20221225"/>
</p:tagLst>
</file>

<file path=ppt/tags/tag72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774b6beadb734981b5f95271f7139b8f"/>
  <p:tag name="KSO_WM_UNIT_DEFAULT_FONT" val="54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风工作汇报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73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74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774b6beadb734981b5f95271f7139b8f"/>
  <p:tag name="KSO_WM_UNIT_DEFAULT_FONT" val="54;66;2"/>
  <p:tag name="KSO_WM_UNIT_DIAGRAM_ISNUMVISUAL" val="0"/>
  <p:tag name="KSO_WM_UNIT_DIAGRAM_ISREFERUNIT" val="0"/>
  <p:tag name="KSO_WM_UNIT_HIGHLIGHT" val="0"/>
  <p:tag name="KSO_WM_UNIT_ID" val="custom2022122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风工作汇报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8"/>
</p:tagLst>
</file>

<file path=ppt/tags/tag75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505703801e9b46799d1f09b33d4d58e7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2},&quot;DecorateInfoY&quot;:{&quot;IsAbs&quot;:true,&quot;Pos&quot;:0},&quot;ReferentInfo&quot;:{&quot;Id&quot;:&quot;774b6beadb734981b5f95271f7139b8f&quot;,&quot;X&quot;:{&quot;Pos&quot;:2},&quot;Y&quot;:{&quot;Pos&quot;:2}},&quot;whChangeMode&quot;:0}"/>
  <p:tag name="KSO_WM_UNIT_DIAGRAM_ISNUMVISUAL" val="0"/>
  <p:tag name="KSO_WM_UNIT_DIAGRAM_ISREFERUNIT" val="0"/>
  <p:tag name="KSO_WM_UNIT_HIGHLIGHT" val="0"/>
  <p:tag name="KSO_WM_UNIT_ID" val="custom20221225_1*i*1"/>
  <p:tag name="KSO_WM_UNIT_INDEX" val="1"/>
  <p:tag name="KSO_WM_UNIT_LAYERLEVEL" val="1"/>
  <p:tag name="KSO_WM_UNIT_LINE_FILL_TYPE" val="5"/>
  <p:tag name="KSO_WM_UNIT_LINE_FORE_SCHEMECOLOR_INDEX_1" val="13"/>
  <p:tag name="KSO_WM_UNIT_LINE_FORE_SCHEMECOLOR_INDEX_1_BRIGHTNESS" val="0"/>
  <p:tag name="KSO_WM_UNIT_LINE_FORE_SCHEMECOLOR_INDEX_1_POS" val="0.07"/>
  <p:tag name="KSO_WM_UNIT_LINE_FORE_SCHEMECOLOR_INDEX_1_TRANS" val="0"/>
  <p:tag name="KSO_WM_UNIT_LINE_FORE_SCHEMECOLOR_INDEX_2" val="14"/>
  <p:tag name="KSO_WM_UNIT_LINE_FORE_SCHEMECOLOR_INDEX_2_BRIGHTNESS" val="0"/>
  <p:tag name="KSO_WM_UNIT_LINE_FORE_SCHEMECOLOR_INDEX_2_POS" val="1"/>
  <p:tag name="KSO_WM_UNIT_LINE_FORE_SCHEMECOLOR_INDEX_2_TRANS" val="1"/>
  <p:tag name="KSO_WM_UNIT_LINE_GRADIENT_ANGLE" val="180"/>
  <p:tag name="KSO_WM_UNIT_LINE_GRADIENT_DIRECTION" val="4"/>
  <p:tag name="KSO_WM_UNIT_LINE_GRADIENT_TYPE" val="0"/>
  <p:tag name="KSO_WM_UNIT_SM_LIMIT_TYPE" val="3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CHIP_COLORING" val="2"/>
  <p:tag name="KSO_WM_CHIP_DECFILLPROP" val="[]"/>
  <p:tag name="KSO_WM_CHIP_FILLPROP" val="[[{&quot;text_align&quot;:&quot;rm&quot;,&quot;text_direction&quot;:&quot;horizontal&quot;,&quot;support_big_font&quot;:false,&quot;picture_toward&quot;:0,&quot;picture_dockside&quot;:[],&quot;fill_id&quot;:&quot;fcb3b71683b946d2bc4da97831ca3c23&quot;,&quot;fill_align&quot;:&quot;rm&quot;,&quot;chip_types&quot;:[&quot;diagram&quot;,&quot;header&quot;]}]]"/>
  <p:tag name="KSO_WM_CHIP_GROUPID" val="61513e3cd3dcef8fee32c271"/>
  <p:tag name="KSO_WM_CHIP_INFOS" val="{&quot;type&quot;:0,&quot;layout_type&quot;:&quot;1_NF_RC_3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itle&quot;,&quot;sectionTitle&quot;,&quot;contents&quot;,&quot;endPage&quot;],&quot;useType&quot;:[&quot;ppt&quot;]}"/>
  <p:tag name="KSO_WM_CHIP_XID" val="61513e3cd3dcef8fee32c272"/>
  <p:tag name="KSO_WM_SLIDE_BACKGROUND_TYPE" val="general"/>
  <p:tag name="KSO_WM_SLIDE_BK_DARK_LIGHT" val="2"/>
  <p:tag name="KSO_WM_SLIDE_ID" val="custom20221225_1"/>
  <p:tag name="KSO_WM_SLIDE_INDEX" val="1"/>
  <p:tag name="KSO_WM_SLIDE_ITEM_CNT" val="0"/>
  <p:tag name="KSO_WM_SLIDE_LAYOUT" val="a_b_f"/>
  <p:tag name="KSO_WM_SLIDE_LAYOUT_CNT" val="1_1_1"/>
  <p:tag name="KSO_WM_SLIDE_LAYOUT_INFO" val="{&quot;id&quot;:&quot;2021-12-06T17:01:11&quot;,&quot;margin&quot;:{&quot;bottom&quot;:5.202857494354248,&quot;left&quot;:13.873612403869629,&quot;right&quot;:1.2340946197509766,&quot;top&quot;:5.202836036682129},&quot;type&quot;:0}"/>
  <p:tag name="KSO_WM_SLIDE_SUBTYPE" val="pureTxt"/>
  <p:tag name="KSO_WM_SLIDE_SUPPORT_FEATURE_TYPE" val="0"/>
  <p:tag name="KSO_WM_SLIDE_TYPE" val="title"/>
  <p:tag name="KSO_WM_TAG_VERSION" val="1.0"/>
  <p:tag name="KSO_WM_TEMPLATE_ASSEMBLE_GROUPID" val="61a82d99f40d6225060c5a8d"/>
  <p:tag name="KSO_WM_TEMPLATE_ASSEMBLE_XID" val="61add14df43d82924ffd8242"/>
  <p:tag name="KSO_WM_TEMPLATE_CATEGORY" val="custom"/>
  <p:tag name="KSO_WM_TEMPLATE_COLOR_TYPE" val="1"/>
  <p:tag name="KSO_WM_TEMPLATE_INDEX" val="20221225"/>
  <p:tag name="KSO_WM_TEMPLATE_MASTER_THUMB_INDEX" val="13"/>
  <p:tag name="KSO_WM_TEMPLATE_MASTER_TYPE" val="1"/>
  <p:tag name="KSO_WM_TEMPLATE_SUBCATEGORY" val="21"/>
  <p:tag name="KSO_WM_TEMPLATE_THUMBS_INDEX" val="1、2、4、5、7、24"/>
  <p:tag name="KSO_WM_UNIT_SHOW_EDIT_AREA_INDICATION" val="1"/>
</p:tagLst>
</file>

<file path=ppt/tags/tag77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78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79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83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87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99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105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109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113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117.xml><?xml version="1.0" encoding="utf-8"?>
<p:tagLst xmlns:p="http://schemas.openxmlformats.org/presentationml/2006/main">
  <p:tag name="KSO_WM_ASSEMBLE_CHIP_INDEX" val="149cefdea999440db426fea0d2abf95d"/>
  <p:tag name="KSO_WM_BEAUTIFY_FLAG" val=""/>
  <p:tag name="KSO_WM_CHIP_FILLAREA_FILL_RULE" val="{&quot;fill_align&quot;:&quot;rm&quot;,&quot;fill_mode&quot;:&quot;adaptive&quot;,&quot;sacle_strategy&quot;:&quot;smart&quot;}"/>
  <p:tag name="KSO_WM_CHIP_GROUPID" val="615163aed3dcef8fee32c2a0"/>
  <p:tag name="KSO_WM_CHIP_XID" val="615163aed3dcef8fee32c2a1"/>
  <p:tag name="KSO_WM_TAG_VERSION" val="1.0"/>
  <p:tag name="KSO_WM_TEMPLATE_CATEGORY" val="custom"/>
  <p:tag name="KSO_WM_TEMPLATE_INDEX" val="20221225"/>
  <p:tag name="KSO_WM_UNIT_BLOCK" val="0"/>
  <p:tag name="KSO_WM_UNIT_COMPATIBLE" val="0"/>
  <p:tag name="KSO_WM_UNIT_DEC_AREA_ID" val="60224fd176044a43bb7ae410c973a05c"/>
  <p:tag name="KSO_WM_UNIT_DEFAULT_FONT" val="18;26;2"/>
  <p:tag name="KSO_WM_UNIT_DIAGRAM_ISNUMVISUAL" val="0"/>
  <p:tag name="KSO_WM_UNIT_DIAGRAM_ISREFERUNIT" val="0"/>
  <p:tag name="KSO_WM_UNIT_HIGHLIGHT" val="0"/>
  <p:tag name="KSO_WM_UNIT_ID" val="custom20221225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演讲人姓名"/>
  <p:tag name="KSO_WM_UNIT_SUBTYPE" val="b"/>
  <p:tag name="KSO_WM_UNIT_TEXT_FILL_FORE_SCHEMECOLOR_INDEX" val="13"/>
  <p:tag name="KSO_WM_UNIT_TEXT_FILL_FORE_SCHEMECOLOR_INDEX_BRIGHTNESS" val="0"/>
  <p:tag name="KSO_WM_UNIT_TEXT_FILL_TYPE" val="1"/>
  <p:tag name="KSO_WM_UNIT_TYPE" val="f"/>
  <p:tag name="KSO_WM_UNIT_VALUE" val="11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#wm#"/>
  <p:tag name="KSO_WM_TEMPLATE_CATEGORY" val="custom"/>
  <p:tag name="KSO_WM_TEMPLATE_INDEX" val="20221225"/>
</p:tagLst>
</file>

<file path=ppt/tags/tag1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5459A3"/>
      </a:accent1>
      <a:accent2>
        <a:srgbClr val="775296"/>
      </a:accent2>
      <a:accent3>
        <a:srgbClr val="8E4D86"/>
      </a:accent3>
      <a:accent4>
        <a:srgbClr val="9C4B74"/>
      </a:accent4>
      <a:accent5>
        <a:srgbClr val="A24E62"/>
      </a:accent5>
      <a:accent6>
        <a:srgbClr val="A25453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微软雅黑</vt:lpstr>
      <vt:lpstr>汉仪正圆-35S</vt:lpstr>
      <vt:lpstr>汉仪润圆-65简</vt:lpstr>
      <vt:lpstr>Times New Roman</vt:lpstr>
      <vt:lpstr>黑体</vt:lpstr>
      <vt:lpstr>宋体</vt:lpstr>
      <vt:lpstr>隶书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2024-09-05T01:15:22.253</cp:lastPrinted>
  <dcterms:created xsi:type="dcterms:W3CDTF">2024-09-04T17:15:22Z</dcterms:created>
  <dcterms:modified xsi:type="dcterms:W3CDTF">2024-09-04T17:15:27Z</dcterms:modified>
</cp:coreProperties>
</file>