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D2AD57-187E-4D78-9CE2-9ABFD6696E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C4D5E0-AE19-4871-9D53-61FE30EB25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2359E5A-4BB7-429A-B460-8D1A0763DD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23C5C58-13E7-4B19-903F-279F2A09CB9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FA39B2-967C-4BB4-BC4E-57971BAC293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EB27E9A-54CA-4FEB-8109-A84254C250F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04070EF-24AE-4B92-A631-DB391012AE2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3E6496-9D42-4EB9-B753-9EE8495250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D18D63-D4A5-4AAD-A958-5FCEB34E90C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EC59D3-10D7-46A4-994C-718E56F1F7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60D11D-1CB8-47F6-8A20-143C2EA37B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6021041001010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营销渠道环境分析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营销渠道概述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宏观环境分析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微观环境分析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营销渠道环境的机会与威胁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营销渠道策略选择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营销渠道管理优化建议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营销渠道概述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4289" r="3428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1502" r="3150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营销渠道是指商品和服务从生产者向消费者转移过程中，所经过的路径和通道。</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营销渠道定义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包括信息沟通、资金流动、物流配送、风险承担等功能，确保商品和服务顺利地从生产者传递到消费者。</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营销渠道功能</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通过合理的营销渠道布局，可以提高商品和服务的销售效率，降低销售成本。</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提升销售效率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24" r="1252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增强市场竞争力</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476" r="12476"/>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促进客户关系管理</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多样化的营销渠道有助于企业覆盖更广泛的目标市场，提升品牌知名度和市场占有率。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营销渠道不仅是商品和服务的传递路径，也是企业与消费者建立和维护关系的重要平台。</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营销渠道的重要性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8125" r="81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混合营销渠道</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综合运用直接和间接营销渠道，形成多元化的销售渠道网络，以满足不同市场和消费者的需求。</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直接营销渠道</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包括生产商直接向消费者销售产品或服务的渠道，如直销、电子商务等。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间接营销渠道</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通过中间商或代理商将商品或服务传递给消费者，如批发商、零售商等。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营销渠道的类型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宏观环境分析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政治稳定性</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政治稳定性直接影响企业的经营环境和投资决策。稳定的政治环境有利于企业长期发展，而不稳定的政治环境可能导致企业经营风险增加。</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法律法规</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法律法规对企业的经营行为具有约束和规范作用。企业需要遵守相关法律法规，否则可能面临法律风险和处罚。</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国际贸易政策</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国际贸易政策的变化直接影响企业的进出口业务。企业需要密切关注国际贸易政策的变化，以便及时调整营销策略。</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政治法律环境</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经济增长速度决定了市场的需求和购买力。在经济增长较快的时期，市场需求旺盛，企业有更多的营销机会。</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经济增长</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通货膨胀会影响货币购买力和消费者信心。适度的通货膨胀有利于刺激消费，而过高的通货膨胀则可能导致消费者购买力下降。</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通货膨胀</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利率和汇率的变化会影响企业的融资成本和出口竞争力。企业需要关注利率和汇率的走势，以便制定合理的营销策略。</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利率与汇率</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经济环境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57" r="21857"/>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人口结构</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人口结构的变化会影响市场需求和消费趋势。例如，老龄化社会可能导致对医疗、保健等产品的需求增加。</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教育水平</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教育水平的高低决定了消费者的知识水平和消费观念。教育水平较高的消费者更注重品质和品牌，而教育水平较低的消费者可能更注重价格。</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价值观念</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不同地域、民族和宗教信仰的消费者具有不同的价值观念和消费习惯。企业需要了解目标市场的价值观念，以便制定符合当地消费者需求的营销策略。</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社会文化环境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科技发展水平</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科技发展水平决定了企业的生产效率和创新能力。先进的科技可以帮助企业提高产品质量、降低成本、拓展市场等。</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互联网与数字化</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互联网和数字化技术的普及改变了消费者的购物方式和信息传播方式。企业需要紧跟数字化趋势，利用互联网和社交媒体等渠道进行营销推广。</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行业技术标准</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行业技术标准的变化会影响企业的产品研发和生产流程。企业需要关注行业技术标准的发展动态，以便及时调整技术战略和营销策略。</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技术环境</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微观环境分析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071" r="23071"/>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企业文化</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企业的核心价值观、使命和愿景等，对营销决策产生深远影响。</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企业资源</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包括资金、技术、人才等，决定企业的营销能力和市场竞争力。</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企业组织结构</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企业的管理层级、部门设置等，影响营销决策的执行效率。</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企业内部环境</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供应商对原材料价格的控制能力，影响企业的成本结构和定价策略。</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供应商议价能力</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与供应商的长期合作关系，确保企业原材料的稳定供应。</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供应商合作稳定性</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供应商的技术创新和产品升级能力，为企业提供新的市场机会。</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供应商创新能力</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7177564" y="2255615"/>
            <a:ext cx="3902678" cy="3182683"/>
            <a:chOff x="7177564" y="2255615"/>
            <a:chExt cx="3902678" cy="3182683"/>
          </a:xfrm>
        </p:grpSpPr>
        <p:sp>
          <p:nvSpPr>
            <p:cNvPr id="3" name="Freeform 3"/>
            <p:cNvSpPr/>
            <p:nvPr/>
          </p:nvSpPr>
          <p:spPr>
            <a:xfrm>
              <a:off x="7177564" y="2255615"/>
              <a:ext cx="3902678" cy="2368105"/>
            </a:xfrm>
            <a:custGeom>
              <a:rect l="l" t="t" r="r" b="b"/>
              <a:pathLst>
                <a:path w="1214" h="735">
                  <a:moveTo>
                    <a:pt x="0" y="735"/>
                  </a:moveTo>
                  <a:cubicBezTo>
                    <a:pt x="0" y="27"/>
                    <a:pt x="0" y="27"/>
                    <a:pt x="0" y="27"/>
                  </a:cubicBezTo>
                  <a:cubicBezTo>
                    <a:pt x="0" y="12"/>
                    <a:pt x="12" y="0"/>
                    <a:pt x="27" y="0"/>
                  </a:cubicBezTo>
                  <a:cubicBezTo>
                    <a:pt x="1186" y="0"/>
                    <a:pt x="1186" y="0"/>
                    <a:pt x="1186" y="0"/>
                  </a:cubicBezTo>
                  <a:cubicBezTo>
                    <a:pt x="1201" y="0"/>
                    <a:pt x="1214" y="12"/>
                    <a:pt x="1214" y="27"/>
                  </a:cubicBezTo>
                  <a:cubicBezTo>
                    <a:pt x="1214" y="735"/>
                    <a:pt x="1214" y="735"/>
                    <a:pt x="1214" y="735"/>
                  </a:cubicBezTo>
                  <a:lnTo>
                    <a:pt x="0" y="735"/>
                  </a:lnTo>
                  <a:close/>
                </a:path>
              </a:pathLst>
            </a:cu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77564" y="4623721"/>
              <a:ext cx="3902678" cy="355282"/>
            </a:xfrm>
            <a:custGeom>
              <a:rect l="l" t="t" r="r" b="b"/>
              <a:pathLst>
                <a:path w="1214" h="110">
                  <a:moveTo>
                    <a:pt x="1186" y="110"/>
                  </a:moveTo>
                  <a:cubicBezTo>
                    <a:pt x="27" y="110"/>
                    <a:pt x="27" y="110"/>
                    <a:pt x="27" y="110"/>
                  </a:cubicBezTo>
                  <a:cubicBezTo>
                    <a:pt x="12" y="110"/>
                    <a:pt x="0" y="97"/>
                    <a:pt x="0" y="82"/>
                  </a:cubicBezTo>
                  <a:cubicBezTo>
                    <a:pt x="0" y="0"/>
                    <a:pt x="0" y="0"/>
                    <a:pt x="0" y="0"/>
                  </a:cubicBezTo>
                  <a:cubicBezTo>
                    <a:pt x="1214" y="0"/>
                    <a:pt x="1214" y="0"/>
                    <a:pt x="1214" y="0"/>
                  </a:cubicBezTo>
                  <a:cubicBezTo>
                    <a:pt x="1214" y="82"/>
                    <a:pt x="1214" y="82"/>
                    <a:pt x="1214" y="82"/>
                  </a:cubicBezTo>
                  <a:cubicBezTo>
                    <a:pt x="1214" y="97"/>
                    <a:pt x="1201" y="110"/>
                    <a:pt x="1186" y="110"/>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8505349" y="4965287"/>
              <a:ext cx="1307592" cy="473011"/>
            </a:xfrm>
            <a:custGeom>
              <a:rect l="l" t="t" r="r" b="b"/>
              <a:pathLst>
                <a:path w="962" h="348">
                  <a:moveTo>
                    <a:pt x="0" y="348"/>
                  </a:moveTo>
                  <a:lnTo>
                    <a:pt x="0" y="313"/>
                  </a:lnTo>
                  <a:lnTo>
                    <a:pt x="113" y="299"/>
                  </a:lnTo>
                  <a:lnTo>
                    <a:pt x="191" y="0"/>
                  </a:lnTo>
                  <a:lnTo>
                    <a:pt x="770" y="0"/>
                  </a:lnTo>
                  <a:lnTo>
                    <a:pt x="851" y="299"/>
                  </a:lnTo>
                  <a:lnTo>
                    <a:pt x="962" y="313"/>
                  </a:lnTo>
                  <a:lnTo>
                    <a:pt x="962" y="348"/>
                  </a:lnTo>
                  <a:lnTo>
                    <a:pt x="0" y="3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4095" y="2311241"/>
              <a:ext cx="41815" cy="41148"/>
            </a:xfrm>
            <a:prstGeom prst="ellipse">
              <a:avLst/>
            </a:prstGeom>
            <a:solidFill>
              <a:srgbClr val="E9E9E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296626" y="2410111"/>
              <a:ext cx="3660267" cy="2059686"/>
            </a:xfrm>
            <a:prstGeom prst="rect">
              <a:avLst/>
            </a:prstGeom>
            <a:solidFill>
              <a:srgbClr val="89C9E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752904" y="4965287"/>
              <a:ext cx="815435" cy="75152"/>
            </a:xfrm>
            <a:custGeom>
              <a:rect l="l" t="t" r="r" b="b"/>
              <a:pathLst>
                <a:path w="600" h="55">
                  <a:moveTo>
                    <a:pt x="588" y="0"/>
                  </a:moveTo>
                  <a:lnTo>
                    <a:pt x="9" y="0"/>
                  </a:lnTo>
                  <a:lnTo>
                    <a:pt x="0" y="55"/>
                  </a:lnTo>
                  <a:lnTo>
                    <a:pt x="600" y="55"/>
                  </a:lnTo>
                  <a:lnTo>
                    <a:pt x="58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9" name="Picture 9"/>
          <p:cNvPicPr>
            <a:picLocks noChangeAspect="1"/>
          </p:cNvPicPr>
          <p:nvPr/>
        </p:nvPicPr>
        <p:blipFill>
          <a:blip r:embed="rId2"/>
          <a:srcRect l="300" t="28655" r="23760" b="-1788"/>
          <a:stretch>
            <a:fillRect/>
          </a:stretch>
        </p:blipFill>
        <p:spPr>
          <a:xfrm>
            <a:off x="7299580" y="2336436"/>
            <a:ext cx="3688954" cy="2211467"/>
          </a:xfrm>
          <a:prstGeom prst="rect">
            <a:avLst/>
          </a:prstGeom>
        </p:spPr>
      </p:pic>
      <p:pic>
        <p:nvPicPr>
          <p:cNvPr id="10" name="Picture 10"/>
          <p:cNvPicPr>
            <a:picLocks noChangeAspect="1"/>
          </p:cNvPicPr>
          <p:nvPr/>
        </p:nvPicPr>
        <p:blipFill>
          <a:blip r:embed="rId3"/>
          <a:stretch>
            <a:fillRect/>
          </a:stretch>
        </p:blipFill>
        <p:spPr>
          <a:xfrm>
            <a:off x="7296621" y="2336436"/>
            <a:ext cx="3691914" cy="2156527"/>
          </a:xfrm>
          <a:prstGeom prst="rect">
            <a:avLst/>
          </a:prstGeom>
        </p:spPr>
      </p:pic>
      <p:pic>
        <p:nvPicPr>
          <p:cNvPr id="11" name="Picture 11"/>
          <p:cNvPicPr>
            <a:picLocks noChangeAspect="1"/>
          </p:cNvPicPr>
          <p:nvPr/>
        </p:nvPicPr>
        <p:blipFill>
          <a:blip r:embed="rId4"/>
          <a:srcRect t="11291" b="11291"/>
          <a:stretch>
            <a:fillRect/>
          </a:stretch>
        </p:blipFill>
        <p:spPr>
          <a:xfrm>
            <a:off x="7290803" y="2336436"/>
            <a:ext cx="3716519" cy="2156527"/>
          </a:xfrm>
          <a:prstGeom prst="rect">
            <a:avLst/>
          </a:prstGeom>
        </p:spPr>
      </p:pic>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营销中介</a:t>
              </a:r>
            </a:p>
          </p:txBody>
        </p:sp>
      </p:grpSp>
      <p:sp>
        <p:nvSpPr>
          <p:cNvPr id="34" name="Freeform 34"/>
          <p:cNvSpPr/>
          <p:nvPr/>
        </p:nvSpPr>
        <p:spPr>
          <a:xfrm rot="5400000">
            <a:off x="799768" y="1650340"/>
            <a:ext cx="399002" cy="399002"/>
          </a:xfrm>
          <a:custGeom>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rot="5400000">
            <a:off x="799768" y="3220888"/>
            <a:ext cx="399002" cy="399002"/>
          </a:xfrm>
          <a:custGeom>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rot="5400000">
            <a:off x="799768" y="4829994"/>
            <a:ext cx="399002" cy="399002"/>
          </a:xfrm>
          <a:custGeom>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347399" y="1527861"/>
            <a:ext cx="2426717" cy="59892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营销渠道</a:t>
            </a:r>
          </a:p>
        </p:txBody>
      </p:sp>
      <p:sp>
        <p:nvSpPr>
          <p:cNvPr id="38" name="TextBox 38"/>
          <p:cNvSpPr txBox="1"/>
          <p:nvPr/>
        </p:nvSpPr>
        <p:spPr>
          <a:xfrm>
            <a:off x="1347399" y="2055334"/>
            <a:ext cx="5034045" cy="819445"/>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企业选择的销售渠道类型，如直销、代理商、经销商等，影响产品的市场覆盖率和销售效率。</a:t>
            </a:r>
          </a:p>
        </p:txBody>
      </p:sp>
      <p:sp>
        <p:nvSpPr>
          <p:cNvPr id="39" name="TextBox 39"/>
          <p:cNvSpPr txBox="1"/>
          <p:nvPr/>
        </p:nvSpPr>
        <p:spPr>
          <a:xfrm>
            <a:off x="1347399" y="3125631"/>
            <a:ext cx="2426717" cy="558203"/>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2">
                    <a:alpha val="100000"/>
                  </a:schemeClr>
                </a:solidFill>
                <a:latin typeface="Microsoft Yahei"/>
                <a:ea typeface="Microsoft Yahei"/>
                <a:cs typeface="Microsoft Yahei"/>
              </a:rPr>
              <a:t>营销服务机构</a:t>
            </a:r>
          </a:p>
        </p:txBody>
      </p:sp>
      <p:sp>
        <p:nvSpPr>
          <p:cNvPr id="40" name="TextBox 40"/>
          <p:cNvSpPr txBox="1"/>
          <p:nvPr/>
        </p:nvSpPr>
        <p:spPr>
          <a:xfrm>
            <a:off x="1347399" y="3606674"/>
            <a:ext cx="4970070" cy="796566"/>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如广告公司、市场调研公司等，为企业提供专业的营销服务支持。</a:t>
            </a:r>
          </a:p>
        </p:txBody>
      </p:sp>
      <p:sp>
        <p:nvSpPr>
          <p:cNvPr id="41" name="TextBox 41"/>
          <p:cNvSpPr txBox="1"/>
          <p:nvPr/>
        </p:nvSpPr>
        <p:spPr>
          <a:xfrm>
            <a:off x="1347399" y="4694015"/>
            <a:ext cx="2426717" cy="59892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3">
                    <a:alpha val="100000"/>
                  </a:schemeClr>
                </a:solidFill>
                <a:latin typeface="Microsoft Yahei"/>
                <a:ea typeface="Microsoft Yahei"/>
                <a:cs typeface="Microsoft Yahei"/>
              </a:rPr>
              <a:t>物流体系</a:t>
            </a:r>
          </a:p>
        </p:txBody>
      </p:sp>
      <p:sp>
        <p:nvSpPr>
          <p:cNvPr id="42" name="TextBox 42"/>
          <p:cNvSpPr txBox="1"/>
          <p:nvPr/>
        </p:nvSpPr>
        <p:spPr>
          <a:xfrm>
            <a:off x="1347399" y="5215780"/>
            <a:ext cx="5034045" cy="819445"/>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产品的运输和仓储环节，确保产品及时送达消费者手中。</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https://d.book118.com/516021041001010055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2024-09-22T08:07:42.040</cp:lastPrinted>
  <dcterms:created xsi:type="dcterms:W3CDTF">2024-09-22T00:07:42Z</dcterms:created>
  <dcterms:modified xsi:type="dcterms:W3CDTF">2024-09-22T00:07:44Z</dcterms:modified>
</cp:coreProperties>
</file>