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9" r:id="rId25"/>
    <p:sldId id="321" r:id="rId26"/>
  </p:sldIdLst>
  <p:sldSz cx="12192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tags" Target="tags/tag1.xml" /><Relationship Id="rId28" Type="http://schemas.openxmlformats.org/officeDocument/2006/relationships/presProps" Target="presProps.xml" /><Relationship Id="rId29" Type="http://schemas.openxmlformats.org/officeDocument/2006/relationships/viewProps" Target="viewProps.xml" /><Relationship Id="rId3" Type="http://schemas.openxmlformats.org/officeDocument/2006/relationships/slideMaster" Target="slideMasters/slideMaster3.xml" /><Relationship Id="rId30" Type="http://schemas.openxmlformats.org/officeDocument/2006/relationships/theme" Target="theme/theme1.xml" /><Relationship Id="rId31"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88770406-24EC-4445-B72D-79EFE35F8450}"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4" name="PlaceHolder 1"/>
          <p:cNvSpPr>
            <a:spLocks noGrp="1"/>
          </p:cNvSpPr>
          <p:nvPr>
            <p:ph type="sldImg"/>
          </p:nvPr>
        </p:nvSpPr>
        <p:spPr>
          <a:xfrm>
            <a:off x="685800" y="1143000"/>
            <a:ext cx="5486040" cy="3085920"/>
          </a:xfrm>
          <a:prstGeom prst="rect">
            <a:avLst/>
          </a:prstGeom>
          <a:ln w="0">
            <a:noFill/>
          </a:ln>
        </p:spPr>
      </p:sp>
      <p:sp>
        <p:nvSpPr>
          <p:cNvPr id="365"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6"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7" name="PlaceHolder 1"/>
          <p:cNvSpPr>
            <a:spLocks noGrp="1"/>
          </p:cNvSpPr>
          <p:nvPr>
            <p:ph type="sldImg"/>
          </p:nvPr>
        </p:nvSpPr>
        <p:spPr>
          <a:xfrm>
            <a:off x="685800" y="1143000"/>
            <a:ext cx="5486040" cy="3085920"/>
          </a:xfrm>
          <a:prstGeom prst="rect">
            <a:avLst/>
          </a:prstGeom>
          <a:ln w="0">
            <a:noFill/>
          </a:ln>
        </p:spPr>
      </p:sp>
      <p:sp>
        <p:nvSpPr>
          <p:cNvPr id="368"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9"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0" name="PlaceHolder 1"/>
          <p:cNvSpPr>
            <a:spLocks noGrp="1"/>
          </p:cNvSpPr>
          <p:nvPr>
            <p:ph type="sldImg"/>
          </p:nvPr>
        </p:nvSpPr>
        <p:spPr>
          <a:xfrm>
            <a:off x="685800" y="1143000"/>
            <a:ext cx="5486040" cy="3085920"/>
          </a:xfrm>
          <a:prstGeom prst="rect">
            <a:avLst/>
          </a:prstGeom>
          <a:ln w="0">
            <a:noFill/>
          </a:ln>
        </p:spPr>
      </p:sp>
      <p:sp>
        <p:nvSpPr>
          <p:cNvPr id="371"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2"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3" name="PlaceHolder 1"/>
          <p:cNvSpPr>
            <a:spLocks noGrp="1"/>
          </p:cNvSpPr>
          <p:nvPr>
            <p:ph type="sldImg"/>
          </p:nvPr>
        </p:nvSpPr>
        <p:spPr>
          <a:xfrm>
            <a:off x="685800" y="1143000"/>
            <a:ext cx="5486040" cy="3085920"/>
          </a:xfrm>
          <a:prstGeom prst="rect">
            <a:avLst/>
          </a:prstGeom>
          <a:ln w="0">
            <a:noFill/>
          </a:ln>
        </p:spPr>
      </p:sp>
      <p:sp>
        <p:nvSpPr>
          <p:cNvPr id="374"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5"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6" name="PlaceHolder 1"/>
          <p:cNvSpPr>
            <a:spLocks noGrp="1"/>
          </p:cNvSpPr>
          <p:nvPr>
            <p:ph type="sldImg"/>
          </p:nvPr>
        </p:nvSpPr>
        <p:spPr>
          <a:xfrm>
            <a:off x="685800" y="1143000"/>
            <a:ext cx="5486040" cy="3085920"/>
          </a:xfrm>
          <a:prstGeom prst="rect">
            <a:avLst/>
          </a:prstGeom>
          <a:ln w="0">
            <a:noFill/>
          </a:ln>
        </p:spPr>
      </p:sp>
      <p:sp>
        <p:nvSpPr>
          <p:cNvPr id="377"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8"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9" name="PlaceHolder 1"/>
          <p:cNvSpPr>
            <a:spLocks noGrp="1"/>
          </p:cNvSpPr>
          <p:nvPr>
            <p:ph type="sldImg"/>
          </p:nvPr>
        </p:nvSpPr>
        <p:spPr>
          <a:xfrm>
            <a:off x="685800" y="1143000"/>
            <a:ext cx="5486040" cy="3085920"/>
          </a:xfrm>
          <a:prstGeom prst="rect">
            <a:avLst/>
          </a:prstGeom>
          <a:ln w="0">
            <a:noFill/>
          </a:ln>
        </p:spPr>
      </p:sp>
      <p:sp>
        <p:nvSpPr>
          <p:cNvPr id="380"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81"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82" name="PlaceHolder 1"/>
          <p:cNvSpPr>
            <a:spLocks noGrp="1"/>
          </p:cNvSpPr>
          <p:nvPr>
            <p:ph type="sldImg"/>
          </p:nvPr>
        </p:nvSpPr>
        <p:spPr>
          <a:xfrm>
            <a:off x="685800" y="1143000"/>
            <a:ext cx="5486040" cy="3085920"/>
          </a:xfrm>
          <a:prstGeom prst="rect">
            <a:avLst/>
          </a:prstGeom>
          <a:ln w="0">
            <a:noFill/>
          </a:ln>
        </p:spPr>
      </p:sp>
      <p:sp>
        <p:nvSpPr>
          <p:cNvPr id="383" name="PlaceHolder 2"/>
          <p:cNvSpPr>
            <a:spLocks noGrp="1"/>
          </p:cNvSpPr>
          <p:nvPr>
            <p:ph type="body" idx="44"/>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84" name="PlaceHolder 3"/>
          <p:cNvSpPr>
            <a:spLocks noGrp="1"/>
          </p:cNvSpPr>
          <p:nvPr>
            <p:ph type="sldNum" idx="43"/>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3E6A4A1-153B-4F64-AA80-203BF99ACE0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7A6CE2B-32F3-4A53-95D5-DD0B0F63BB1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B220BB2-01CB-459D-BF47-9F810A7E2C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16AC5DC-46A8-454C-92DA-ADEAAFACAA8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F30EE8A-6927-4145-AC2A-5BEBD74319C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6D64CAF-95EF-419F-905A-8F3EB8CD4FE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F6E08EA-8569-4DE2-8443-D0B4BEBD920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1F5F909-487D-48A2-8FB6-F4FE1A0A504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4F866E2-3965-47FA-8860-9C0D773F9AC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FFEB406-598B-417B-9B4D-A9CEEC71D1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B423892-0B8D-4797-AD0F-9CC1286EFB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C357952A-8939-4631-84DC-DFAE9DBFF58D}"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C3C270DD-59A2-487B-A851-50B622E1EC7C}"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 Id="rId3"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7.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 Id="rId3" Type="http://schemas.openxmlformats.org/officeDocument/2006/relationships/image" Target="../media/image5.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8.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 Id="rId3" Type="http://schemas.openxmlformats.org/officeDocument/2006/relationships/image" Target="../media/image5.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9.jpeg" /><Relationship Id="rId3" Type="http://schemas.openxmlformats.org/officeDocument/2006/relationships/image" Target="../media/image2.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7.xml" /><Relationship Id="rId3" Type="http://schemas.openxmlformats.org/officeDocument/2006/relationships/image" Target="../media/image2.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16022241125010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21000"/>
          </a:blip>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158544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层次化评估与教学设计</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100404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50000"/>
              </a:lnSpc>
            </a:pPr>
            <a:r>
              <a:rPr lang="zh-CN" sz="2000" b="1" strike="noStrike" spc="-1">
                <a:solidFill>
                  <a:schemeClr val="dk1"/>
                </a:solidFill>
                <a:latin typeface="微软雅黑"/>
                <a:ea typeface="微软雅黑"/>
              </a:rPr>
              <a:t>制作人：</a:t>
            </a:r>
            <a:r>
              <a:rPr lang="en-US" sz="2000" b="1" strike="noStrike" spc="-1">
                <a:solidFill>
                  <a:schemeClr val="dk1"/>
                </a:solidFill>
                <a:latin typeface="微软雅黑"/>
                <a:ea typeface="微软雅黑"/>
              </a:rPr>
              <a:t>XX </a:t>
            </a:r>
            <a:endParaRPr lang="en-US" sz="2000" b="0" strike="noStrike" spc="-1">
              <a:solidFill>
                <a:srgbClr val="000000"/>
              </a:solidFill>
              <a:latin typeface="Arial"/>
            </a:endParaRPr>
          </a:p>
          <a:p>
            <a:pPr defTabSz="914400">
              <a:lnSpc>
                <a:spcPct val="150000"/>
              </a:lnSpc>
            </a:pPr>
            <a:r>
              <a:rPr lang="zh-CN" sz="2000" b="1" strike="noStrike" spc="-1">
                <a:solidFill>
                  <a:schemeClr val="dk1"/>
                </a:solidFill>
                <a:latin typeface="微软雅黑"/>
                <a:ea typeface="微软雅黑"/>
              </a:rPr>
              <a:t>时间：</a:t>
            </a:r>
            <a:r>
              <a:rPr lang="en-US" sz="2000" b="1" strike="noStrike" spc="-1">
                <a:solidFill>
                  <a:schemeClr val="dk1"/>
                </a:solidFill>
                <a:latin typeface="微软雅黑"/>
                <a:ea typeface="微软雅黑"/>
              </a:rPr>
              <a:t>2024</a:t>
            </a:r>
            <a:r>
              <a:rPr lang="zh-CN" sz="2000" b="1" strike="noStrike" spc="-1">
                <a:solidFill>
                  <a:schemeClr val="dk1"/>
                </a:solidFill>
                <a:latin typeface="微软雅黑"/>
                <a:ea typeface="微软雅黑"/>
              </a:rPr>
              <a:t>年</a:t>
            </a:r>
            <a:r>
              <a:rPr lang="en-US" sz="2000" b="1" strike="noStrike" spc="-1">
                <a:solidFill>
                  <a:schemeClr val="dk1"/>
                </a:solidFill>
                <a:latin typeface="微软雅黑"/>
                <a:ea typeface="微软雅黑"/>
              </a:rPr>
              <a:t>X</a:t>
            </a:r>
            <a:r>
              <a:rPr lang="zh-CN" sz="2000" b="1" strike="noStrike" spc="-1">
                <a:solidFill>
                  <a:schemeClr val="dk1"/>
                </a:solidFill>
                <a:latin typeface="微软雅黑"/>
                <a:ea typeface="微软雅黑"/>
              </a:rPr>
              <a:t>月</a:t>
            </a:r>
            <a:endParaRPr lang="en-US" sz="20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63120" y="5047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2400" b="1" strike="noStrike" spc="-1">
                <a:solidFill>
                  <a:schemeClr val="lt2">
                    <a:lumMod val="25000"/>
                  </a:schemeClr>
                </a:solidFill>
                <a:latin typeface="微软雅黑"/>
                <a:ea typeface="微软雅黑"/>
              </a:rPr>
              <a:t>第</a:t>
            </a:r>
            <a:r>
              <a:rPr lang="en-US" sz="2400" b="1" strike="noStrike" spc="-1">
                <a:solidFill>
                  <a:schemeClr val="lt2">
                    <a:lumMod val="25000"/>
                  </a:schemeClr>
                </a:solidFill>
                <a:latin typeface="微软雅黑"/>
                <a:ea typeface="微软雅黑"/>
              </a:rPr>
              <a:t>1</a:t>
            </a:r>
            <a:r>
              <a:rPr lang="zh-CN" sz="2400" b="1" strike="noStrike" spc="-1">
                <a:solidFill>
                  <a:schemeClr val="lt2">
                    <a:lumMod val="25000"/>
                  </a:schemeClr>
                </a:solidFill>
                <a:latin typeface="微软雅黑"/>
                <a:ea typeface="微软雅黑"/>
              </a:rPr>
              <a:t>章  简介</a:t>
            </a:r>
            <a:endParaRPr lang="en-US" sz="2400" b="0" strike="noStrike" spc="-1">
              <a:solidFill>
                <a:srgbClr val="000000"/>
              </a:solidFill>
              <a:latin typeface="Arial"/>
            </a:endParaRPr>
          </a:p>
          <a:p>
            <a:r>
              <a:rPr lang="zh-CN" sz="2400" b="1" strike="noStrike" spc="-1">
                <a:solidFill>
                  <a:schemeClr val="lt2">
                    <a:lumMod val="25000"/>
                  </a:schemeClr>
                </a:solidFill>
                <a:latin typeface="微软雅黑"/>
                <a:ea typeface="微软雅黑"/>
              </a:rPr>
              <a:t>第</a:t>
            </a:r>
            <a:r>
              <a:rPr lang="en-US" sz="2400" b="1" strike="noStrike" spc="-1">
                <a:solidFill>
                  <a:schemeClr val="lt2">
                    <a:lumMod val="25000"/>
                  </a:schemeClr>
                </a:solidFill>
                <a:latin typeface="微软雅黑"/>
                <a:ea typeface="微软雅黑"/>
              </a:rPr>
              <a:t>2</a:t>
            </a:r>
            <a:r>
              <a:rPr lang="zh-CN" sz="2400" b="1" strike="noStrike" spc="-1">
                <a:solidFill>
                  <a:schemeClr val="lt2">
                    <a:lumMod val="25000"/>
                  </a:schemeClr>
                </a:solidFill>
                <a:latin typeface="微软雅黑"/>
                <a:ea typeface="微软雅黑"/>
              </a:rPr>
              <a:t>章  层次化评估的重要性</a:t>
            </a:r>
            <a:endParaRPr lang="en-US" sz="2400" b="0" strike="noStrike" spc="-1">
              <a:solidFill>
                <a:srgbClr val="000000"/>
              </a:solidFill>
              <a:latin typeface="Arial"/>
            </a:endParaRPr>
          </a:p>
          <a:p>
            <a:r>
              <a:rPr lang="zh-CN" sz="2400" b="1" strike="noStrike" spc="-1">
                <a:solidFill>
                  <a:schemeClr val="lt2">
                    <a:lumMod val="25000"/>
                  </a:schemeClr>
                </a:solidFill>
                <a:latin typeface="微软雅黑"/>
                <a:ea typeface="微软雅黑"/>
              </a:rPr>
              <a:t>第</a:t>
            </a:r>
            <a:r>
              <a:rPr lang="en-US" sz="2400" b="1" strike="noStrike" spc="-1">
                <a:solidFill>
                  <a:schemeClr val="lt2">
                    <a:lumMod val="25000"/>
                  </a:schemeClr>
                </a:solidFill>
                <a:latin typeface="微软雅黑"/>
                <a:ea typeface="微软雅黑"/>
              </a:rPr>
              <a:t>3</a:t>
            </a:r>
            <a:r>
              <a:rPr lang="zh-CN" sz="2400" b="1" strike="noStrike" spc="-1">
                <a:solidFill>
                  <a:schemeClr val="lt2">
                    <a:lumMod val="25000"/>
                  </a:schemeClr>
                </a:solidFill>
                <a:latin typeface="微软雅黑"/>
                <a:ea typeface="微软雅黑"/>
              </a:rPr>
              <a:t>章  教学设计的实践应用</a:t>
            </a:r>
            <a:endParaRPr lang="en-US" sz="2400" b="0" strike="noStrike" spc="-1">
              <a:solidFill>
                <a:srgbClr val="000000"/>
              </a:solidFill>
              <a:latin typeface="Arial"/>
            </a:endParaRPr>
          </a:p>
          <a:p>
            <a:r>
              <a:rPr lang="zh-CN" sz="2400" b="1" strike="noStrike" spc="-1">
                <a:solidFill>
                  <a:schemeClr val="lt2">
                    <a:lumMod val="25000"/>
                  </a:schemeClr>
                </a:solidFill>
                <a:latin typeface="微软雅黑"/>
                <a:ea typeface="微软雅黑"/>
              </a:rPr>
              <a:t>第</a:t>
            </a:r>
            <a:r>
              <a:rPr lang="en-US" sz="2400" b="1" strike="noStrike" spc="-1">
                <a:solidFill>
                  <a:schemeClr val="lt2">
                    <a:lumMod val="25000"/>
                  </a:schemeClr>
                </a:solidFill>
                <a:latin typeface="微软雅黑"/>
                <a:ea typeface="微软雅黑"/>
              </a:rPr>
              <a:t>4</a:t>
            </a:r>
            <a:r>
              <a:rPr lang="zh-CN" sz="2400" b="1" strike="noStrike" spc="-1">
                <a:solidFill>
                  <a:schemeClr val="lt2">
                    <a:lumMod val="25000"/>
                  </a:schemeClr>
                </a:solidFill>
                <a:latin typeface="微软雅黑"/>
                <a:ea typeface="微软雅黑"/>
              </a:rPr>
              <a:t>章  层次化评估与教学设计的整合</a:t>
            </a:r>
            <a:endParaRPr lang="en-US" sz="2400" b="0" strike="noStrike" spc="-1">
              <a:solidFill>
                <a:srgbClr val="000000"/>
              </a:solidFill>
              <a:latin typeface="Arial"/>
            </a:endParaRPr>
          </a:p>
          <a:p>
            <a:r>
              <a:rPr lang="zh-CN" sz="2400" b="1" strike="noStrike" spc="-1">
                <a:solidFill>
                  <a:schemeClr val="lt2">
                    <a:lumMod val="25000"/>
                  </a:schemeClr>
                </a:solidFill>
                <a:latin typeface="微软雅黑"/>
                <a:ea typeface="微软雅黑"/>
              </a:rPr>
              <a:t>第</a:t>
            </a:r>
            <a:r>
              <a:rPr lang="en-US" sz="2400" b="1" strike="noStrike" spc="-1">
                <a:solidFill>
                  <a:schemeClr val="lt2">
                    <a:lumMod val="25000"/>
                  </a:schemeClr>
                </a:solidFill>
                <a:latin typeface="微软雅黑"/>
                <a:ea typeface="微软雅黑"/>
              </a:rPr>
              <a:t>5</a:t>
            </a:r>
            <a:r>
              <a:rPr lang="zh-CN" sz="2400" b="1" strike="noStrike" spc="-1">
                <a:solidFill>
                  <a:schemeClr val="lt2">
                    <a:lumMod val="25000"/>
                  </a:schemeClr>
                </a:solidFill>
                <a:latin typeface="微软雅黑"/>
                <a:ea typeface="微软雅黑"/>
              </a:rPr>
              <a:t>章  案例分析</a:t>
            </a:r>
            <a:endParaRPr lang="en-US" sz="2400" b="0" strike="noStrike" spc="-1">
              <a:solidFill>
                <a:srgbClr val="000000"/>
              </a:solidFill>
              <a:latin typeface="Arial"/>
            </a:endParaRPr>
          </a:p>
          <a:p>
            <a:pPr defTabSz="914400">
              <a:lnSpc>
                <a:spcPct val="100000"/>
              </a:lnSpc>
            </a:pPr>
            <a:r>
              <a:rPr lang="zh-CN" sz="2400" b="1" strike="noStrike" spc="-1">
                <a:solidFill>
                  <a:schemeClr val="lt2">
                    <a:lumMod val="25000"/>
                  </a:schemeClr>
                </a:solidFill>
                <a:latin typeface="微软雅黑"/>
                <a:ea typeface="微软雅黑"/>
              </a:rPr>
              <a:t>第</a:t>
            </a:r>
            <a:r>
              <a:rPr lang="en-US" sz="2400" b="1" strike="noStrike" spc="-1">
                <a:solidFill>
                  <a:schemeClr val="lt2">
                    <a:lumMod val="25000"/>
                  </a:schemeClr>
                </a:solidFill>
                <a:latin typeface="微软雅黑"/>
                <a:ea typeface="微软雅黑"/>
              </a:rPr>
              <a:t>6</a:t>
            </a:r>
            <a:r>
              <a:rPr lang="zh-CN" sz="2400" b="1" strike="noStrike" spc="-1">
                <a:solidFill>
                  <a:schemeClr val="lt2">
                    <a:lumMod val="25000"/>
                  </a:schemeClr>
                </a:solidFill>
                <a:latin typeface="微软雅黑"/>
                <a:ea typeface="微软雅黑"/>
              </a:rPr>
              <a:t>章  总结与展望</a:t>
            </a:r>
            <a:endParaRPr lang="en-US" sz="24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3241080" y="2907000"/>
            <a:ext cx="6318360" cy="521640"/>
          </a:xfrm>
          <a:prstGeom prst="rect">
            <a:avLst/>
          </a:prstGeom>
          <a:noFill/>
          <a:ln w="0">
            <a:noFill/>
          </a:ln>
        </p:spPr>
        <p:txBody>
          <a:bodyPr lIns="90000" tIns="46800" rIns="90000" bIns="46800" anchor="t">
            <a:noAutofit/>
          </a:bodyPr>
          <a:lstStyle/>
          <a:p>
            <a:pPr marL="228600" indent="-228600" defTabSz="914400">
              <a:lnSpc>
                <a:spcPct val="150000"/>
              </a:lnSpc>
              <a:spcAft>
                <a:spcPts val="1001"/>
              </a:spcAft>
              <a:buClr>
                <a:srgbClr val="595959"/>
              </a:buClr>
              <a:buFont typeface="Arial"/>
              <a:buChar char="●"/>
              <a:tabLst>
                <a:tab pos="1609560"/>
              </a:tabLst>
            </a:pPr>
            <a:r>
              <a:rPr lang="en-US" sz="4000" b="0" strike="noStrike" spc="148">
                <a:solidFill>
                  <a:schemeClr val="dk1">
                    <a:lumMod val="65000"/>
                    <a:lumOff val="35000"/>
                  </a:schemeClr>
                </a:solidFill>
                <a:latin typeface="Arial"/>
                <a:ea typeface="微软雅黑"/>
              </a:rPr>
              <a:t>01</a:t>
            </a:r>
            <a:endParaRPr lang="en-US" sz="40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4183560" y="108576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4000" b="1" strike="noStrike" spc="299">
                <a:solidFill>
                  <a:schemeClr val="dk1">
                    <a:lumMod val="85000"/>
                    <a:lumOff val="15000"/>
                  </a:schemeClr>
                </a:solidFill>
                <a:latin typeface="Arial"/>
                <a:ea typeface="微软雅黑"/>
              </a:rPr>
              <a:t>第</a:t>
            </a:r>
            <a:r>
              <a:rPr lang="en-US" sz="4000" b="1" strike="noStrike" spc="299">
                <a:solidFill>
                  <a:schemeClr val="dk1">
                    <a:lumMod val="85000"/>
                    <a:lumOff val="15000"/>
                  </a:schemeClr>
                </a:solidFill>
                <a:latin typeface="Arial"/>
                <a:ea typeface="微软雅黑"/>
              </a:rPr>
              <a:t>1</a:t>
            </a:r>
            <a:r>
              <a:rPr lang="zh-CN" sz="4000" b="1" strike="noStrike" spc="299">
                <a:solidFill>
                  <a:schemeClr val="dk1">
                    <a:lumMod val="85000"/>
                    <a:lumOff val="15000"/>
                  </a:schemeClr>
                </a:solidFill>
                <a:latin typeface="Arial"/>
                <a:ea typeface="微软雅黑"/>
              </a:rPr>
              <a:t>章 简介</a:t>
            </a:r>
            <a:endParaRPr lang="en-US" sz="40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8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81" name="title"/>
          <p:cNvSpPr/>
          <p:nvPr/>
        </p:nvSpPr>
        <p:spPr>
          <a:xfrm>
            <a:off x="7975080" y="577080"/>
            <a:ext cx="228060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200" b="1" strike="noStrike" spc="299">
                <a:solidFill>
                  <a:schemeClr val="dk1"/>
                </a:solidFill>
                <a:latin typeface="Arial"/>
                <a:ea typeface="微软雅黑"/>
              </a:rPr>
              <a:t>层次化评估与教学设计概述</a:t>
            </a:r>
            <a:endParaRPr lang="en-US" sz="2200" b="0" strike="noStrike" spc="-1">
              <a:solidFill>
                <a:srgbClr val="000000"/>
              </a:solidFill>
              <a:latin typeface="Arial"/>
            </a:endParaRPr>
          </a:p>
        </p:txBody>
      </p:sp>
      <p:sp>
        <p:nvSpPr>
          <p:cNvPr id="82" name="content"/>
          <p:cNvSpPr/>
          <p:nvPr/>
        </p:nvSpPr>
        <p:spPr>
          <a:xfrm>
            <a:off x="766764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层次化评估是指根据不同层次的需求和目标，进行系统性的评估和反馈，以便更好地指导教学实践。教学设计则是根据学习目标和学生需求设计教学计划、教学方法和评估方式的过程。两者共同作用，有助于提高教学质量和效果。</a:t>
            </a:r>
            <a:endParaRPr lang="en-US" sz="1800" b="0" strike="noStrike" spc="-1">
              <a:solidFill>
                <a:srgbClr val="000000"/>
              </a:solidFill>
              <a:latin typeface="Arial"/>
            </a:endParaRPr>
          </a:p>
        </p:txBody>
      </p:sp>
      <p:sp>
        <p:nvSpPr>
          <p:cNvPr id="8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
        <p:nvSpPr>
          <p:cNvPr id="84" name="image"/>
          <p:cNvSpPr/>
          <p:nvPr/>
        </p:nvSpPr>
        <p:spPr>
          <a:xfrm>
            <a:off x="1036440" y="1335960"/>
            <a:ext cx="4791240" cy="2452680"/>
          </a:xfrm>
          <a:custGeom>
            <a:gdLst>
              <a:gd name="textAreaLeft" fmla="*/ 0 w 4791240"/>
              <a:gd name="textAreaRight" fmla="*/ 4791600 w 4791240"/>
              <a:gd name="textAreaTop" fmla="*/ 0 h 2452680"/>
              <a:gd name="textAreaBottom" fmla="*/ 2453040 h 2452680"/>
            </a:gdLst>
            <a:rect l="textAreaLeft" t="textAreaTop" r="textAreaRight" b="textAreaBottom"/>
            <a:pathLst>
              <a:path w="9868" h="5792">
                <a:moveTo>
                  <a:pt x="0" y="0"/>
                </a:moveTo>
                <a:lnTo>
                  <a:pt x="9868" y="0"/>
                </a:lnTo>
                <a:lnTo>
                  <a:pt x="9868" y="5792"/>
                </a:lnTo>
                <a:lnTo>
                  <a:pt x="0" y="5792"/>
                </a:lnTo>
                <a:lnTo>
                  <a:pt x="0" y="0"/>
                </a:lnTo>
                <a:close/>
              </a:path>
            </a:pathLst>
          </a:custGeom>
          <a:blipFill rotWithShape="0">
            <a:blip r:embed="rId2">
              <a:alphaModFix amt="84000"/>
            </a:blip>
            <a:stretch>
              <a:fillRect/>
            </a:stretch>
          </a:blipFill>
          <a:ln w="3175">
            <a:solidFill>
              <a:srgbClr val="000000">
                <a:lumMod val="40000"/>
                <a:lumOff val="60000"/>
                <a:alpha val="20000"/>
              </a:srgbClr>
            </a:solidFill>
            <a:round/>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5" name="title"/>
          <p:cNvSpPr/>
          <p:nvPr/>
        </p:nvSpPr>
        <p:spPr>
          <a:xfrm>
            <a:off x="666000" y="709200"/>
            <a:ext cx="10968480" cy="70524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3600" b="1" strike="noStrike" spc="299">
                <a:solidFill>
                  <a:schemeClr val="accent1"/>
                </a:solidFill>
                <a:latin typeface="微软雅黑"/>
                <a:ea typeface="微软雅黑"/>
              </a:rPr>
              <a:t>层次化评估的类型</a:t>
            </a:r>
            <a:endParaRPr lang="en-US" sz="3600" b="0" strike="noStrike" spc="-1">
              <a:solidFill>
                <a:srgbClr val="000000"/>
              </a:solidFill>
              <a:latin typeface="Arial"/>
            </a:endParaRPr>
          </a:p>
        </p:txBody>
      </p:sp>
      <p:sp>
        <p:nvSpPr>
          <p:cNvPr id="86" name="content.1.subtitle"/>
          <p:cNvSpPr/>
          <p:nvPr/>
        </p:nvSpPr>
        <p:spPr>
          <a:xfrm>
            <a:off x="12776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对学习过程进行跟踪和反馈</a:t>
            </a:r>
            <a:endParaRPr lang="en-US" sz="1600" b="0" strike="noStrike" spc="-1">
              <a:solidFill>
                <a:srgbClr val="000000"/>
              </a:solidFill>
              <a:latin typeface="Arial"/>
            </a:endParaRPr>
          </a:p>
        </p:txBody>
      </p:sp>
      <p:sp>
        <p:nvSpPr>
          <p:cNvPr id="87" name="content.1.title"/>
          <p:cNvSpPr/>
          <p:nvPr/>
        </p:nvSpPr>
        <p:spPr>
          <a:xfrm>
            <a:off x="1278360" y="24922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形成性评估</a:t>
            </a:r>
            <a:endParaRPr lang="en-US" sz="2000" b="0" strike="noStrike" spc="-1">
              <a:solidFill>
                <a:srgbClr val="000000"/>
              </a:solidFill>
              <a:latin typeface="Arial"/>
            </a:endParaRPr>
          </a:p>
        </p:txBody>
      </p:sp>
      <p:sp>
        <p:nvSpPr>
          <p:cNvPr id="88" name="content.2.subtitle"/>
          <p:cNvSpPr/>
          <p:nvPr/>
        </p:nvSpPr>
        <p:spPr>
          <a:xfrm>
            <a:off x="9073080" y="36187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对学生学习成绩和成就进行总结评价</a:t>
            </a:r>
            <a:endParaRPr lang="en-US" sz="1600" b="0" strike="noStrike" spc="-1">
              <a:solidFill>
                <a:srgbClr val="000000"/>
              </a:solidFill>
              <a:latin typeface="Arial"/>
            </a:endParaRPr>
          </a:p>
        </p:txBody>
      </p:sp>
      <p:sp>
        <p:nvSpPr>
          <p:cNvPr id="89" name="content.2.title"/>
          <p:cNvSpPr/>
          <p:nvPr/>
        </p:nvSpPr>
        <p:spPr>
          <a:xfrm>
            <a:off x="9072360" y="24922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评价性评估</a:t>
            </a:r>
            <a:endParaRPr lang="en-US" sz="2000" b="0" strike="noStrike" spc="-1">
              <a:solidFill>
                <a:srgbClr val="000000"/>
              </a:solidFill>
              <a:latin typeface="Arial"/>
            </a:endParaRPr>
          </a:p>
        </p:txBody>
      </p:sp>
      <p:sp>
        <p:nvSpPr>
          <p:cNvPr id="90" name="content.3.subtitle"/>
          <p:cNvSpPr/>
          <p:nvPr/>
        </p:nvSpPr>
        <p:spPr>
          <a:xfrm>
            <a:off x="387612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发现学生学习中存在的问题和困难</a:t>
            </a:r>
            <a:endParaRPr lang="en-US" sz="1600" b="0" strike="noStrike" spc="-1">
              <a:solidFill>
                <a:srgbClr val="000000"/>
              </a:solidFill>
              <a:latin typeface="Arial"/>
            </a:endParaRPr>
          </a:p>
        </p:txBody>
      </p:sp>
      <p:sp>
        <p:nvSpPr>
          <p:cNvPr id="91" name="content.3.title"/>
          <p:cNvSpPr/>
          <p:nvPr/>
        </p:nvSpPr>
        <p:spPr>
          <a:xfrm>
            <a:off x="3876840" y="2494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诊断性评估</a:t>
            </a:r>
            <a:endParaRPr lang="en-US" sz="2000" b="0" strike="noStrike" spc="-1">
              <a:solidFill>
                <a:srgbClr val="000000"/>
              </a:solidFill>
              <a:latin typeface="Arial"/>
            </a:endParaRPr>
          </a:p>
        </p:txBody>
      </p:sp>
      <p:sp>
        <p:nvSpPr>
          <p:cNvPr id="92" name="content.4.subtitle"/>
          <p:cNvSpPr/>
          <p:nvPr/>
        </p:nvSpPr>
        <p:spPr>
          <a:xfrm>
            <a:off x="64742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lumMod val="85000"/>
                    <a:lumOff val="15000"/>
                  </a:schemeClr>
                </a:solidFill>
                <a:latin typeface="微软雅黑"/>
                <a:ea typeface="微软雅黑"/>
              </a:rPr>
              <a:t> </a:t>
            </a:r>
            <a:endParaRPr lang="en-US" sz="1600" b="0" strike="noStrike" spc="-1">
              <a:solidFill>
                <a:srgbClr val="000000"/>
              </a:solidFill>
              <a:latin typeface="Arial"/>
            </a:endParaRPr>
          </a:p>
        </p:txBody>
      </p:sp>
      <p:sp>
        <p:nvSpPr>
          <p:cNvPr id="93" name="content.4.title"/>
          <p:cNvSpPr/>
          <p:nvPr/>
        </p:nvSpPr>
        <p:spPr>
          <a:xfrm>
            <a:off x="6474960" y="2494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4" name="矩形 4"/>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5" name="content.2.title"/>
          <p:cNvSpPr/>
          <p:nvPr/>
        </p:nvSpPr>
        <p:spPr>
          <a:xfrm>
            <a:off x="3689640" y="182196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chemeClr val="dk1"/>
                </a:solidFill>
                <a:latin typeface="微软雅黑"/>
                <a:ea typeface="微软雅黑"/>
              </a:rPr>
              <a:t>设计课程内容和教学方法</a:t>
            </a:r>
            <a:endParaRPr lang="en-US" sz="2000" b="0" strike="noStrike" spc="-1">
              <a:solidFill>
                <a:srgbClr val="000000"/>
              </a:solidFill>
              <a:latin typeface="Arial"/>
            </a:endParaRPr>
          </a:p>
        </p:txBody>
      </p:sp>
      <p:sp>
        <p:nvSpPr>
          <p:cNvPr id="96" name="content.2.content"/>
          <p:cNvSpPr/>
          <p:nvPr/>
        </p:nvSpPr>
        <p:spPr>
          <a:xfrm>
            <a:off x="3676680" y="2805480"/>
            <a:ext cx="2067120" cy="291924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选择教学内容和教学资源</a:t>
            </a:r>
            <a:endParaRPr lang="en-US" sz="1800" b="0" strike="noStrike" spc="-1">
              <a:solidFill>
                <a:srgbClr val="000000"/>
              </a:solidFill>
              <a:latin typeface="Arial"/>
            </a:endParaRPr>
          </a:p>
          <a:p>
            <a:pPr defTabSz="914400">
              <a:lnSpc>
                <a:spcPct val="150000"/>
              </a:lnSpc>
              <a:tabLst>
                <a:tab pos="0"/>
              </a:tabLst>
            </a:pPr>
            <a:r>
              <a:rPr lang="zh-CN" sz="1800" b="0" strike="noStrike" spc="-1">
                <a:solidFill>
                  <a:schemeClr val="dk1">
                    <a:lumMod val="85000"/>
                    <a:lumOff val="15000"/>
                  </a:schemeClr>
                </a:solidFill>
                <a:latin typeface="微软雅黑"/>
                <a:ea typeface="微软雅黑"/>
              </a:rPr>
              <a:t>设计教学活动</a:t>
            </a:r>
            <a:endParaRPr lang="en-US" sz="1800" b="0" strike="noStrike" spc="-1">
              <a:solidFill>
                <a:srgbClr val="000000"/>
              </a:solidFill>
              <a:latin typeface="Arial"/>
            </a:endParaRPr>
          </a:p>
        </p:txBody>
      </p:sp>
      <p:sp>
        <p:nvSpPr>
          <p:cNvPr id="97" name="矩形 7"/>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8" name="content.3.title"/>
          <p:cNvSpPr/>
          <p:nvPr/>
        </p:nvSpPr>
        <p:spPr>
          <a:xfrm>
            <a:off x="6460560" y="188352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chemeClr val="dk1"/>
                </a:solidFill>
                <a:latin typeface="微软雅黑"/>
                <a:ea typeface="微软雅黑"/>
              </a:rPr>
              <a:t>选择适当的评估方式</a:t>
            </a:r>
            <a:endParaRPr lang="en-US" sz="2000" b="0" strike="noStrike" spc="-1">
              <a:solidFill>
                <a:srgbClr val="000000"/>
              </a:solidFill>
              <a:latin typeface="Arial"/>
            </a:endParaRPr>
          </a:p>
        </p:txBody>
      </p:sp>
      <p:sp>
        <p:nvSpPr>
          <p:cNvPr id="99" name="content.3.content"/>
          <p:cNvSpPr/>
          <p:nvPr/>
        </p:nvSpPr>
        <p:spPr>
          <a:xfrm>
            <a:off x="6424200" y="2805480"/>
            <a:ext cx="2095920" cy="86580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选择适合学生能力水平的评估方式</a:t>
            </a:r>
            <a:endParaRPr lang="en-US" sz="1800" b="0" strike="noStrike" spc="-1">
              <a:solidFill>
                <a:srgbClr val="000000"/>
              </a:solidFill>
              <a:latin typeface="Arial"/>
            </a:endParaRPr>
          </a:p>
          <a:p>
            <a:pPr defTabSz="914400">
              <a:lnSpc>
                <a:spcPct val="150000"/>
              </a:lnSpc>
              <a:tabLst>
                <a:tab pos="0"/>
              </a:tabLst>
            </a:pPr>
            <a:r>
              <a:rPr lang="zh-CN" sz="1800" b="0" strike="noStrike" spc="-1">
                <a:solidFill>
                  <a:schemeClr val="dk1">
                    <a:lumMod val="85000"/>
                    <a:lumOff val="15000"/>
                  </a:schemeClr>
                </a:solidFill>
                <a:latin typeface="微软雅黑"/>
                <a:ea typeface="微软雅黑"/>
              </a:rPr>
              <a:t>确保评估能够全面反映学习成效</a:t>
            </a:r>
            <a:endParaRPr lang="en-US" sz="1800" b="0" strike="noStrike" spc="-1">
              <a:solidFill>
                <a:srgbClr val="000000"/>
              </a:solidFill>
              <a:latin typeface="Arial"/>
            </a:endParaRPr>
          </a:p>
        </p:txBody>
      </p:sp>
      <p:sp>
        <p:nvSpPr>
          <p:cNvPr id="100" name="矩形 10"/>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1" name="content.4.title"/>
          <p:cNvSpPr/>
          <p:nvPr/>
        </p:nvSpPr>
        <p:spPr>
          <a:xfrm>
            <a:off x="9177480" y="182196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102" name="content.4.content"/>
          <p:cNvSpPr/>
          <p:nvPr/>
        </p:nvSpPr>
        <p:spPr>
          <a:xfrm>
            <a:off x="9177480" y="2805480"/>
            <a:ext cx="2076840" cy="8658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800" b="0" strike="noStrike" spc="-1">
                <a:solidFill>
                  <a:schemeClr val="dk1">
                    <a:lumMod val="85000"/>
                    <a:lumOff val="15000"/>
                  </a:schemeClr>
                </a:solidFill>
                <a:latin typeface="微软雅黑"/>
                <a:ea typeface="微软雅黑"/>
              </a:rPr>
              <a:t> </a:t>
            </a:r>
            <a:endParaRPr lang="en-US" sz="1800" b="0" strike="noStrike" spc="-1">
              <a:solidFill>
                <a:srgbClr val="000000"/>
              </a:solidFill>
              <a:latin typeface="Arial"/>
            </a:endParaRPr>
          </a:p>
        </p:txBody>
      </p:sp>
      <p:sp>
        <p:nvSpPr>
          <p:cNvPr id="103" name="title"/>
          <p:cNvSpPr/>
          <p:nvPr/>
        </p:nvSpPr>
        <p:spPr>
          <a:xfrm>
            <a:off x="454680" y="533520"/>
            <a:ext cx="10799640" cy="71964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3600" b="1" strike="noStrike" spc="299">
                <a:solidFill>
                  <a:schemeClr val="dk1">
                    <a:lumMod val="85000"/>
                    <a:lumOff val="15000"/>
                  </a:schemeClr>
                </a:solidFill>
                <a:latin typeface="Arial"/>
                <a:ea typeface="微软雅黑"/>
              </a:rPr>
              <a:t>教学设计的步骤</a:t>
            </a:r>
            <a:endParaRPr lang="en-US" sz="3600" b="0" strike="noStrike" spc="-1">
              <a:solidFill>
                <a:srgbClr val="000000"/>
              </a:solidFill>
              <a:latin typeface="Arial"/>
            </a:endParaRPr>
          </a:p>
        </p:txBody>
      </p:sp>
      <p:sp>
        <p:nvSpPr>
          <p:cNvPr id="104" name="矩形 14"/>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5" name="content.1.title"/>
          <p:cNvSpPr/>
          <p:nvPr/>
        </p:nvSpPr>
        <p:spPr>
          <a:xfrm>
            <a:off x="882360" y="182196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chemeClr val="dk1"/>
                </a:solidFill>
                <a:latin typeface="微软雅黑"/>
                <a:ea typeface="微软雅黑"/>
              </a:rPr>
              <a:t>明确教学目标</a:t>
            </a:r>
            <a:endParaRPr lang="en-US" sz="2000" b="0" strike="noStrike" spc="-1">
              <a:solidFill>
                <a:srgbClr val="000000"/>
              </a:solidFill>
              <a:latin typeface="Arial"/>
            </a:endParaRPr>
          </a:p>
        </p:txBody>
      </p:sp>
      <p:sp>
        <p:nvSpPr>
          <p:cNvPr id="106" name="content.1.content"/>
          <p:cNvSpPr/>
          <p:nvPr/>
        </p:nvSpPr>
        <p:spPr>
          <a:xfrm>
            <a:off x="882000" y="2805480"/>
            <a:ext cx="2082960" cy="298728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确定学习目标</a:t>
            </a:r>
            <a:endParaRPr lang="en-US" sz="1800" b="0" strike="noStrike" spc="-1">
              <a:solidFill>
                <a:srgbClr val="000000"/>
              </a:solidFill>
              <a:latin typeface="Arial"/>
            </a:endParaRPr>
          </a:p>
          <a:p>
            <a:pPr defTabSz="914400">
              <a:lnSpc>
                <a:spcPct val="150000"/>
              </a:lnSpc>
              <a:tabLst>
                <a:tab pos="0"/>
              </a:tabLst>
            </a:pPr>
            <a:r>
              <a:rPr lang="zh-CN" sz="1800" b="0" strike="noStrike" spc="-1">
                <a:solidFill>
                  <a:schemeClr val="dk1">
                    <a:lumMod val="85000"/>
                    <a:lumOff val="15000"/>
                  </a:schemeClr>
                </a:solidFill>
                <a:latin typeface="微软雅黑"/>
                <a:ea typeface="微软雅黑"/>
              </a:rPr>
              <a:t>分解目标任务</a:t>
            </a:r>
            <a:endParaRPr lang="en-US" sz="18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07" name="title"/>
          <p:cNvSpPr/>
          <p:nvPr/>
        </p:nvSpPr>
        <p:spPr>
          <a:xfrm>
            <a:off x="0" y="360000"/>
            <a:ext cx="4603320" cy="719640"/>
          </a:xfrm>
          <a:prstGeom prst="rect">
            <a:avLst/>
          </a:prstGeom>
          <a:noFill/>
          <a:ln w="0">
            <a:noFill/>
          </a:ln>
        </p:spPr>
        <p:style>
          <a:lnRef idx="0"/>
          <a:fillRef idx="0"/>
          <a:effectRef idx="0"/>
          <a:fontRef idx="minor"/>
        </p:style>
        <p:txBody>
          <a:bodyPr lIns="0" tIns="0" rIns="0" bIns="0" anchor="b">
            <a:normAutofit fontScale="71666" lnSpcReduction="10000"/>
          </a:bodyPr>
          <a:lstStyle/>
          <a:p>
            <a:pPr defTabSz="914400">
              <a:lnSpc>
                <a:spcPct val="100000"/>
              </a:lnSpc>
            </a:pPr>
            <a:r>
              <a:rPr lang="zh-CN" sz="3600" b="1" strike="noStrike" spc="299">
                <a:solidFill>
                  <a:schemeClr val="dk1">
                    <a:lumMod val="85000"/>
                    <a:lumOff val="15000"/>
                  </a:schemeClr>
                </a:solidFill>
                <a:latin typeface="Arial"/>
                <a:ea typeface="微软雅黑"/>
              </a:rPr>
              <a:t>层次化评估与教学设计的关系</a:t>
            </a:r>
            <a:endParaRPr lang="en-US" sz="3600" b="0" strike="noStrike" spc="-1">
              <a:solidFill>
                <a:srgbClr val="000000"/>
              </a:solidFill>
              <a:latin typeface="Arial"/>
            </a:endParaRPr>
          </a:p>
        </p:txBody>
      </p:sp>
      <p:sp>
        <p:nvSpPr>
          <p:cNvPr id="108" name="image"/>
          <p:cNvSpPr/>
          <p:nvPr/>
        </p:nvSpPr>
        <p:spPr>
          <a:xfrm>
            <a:off x="7813800" y="0"/>
            <a:ext cx="4377960" cy="4380480"/>
          </a:xfrm>
          <a:custGeom>
            <a:gdLst>
              <a:gd name="textAreaLeft" fmla="*/ 0 w 4377960"/>
              <a:gd name="textAreaRight" fmla="*/ 4378320 w 4377960"/>
              <a:gd name="textAreaTop" fmla="*/ 0 h 4380480"/>
              <a:gd name="textAreaBottom" fmla="*/ 4380840 h 4380480"/>
            </a:gdLst>
            <a:rect l="textAreaLeft" t="textAreaTop" r="textAreaRight" b="textAreaBottom"/>
            <a:pathLst>
              <a:path w="6036950" h="6040857">
                <a:moveTo>
                  <a:pt x="2276483" y="0"/>
                </a:moveTo>
                <a:lnTo>
                  <a:pt x="6036950" y="0"/>
                </a:lnTo>
                <a:lnTo>
                  <a:pt x="6036950" y="2936006"/>
                </a:lnTo>
                <a:lnTo>
                  <a:pt x="4238679" y="5156686"/>
                </a:lnTo>
                <a:cubicBezTo>
                  <a:pt x="3409718" y="6180367"/>
                  <a:pt x="1907854" y="6338220"/>
                  <a:pt x="884172" y="5509259"/>
                </a:cubicBezTo>
                <a:cubicBezTo>
                  <a:pt x="-139509" y="4680298"/>
                  <a:pt x="-297361" y="3178434"/>
                  <a:pt x="531600" y="2154752"/>
                </a:cubicBezTo>
                <a:close/>
              </a:path>
            </a:pathLst>
          </a:custGeom>
          <a:blipFill rotWithShape="0">
            <a:blip r:embed="rId2"/>
            <a:stretch>
              <a:fillRect/>
            </a:stretch>
          </a:blipFill>
          <a:ln w="9525">
            <a:solidFill>
              <a:srgbClr val="000000">
                <a:lumMod val="40000"/>
                <a:lumOff val="60000"/>
                <a:alpha val="50000"/>
              </a:srgbClr>
            </a:solidFill>
            <a:round/>
          </a:ln>
          <a:effectLst>
            <a:outerShdw dist="253959" dir="4201429" algn="ctr" rotWithShape="0">
              <a:schemeClr val="accent1">
                <a:alpha val="15000"/>
              </a:schemeClr>
            </a:outerShdw>
          </a:effectLst>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109" name="content.1.subtitle"/>
          <p:cNvSpPr/>
          <p:nvPr/>
        </p:nvSpPr>
        <p:spPr>
          <a:xfrm>
            <a:off x="12445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800" b="0" strike="noStrike" spc="-1">
                <a:solidFill>
                  <a:schemeClr val="dk1"/>
                </a:solidFill>
                <a:latin typeface="Arial"/>
                <a:ea typeface="微软雅黑"/>
              </a:rPr>
              <a:t>将不同层次的评估融入课程教学过程中，形成有机整体</a:t>
            </a:r>
            <a:endParaRPr lang="en-US" sz="1800" b="0" strike="noStrike" spc="-1">
              <a:solidFill>
                <a:srgbClr val="000000"/>
              </a:solidFill>
              <a:latin typeface="Arial"/>
            </a:endParaRPr>
          </a:p>
        </p:txBody>
      </p:sp>
      <p:sp>
        <p:nvSpPr>
          <p:cNvPr id="110" name="content.1.title"/>
          <p:cNvSpPr/>
          <p:nvPr/>
        </p:nvSpPr>
        <p:spPr>
          <a:xfrm>
            <a:off x="124344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400" b="1" strike="noStrike" spc="-1">
                <a:solidFill>
                  <a:schemeClr val="accent1"/>
                </a:solidFill>
                <a:latin typeface="微软雅黑"/>
                <a:ea typeface="微软雅黑"/>
              </a:rPr>
              <a:t>融入教学设计</a:t>
            </a:r>
            <a:endParaRPr lang="en-US" sz="2400" b="0" strike="noStrike" spc="-1">
              <a:solidFill>
                <a:srgbClr val="000000"/>
              </a:solidFill>
              <a:latin typeface="Arial"/>
            </a:endParaRPr>
          </a:p>
        </p:txBody>
      </p:sp>
      <p:sp>
        <p:nvSpPr>
          <p:cNvPr id="111" name="椭圆 6"/>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12" name="椭圆 7"/>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113"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1400" b="0" strike="noStrike" spc="-1">
                <a:solidFill>
                  <a:schemeClr val="dk1">
                    <a:lumMod val="85000"/>
                    <a:lumOff val="15000"/>
                  </a:schemeClr>
                </a:solidFill>
                <a:latin typeface="微软雅黑"/>
                <a:ea typeface="微软雅黑"/>
              </a:rPr>
              <a:t> </a:t>
            </a:r>
            <a:endParaRPr lang="en-US" sz="1400" b="0" strike="noStrike" spc="-1">
              <a:solidFill>
                <a:srgbClr val="000000"/>
              </a:solidFill>
              <a:latin typeface="Arial"/>
            </a:endParaRPr>
          </a:p>
        </p:txBody>
      </p:sp>
      <p:sp>
        <p:nvSpPr>
          <p:cNvPr id="114"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2400" b="1" strike="noStrike" spc="-1">
                <a:solidFill>
                  <a:schemeClr val="accent1"/>
                </a:solidFill>
                <a:latin typeface="微软雅黑"/>
                <a:ea typeface="微软雅黑"/>
              </a:rPr>
              <a:t> </a:t>
            </a:r>
            <a:endParaRPr lang="en-US" sz="2400" b="0" strike="noStrike" spc="-1">
              <a:solidFill>
                <a:srgbClr val="000000"/>
              </a:solidFill>
              <a:latin typeface="Arial"/>
            </a:endParaRPr>
          </a:p>
        </p:txBody>
      </p:sp>
      <p:sp>
        <p:nvSpPr>
          <p:cNvPr id="115" name="椭圆 11"/>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16"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800" b="0" strike="noStrike" spc="-1">
                <a:solidFill>
                  <a:schemeClr val="dk1">
                    <a:lumMod val="85000"/>
                    <a:lumOff val="15000"/>
                  </a:schemeClr>
                </a:solidFill>
                <a:latin typeface="微软雅黑"/>
                <a:ea typeface="微软雅黑"/>
              </a:rPr>
              <a:t>根据评估结果及时调整教学策略，优化教学效果</a:t>
            </a:r>
            <a:endParaRPr lang="en-US" sz="1800" b="0" strike="noStrike" spc="-1">
              <a:solidFill>
                <a:srgbClr val="000000"/>
              </a:solidFill>
              <a:latin typeface="Arial"/>
            </a:endParaRPr>
          </a:p>
        </p:txBody>
      </p:sp>
      <p:sp>
        <p:nvSpPr>
          <p:cNvPr id="117"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400" b="1" strike="noStrike" spc="-1">
                <a:solidFill>
                  <a:schemeClr val="accent1"/>
                </a:solidFill>
                <a:latin typeface="微软雅黑"/>
                <a:ea typeface="微软雅黑"/>
              </a:rPr>
              <a:t>调整教学设计方案</a:t>
            </a:r>
            <a:endParaRPr lang="en-US" sz="24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18" name="PlaceHolder 1"/>
          <p:cNvSpPr>
            <a:spLocks noGrp="1"/>
          </p:cNvSpPr>
          <p:nvPr>
            <p:ph type="title" idx="4294967295"/>
          </p:nvPr>
        </p:nvSpPr>
        <p:spPr>
          <a:xfrm>
            <a:off x="1101600" y="1220400"/>
            <a:ext cx="5400360" cy="71892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结语</a:t>
            </a:r>
            <a:endParaRPr lang="en-US" sz="3600" b="0" strike="noStrike" spc="-1">
              <a:solidFill>
                <a:schemeClr val="dk1"/>
              </a:solidFill>
              <a:latin typeface="Arial"/>
            </a:endParaRPr>
          </a:p>
        </p:txBody>
      </p:sp>
      <p:sp>
        <p:nvSpPr>
          <p:cNvPr id="119" name="content"/>
          <p:cNvSpPr/>
          <p:nvPr/>
        </p:nvSpPr>
        <p:spPr>
          <a:xfrm>
            <a:off x="1380960" y="2447280"/>
            <a:ext cx="533664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1800" b="0" strike="noStrike" spc="-1">
                <a:solidFill>
                  <a:schemeClr val="dk1">
                    <a:lumMod val="85000"/>
                    <a:lumOff val="15000"/>
                  </a:schemeClr>
                </a:solidFill>
                <a:latin typeface="微软雅黑"/>
                <a:ea typeface="微软雅黑"/>
              </a:rPr>
              <a:t>层次化评估与教学设计是教育教学中重要的环节，通过科学的评估和设计，可以有效提升教学质量和学习效果。持续关注和实践这些方法，将有助于教育事业的发展和进步。</a:t>
            </a:r>
            <a:endParaRPr lang="en-US" sz="18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20" name="PlaceHolder 1"/>
          <p:cNvSpPr>
            <a:spLocks noGrp="1"/>
          </p:cNvSpPr>
          <p:nvPr>
            <p:ph/>
          </p:nvPr>
        </p:nvSpPr>
        <p:spPr>
          <a:xfrm>
            <a:off x="3241080" y="2907000"/>
            <a:ext cx="6318360" cy="521640"/>
          </a:xfrm>
          <a:prstGeom prst="rect">
            <a:avLst/>
          </a:prstGeom>
          <a:noFill/>
          <a:ln w="0">
            <a:noFill/>
          </a:ln>
        </p:spPr>
        <p:txBody>
          <a:bodyPr lIns="90000" tIns="46800" rIns="90000" bIns="46800" anchor="t">
            <a:noAutofit/>
          </a:bodyPr>
          <a:lstStyle/>
          <a:p>
            <a:pPr marL="228600" indent="-228600" defTabSz="914400">
              <a:lnSpc>
                <a:spcPct val="150000"/>
              </a:lnSpc>
              <a:spcAft>
                <a:spcPts val="1001"/>
              </a:spcAft>
              <a:buClr>
                <a:srgbClr val="595959"/>
              </a:buClr>
              <a:buFont typeface="Arial"/>
              <a:buChar char="●"/>
              <a:tabLst>
                <a:tab pos="1609560"/>
              </a:tabLst>
            </a:pPr>
            <a:r>
              <a:rPr lang="en-US" sz="4000" b="0" strike="noStrike" spc="148">
                <a:solidFill>
                  <a:schemeClr val="dk1">
                    <a:lumMod val="65000"/>
                    <a:lumOff val="35000"/>
                  </a:schemeClr>
                </a:solidFill>
                <a:latin typeface="Arial"/>
                <a:ea typeface="微软雅黑"/>
              </a:rPr>
              <a:t>02</a:t>
            </a:r>
            <a:endParaRPr lang="en-US" sz="4000" b="0" strike="noStrike" spc="148">
              <a:solidFill>
                <a:schemeClr val="dk1">
                  <a:lumMod val="65000"/>
                  <a:lumOff val="35000"/>
                </a:schemeClr>
              </a:solidFill>
              <a:latin typeface="Arial"/>
            </a:endParaRPr>
          </a:p>
        </p:txBody>
      </p:sp>
      <p:sp>
        <p:nvSpPr>
          <p:cNvPr id="121" name="PlaceHolder 2"/>
          <p:cNvSpPr>
            <a:spLocks noGrp="1"/>
          </p:cNvSpPr>
          <p:nvPr>
            <p:ph type="title" idx="4294967295"/>
          </p:nvPr>
        </p:nvSpPr>
        <p:spPr>
          <a:xfrm>
            <a:off x="4183560" y="108576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4000" b="1" strike="noStrike" spc="299">
                <a:solidFill>
                  <a:schemeClr val="dk1">
                    <a:lumMod val="85000"/>
                    <a:lumOff val="15000"/>
                  </a:schemeClr>
                </a:solidFill>
                <a:latin typeface="Arial"/>
                <a:ea typeface="微软雅黑"/>
              </a:rPr>
              <a:t>第</a:t>
            </a:r>
            <a:r>
              <a:rPr lang="en-US" sz="4000" b="1" strike="noStrike" spc="299">
                <a:solidFill>
                  <a:schemeClr val="dk1">
                    <a:lumMod val="85000"/>
                    <a:lumOff val="15000"/>
                  </a:schemeClr>
                </a:solidFill>
                <a:latin typeface="Arial"/>
                <a:ea typeface="微软雅黑"/>
              </a:rPr>
              <a:t>2</a:t>
            </a:r>
            <a:r>
              <a:rPr lang="zh-CN" sz="4000" b="1" strike="noStrike" spc="299">
                <a:solidFill>
                  <a:schemeClr val="dk1">
                    <a:lumMod val="85000"/>
                    <a:lumOff val="15000"/>
                  </a:schemeClr>
                </a:solidFill>
                <a:latin typeface="Arial"/>
                <a:ea typeface="微软雅黑"/>
              </a:rPr>
              <a:t>章 层次化评估的重要性</a:t>
            </a:r>
            <a:endParaRPr lang="en-US" sz="4000" b="0" strike="noStrike" spc="-1">
              <a:solidFill>
                <a:schemeClr val="dk1"/>
              </a:solidFill>
              <a:latin typeface="Arial"/>
            </a:endParaRPr>
          </a:p>
        </p:txBody>
      </p:sp>
      <p:sp>
        <p:nvSpPr>
          <p:cNvPr id="122"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23"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4" name="title"/>
          <p:cNvSpPr/>
          <p:nvPr/>
        </p:nvSpPr>
        <p:spPr>
          <a:xfrm>
            <a:off x="7975080" y="577080"/>
            <a:ext cx="228060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200" b="1" strike="noStrike" spc="299">
                <a:solidFill>
                  <a:schemeClr val="dk1"/>
                </a:solidFill>
                <a:latin typeface="Arial"/>
                <a:ea typeface="微软雅黑"/>
              </a:rPr>
              <a:t>层次化评估对学习者的影响</a:t>
            </a:r>
            <a:endParaRPr lang="en-US" sz="2200" b="0" strike="noStrike" spc="-1">
              <a:solidFill>
                <a:srgbClr val="000000"/>
              </a:solidFill>
              <a:latin typeface="Arial"/>
            </a:endParaRPr>
          </a:p>
        </p:txBody>
      </p:sp>
      <p:sp>
        <p:nvSpPr>
          <p:cNvPr id="125" name="content"/>
          <p:cNvSpPr/>
          <p:nvPr/>
        </p:nvSpPr>
        <p:spPr>
          <a:xfrm>
            <a:off x="766764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层次化评估可以促进学习者自主学习，激发学习者的学习积极性和创造力。通过不同层次的评估，学习者可以更好地掌握自己的学习进度和方向。</a:t>
            </a:r>
            <a:endParaRPr lang="en-US" sz="1800" b="0" strike="noStrike" spc="-1">
              <a:solidFill>
                <a:srgbClr val="000000"/>
              </a:solidFill>
              <a:latin typeface="Arial"/>
            </a:endParaRPr>
          </a:p>
        </p:txBody>
      </p:sp>
      <p:sp>
        <p:nvSpPr>
          <p:cNvPr id="126"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
        <p:nvSpPr>
          <p:cNvPr id="127" name="image"/>
          <p:cNvSpPr/>
          <p:nvPr/>
        </p:nvSpPr>
        <p:spPr>
          <a:xfrm>
            <a:off x="1036440" y="1335960"/>
            <a:ext cx="4791240" cy="2452680"/>
          </a:xfrm>
          <a:custGeom>
            <a:gdLst>
              <a:gd name="textAreaLeft" fmla="*/ 0 w 4791240"/>
              <a:gd name="textAreaRight" fmla="*/ 4791600 w 4791240"/>
              <a:gd name="textAreaTop" fmla="*/ 0 h 2452680"/>
              <a:gd name="textAreaBottom" fmla="*/ 2453040 h 2452680"/>
            </a:gdLst>
            <a:rect l="textAreaLeft" t="textAreaTop" r="textAreaRight" b="textAreaBottom"/>
            <a:pathLst>
              <a:path w="9868" h="5792">
                <a:moveTo>
                  <a:pt x="0" y="0"/>
                </a:moveTo>
                <a:lnTo>
                  <a:pt x="9868" y="0"/>
                </a:lnTo>
                <a:lnTo>
                  <a:pt x="9868" y="5792"/>
                </a:lnTo>
                <a:lnTo>
                  <a:pt x="0" y="5792"/>
                </a:lnTo>
                <a:lnTo>
                  <a:pt x="0" y="0"/>
                </a:lnTo>
                <a:close/>
              </a:path>
            </a:pathLst>
          </a:custGeom>
          <a:blipFill rotWithShape="0">
            <a:blip r:embed="rId2">
              <a:alphaModFix amt="84000"/>
            </a:blip>
            <a:stretch>
              <a:fillRect/>
            </a:stretch>
          </a:blipFill>
          <a:ln w="3175">
            <a:solidFill>
              <a:srgbClr val="000000">
                <a:lumMod val="40000"/>
                <a:lumOff val="60000"/>
                <a:alpha val="20000"/>
              </a:srgbClr>
            </a:solidFill>
            <a:round/>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8" name="title"/>
          <p:cNvSpPr/>
          <p:nvPr/>
        </p:nvSpPr>
        <p:spPr>
          <a:xfrm>
            <a:off x="666000" y="709200"/>
            <a:ext cx="10968480" cy="70524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3600" b="1" strike="noStrike" spc="299">
                <a:solidFill>
                  <a:schemeClr val="accent1"/>
                </a:solidFill>
                <a:latin typeface="微软雅黑"/>
                <a:ea typeface="微软雅黑"/>
              </a:rPr>
              <a:t>层次化评估对教师的作用</a:t>
            </a:r>
            <a:endParaRPr lang="en-US" sz="3600" b="0" strike="noStrike" spc="-1">
              <a:solidFill>
                <a:srgbClr val="000000"/>
              </a:solidFill>
              <a:latin typeface="Arial"/>
            </a:endParaRPr>
          </a:p>
        </p:txBody>
      </p:sp>
      <p:sp>
        <p:nvSpPr>
          <p:cNvPr id="129" name="content.1.subtitle"/>
          <p:cNvSpPr/>
          <p:nvPr/>
        </p:nvSpPr>
        <p:spPr>
          <a:xfrm>
            <a:off x="12776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包括学习动态、学术水平等</a:t>
            </a:r>
            <a:endParaRPr lang="en-US" sz="1600" b="0" strike="noStrike" spc="-1">
              <a:solidFill>
                <a:srgbClr val="000000"/>
              </a:solidFill>
              <a:latin typeface="Arial"/>
            </a:endParaRPr>
          </a:p>
        </p:txBody>
      </p:sp>
      <p:sp>
        <p:nvSpPr>
          <p:cNvPr id="130" name="content.1.title"/>
          <p:cNvSpPr/>
          <p:nvPr/>
        </p:nvSpPr>
        <p:spPr>
          <a:xfrm>
            <a:off x="1278360" y="24922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更全面地了解学生的学习情况</a:t>
            </a:r>
            <a:endParaRPr lang="en-US" sz="2000" b="0" strike="noStrike" spc="-1">
              <a:solidFill>
                <a:srgbClr val="000000"/>
              </a:solidFill>
              <a:latin typeface="Arial"/>
            </a:endParaRPr>
          </a:p>
        </p:txBody>
      </p:sp>
      <p:sp>
        <p:nvSpPr>
          <p:cNvPr id="131" name="content.2.subtitle"/>
          <p:cNvSpPr/>
          <p:nvPr/>
        </p:nvSpPr>
        <p:spPr>
          <a:xfrm>
            <a:off x="9073080" y="36187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根据不同层次的评估结果调整教学策略</a:t>
            </a:r>
            <a:endParaRPr lang="en-US" sz="1600" b="0" strike="noStrike" spc="-1">
              <a:solidFill>
                <a:srgbClr val="000000"/>
              </a:solidFill>
              <a:latin typeface="Arial"/>
            </a:endParaRPr>
          </a:p>
        </p:txBody>
      </p:sp>
      <p:sp>
        <p:nvSpPr>
          <p:cNvPr id="132" name="content.2.title"/>
          <p:cNvSpPr/>
          <p:nvPr/>
        </p:nvSpPr>
        <p:spPr>
          <a:xfrm>
            <a:off x="9072360" y="24922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为教师提供制定下一步教学计划的依据</a:t>
            </a:r>
            <a:endParaRPr lang="en-US" sz="2000" b="0" strike="noStrike" spc="-1">
              <a:solidFill>
                <a:srgbClr val="000000"/>
              </a:solidFill>
              <a:latin typeface="Arial"/>
            </a:endParaRPr>
          </a:p>
        </p:txBody>
      </p:sp>
      <p:sp>
        <p:nvSpPr>
          <p:cNvPr id="133" name="content.3.subtitle"/>
          <p:cNvSpPr/>
          <p:nvPr/>
        </p:nvSpPr>
        <p:spPr>
          <a:xfrm>
            <a:off x="387612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lumMod val="85000"/>
                    <a:lumOff val="15000"/>
                  </a:schemeClr>
                </a:solidFill>
                <a:latin typeface="微软雅黑"/>
                <a:ea typeface="微软雅黑"/>
              </a:rPr>
              <a:t> </a:t>
            </a:r>
            <a:endParaRPr lang="en-US" sz="1600" b="0" strike="noStrike" spc="-1">
              <a:solidFill>
                <a:srgbClr val="000000"/>
              </a:solidFill>
              <a:latin typeface="Arial"/>
            </a:endParaRPr>
          </a:p>
        </p:txBody>
      </p:sp>
      <p:sp>
        <p:nvSpPr>
          <p:cNvPr id="134" name="content.3.title"/>
          <p:cNvSpPr/>
          <p:nvPr/>
        </p:nvSpPr>
        <p:spPr>
          <a:xfrm>
            <a:off x="3876840" y="2494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1"/>
                </a:solidFill>
                <a:latin typeface="微软雅黑"/>
                <a:ea typeface="微软雅黑"/>
              </a:rPr>
              <a:t> </a:t>
            </a:r>
            <a:endParaRPr lang="en-US" sz="2000" b="0" strike="noStrike" spc="-1">
              <a:solidFill>
                <a:srgbClr val="000000"/>
              </a:solidFill>
              <a:latin typeface="Arial"/>
            </a:endParaRPr>
          </a:p>
        </p:txBody>
      </p:sp>
      <p:sp>
        <p:nvSpPr>
          <p:cNvPr id="135" name="content.4.subtitle"/>
          <p:cNvSpPr/>
          <p:nvPr/>
        </p:nvSpPr>
        <p:spPr>
          <a:xfrm>
            <a:off x="64742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lumMod val="85000"/>
                    <a:lumOff val="15000"/>
                  </a:schemeClr>
                </a:solidFill>
                <a:latin typeface="微软雅黑"/>
                <a:ea typeface="微软雅黑"/>
              </a:rPr>
              <a:t> </a:t>
            </a:r>
            <a:endParaRPr lang="en-US" sz="1600" b="0" strike="noStrike" spc="-1">
              <a:solidFill>
                <a:srgbClr val="000000"/>
              </a:solidFill>
              <a:latin typeface="Arial"/>
            </a:endParaRPr>
          </a:p>
        </p:txBody>
      </p:sp>
      <p:sp>
        <p:nvSpPr>
          <p:cNvPr id="136" name="content.4.title"/>
          <p:cNvSpPr/>
          <p:nvPr/>
        </p:nvSpPr>
        <p:spPr>
          <a:xfrm>
            <a:off x="6474960" y="2494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37" name="title"/>
          <p:cNvSpPr/>
          <p:nvPr/>
        </p:nvSpPr>
        <p:spPr>
          <a:xfrm>
            <a:off x="0" y="360000"/>
            <a:ext cx="4603320" cy="719640"/>
          </a:xfrm>
          <a:prstGeom prst="rect">
            <a:avLst/>
          </a:prstGeom>
          <a:noFill/>
          <a:ln w="0">
            <a:noFill/>
          </a:ln>
        </p:spPr>
        <p:style>
          <a:lnRef idx="0"/>
          <a:fillRef idx="0"/>
          <a:effectRef idx="0"/>
          <a:fontRef idx="minor"/>
        </p:style>
        <p:txBody>
          <a:bodyPr lIns="0" tIns="0" rIns="0" bIns="0" anchor="b">
            <a:normAutofit fontScale="71666" lnSpcReduction="10000"/>
          </a:bodyPr>
          <a:lstStyle/>
          <a:p>
            <a:pPr defTabSz="914400">
              <a:lnSpc>
                <a:spcPct val="100000"/>
              </a:lnSpc>
            </a:pPr>
            <a:r>
              <a:rPr lang="zh-CN" sz="3600" b="1" strike="noStrike" spc="299">
                <a:solidFill>
                  <a:schemeClr val="dk1">
                    <a:lumMod val="85000"/>
                    <a:lumOff val="15000"/>
                  </a:schemeClr>
                </a:solidFill>
                <a:latin typeface="Arial"/>
                <a:ea typeface="微软雅黑"/>
              </a:rPr>
              <a:t>层次化评估对教育管理的意义</a:t>
            </a:r>
            <a:endParaRPr lang="en-US" sz="3600" b="0" strike="noStrike" spc="-1">
              <a:solidFill>
                <a:srgbClr val="000000"/>
              </a:solidFill>
              <a:latin typeface="Arial"/>
            </a:endParaRPr>
          </a:p>
        </p:txBody>
      </p:sp>
      <p:sp>
        <p:nvSpPr>
          <p:cNvPr id="138" name="image"/>
          <p:cNvSpPr/>
          <p:nvPr/>
        </p:nvSpPr>
        <p:spPr>
          <a:xfrm>
            <a:off x="7813800" y="0"/>
            <a:ext cx="4377960" cy="4380480"/>
          </a:xfrm>
          <a:custGeom>
            <a:gdLst>
              <a:gd name="textAreaLeft" fmla="*/ 0 w 4377960"/>
              <a:gd name="textAreaRight" fmla="*/ 4378320 w 4377960"/>
              <a:gd name="textAreaTop" fmla="*/ 0 h 4380480"/>
              <a:gd name="textAreaBottom" fmla="*/ 4380840 h 4380480"/>
            </a:gdLst>
            <a:rect l="textAreaLeft" t="textAreaTop" r="textAreaRight" b="textAreaBottom"/>
            <a:pathLst>
              <a:path w="6036950" h="6040857">
                <a:moveTo>
                  <a:pt x="2276483" y="0"/>
                </a:moveTo>
                <a:lnTo>
                  <a:pt x="6036950" y="0"/>
                </a:lnTo>
                <a:lnTo>
                  <a:pt x="6036950" y="2936006"/>
                </a:lnTo>
                <a:lnTo>
                  <a:pt x="4238679" y="5156686"/>
                </a:lnTo>
                <a:cubicBezTo>
                  <a:pt x="3409718" y="6180367"/>
                  <a:pt x="1907854" y="6338220"/>
                  <a:pt x="884172" y="5509259"/>
                </a:cubicBezTo>
                <a:cubicBezTo>
                  <a:pt x="-139509" y="4680298"/>
                  <a:pt x="-297361" y="3178434"/>
                  <a:pt x="531600" y="2154752"/>
                </a:cubicBezTo>
                <a:close/>
              </a:path>
            </a:pathLst>
          </a:custGeom>
          <a:blipFill rotWithShape="0">
            <a:blip r:embed="rId2"/>
            <a:stretch>
              <a:fillRect/>
            </a:stretch>
          </a:blipFill>
          <a:ln w="9525">
            <a:solidFill>
              <a:srgbClr val="000000">
                <a:lumMod val="40000"/>
                <a:lumOff val="60000"/>
                <a:alpha val="50000"/>
              </a:srgbClr>
            </a:solidFill>
            <a:round/>
          </a:ln>
          <a:effectLst>
            <a:outerShdw dist="253959" dir="4201429" algn="ctr" rotWithShape="0">
              <a:schemeClr val="accent1">
                <a:alpha val="15000"/>
              </a:schemeClr>
            </a:outerShdw>
          </a:effectLst>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139" name="content.1.subtitle"/>
          <p:cNvSpPr/>
          <p:nvPr/>
        </p:nvSpPr>
        <p:spPr>
          <a:xfrm>
            <a:off x="12445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800" b="0" strike="noStrike" spc="-1">
                <a:solidFill>
                  <a:schemeClr val="dk1"/>
                </a:solidFill>
                <a:latin typeface="Arial"/>
                <a:ea typeface="微软雅黑"/>
              </a:rPr>
              <a:t>通过评估结果调整教学方案，提高教育质量</a:t>
            </a:r>
            <a:endParaRPr lang="en-US" sz="1800" b="0" strike="noStrike" spc="-1">
              <a:solidFill>
                <a:srgbClr val="000000"/>
              </a:solidFill>
              <a:latin typeface="Arial"/>
            </a:endParaRPr>
          </a:p>
        </p:txBody>
      </p:sp>
      <p:sp>
        <p:nvSpPr>
          <p:cNvPr id="140" name="content.1.title"/>
          <p:cNvSpPr/>
          <p:nvPr/>
        </p:nvSpPr>
        <p:spPr>
          <a:xfrm>
            <a:off x="124344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400" b="1" strike="noStrike" spc="-1">
                <a:solidFill>
                  <a:schemeClr val="accent1"/>
                </a:solidFill>
                <a:latin typeface="微软雅黑"/>
                <a:ea typeface="微软雅黑"/>
              </a:rPr>
              <a:t>为学校提供教学质量保障</a:t>
            </a:r>
            <a:endParaRPr lang="en-US" sz="2400" b="0" strike="noStrike" spc="-1">
              <a:solidFill>
                <a:srgbClr val="000000"/>
              </a:solidFill>
              <a:latin typeface="Arial"/>
            </a:endParaRPr>
          </a:p>
        </p:txBody>
      </p:sp>
      <p:sp>
        <p:nvSpPr>
          <p:cNvPr id="141" name="椭圆 6"/>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42" name="椭圆 7"/>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143"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1400" b="0" strike="noStrike" spc="-1">
                <a:solidFill>
                  <a:schemeClr val="dk1">
                    <a:lumMod val="85000"/>
                    <a:lumOff val="15000"/>
                  </a:schemeClr>
                </a:solidFill>
                <a:latin typeface="微软雅黑"/>
                <a:ea typeface="微软雅黑"/>
              </a:rPr>
              <a:t> </a:t>
            </a:r>
            <a:endParaRPr lang="en-US" sz="1400" b="0" strike="noStrike" spc="-1">
              <a:solidFill>
                <a:srgbClr val="000000"/>
              </a:solidFill>
              <a:latin typeface="Arial"/>
            </a:endParaRPr>
          </a:p>
        </p:txBody>
      </p:sp>
      <p:sp>
        <p:nvSpPr>
          <p:cNvPr id="144"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2400" b="1" strike="noStrike" spc="-1">
                <a:solidFill>
                  <a:schemeClr val="accent1"/>
                </a:solidFill>
                <a:latin typeface="微软雅黑"/>
                <a:ea typeface="微软雅黑"/>
              </a:rPr>
              <a:t> </a:t>
            </a:r>
            <a:endParaRPr lang="en-US" sz="2400" b="0" strike="noStrike" spc="-1">
              <a:solidFill>
                <a:srgbClr val="000000"/>
              </a:solidFill>
              <a:latin typeface="Arial"/>
            </a:endParaRPr>
          </a:p>
        </p:txBody>
      </p:sp>
      <p:sp>
        <p:nvSpPr>
          <p:cNvPr id="145" name="椭圆 11"/>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46"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800" b="0" strike="noStrike" spc="-1">
                <a:solidFill>
                  <a:schemeClr val="dk1">
                    <a:lumMod val="85000"/>
                    <a:lumOff val="15000"/>
                  </a:schemeClr>
                </a:solidFill>
                <a:latin typeface="微软雅黑"/>
                <a:ea typeface="微软雅黑"/>
              </a:rPr>
              <a:t>教育管理者可以根据评估结果制定改革方案，进一步提升教育水平</a:t>
            </a:r>
            <a:endParaRPr lang="en-US" sz="1800" b="0" strike="noStrike" spc="-1">
              <a:solidFill>
                <a:srgbClr val="000000"/>
              </a:solidFill>
              <a:latin typeface="Arial"/>
            </a:endParaRPr>
          </a:p>
        </p:txBody>
      </p:sp>
      <p:sp>
        <p:nvSpPr>
          <p:cNvPr id="147"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400" b="1" strike="noStrike" spc="-1">
                <a:solidFill>
                  <a:schemeClr val="accent1"/>
                </a:solidFill>
                <a:latin typeface="微软雅黑"/>
                <a:ea typeface="微软雅黑"/>
              </a:rPr>
              <a:t>促进教育教学改革和提高整体教育水平</a:t>
            </a:r>
            <a:endParaRPr lang="en-US" sz="24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48" name="矩形 4"/>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9" name="content.2.title"/>
          <p:cNvSpPr/>
          <p:nvPr/>
        </p:nvSpPr>
        <p:spPr>
          <a:xfrm>
            <a:off x="3689640" y="182196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chemeClr val="dk1"/>
                </a:solidFill>
                <a:latin typeface="微软雅黑"/>
                <a:ea typeface="微软雅黑"/>
              </a:rPr>
              <a:t>如何解决评估结果可能存在的误差</a:t>
            </a:r>
            <a:endParaRPr lang="en-US" sz="2000" b="0" strike="noStrike" spc="-1">
              <a:solidFill>
                <a:srgbClr val="000000"/>
              </a:solidFill>
              <a:latin typeface="Arial"/>
            </a:endParaRPr>
          </a:p>
        </p:txBody>
      </p:sp>
      <p:sp>
        <p:nvSpPr>
          <p:cNvPr id="150" name="content.2.content"/>
          <p:cNvSpPr/>
          <p:nvPr/>
        </p:nvSpPr>
        <p:spPr>
          <a:xfrm>
            <a:off x="3676680" y="2805480"/>
            <a:ext cx="2067120" cy="291924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建立评估结果复核机制</a:t>
            </a:r>
            <a:endParaRPr lang="en-US" sz="1800" b="0" strike="noStrike" spc="-1">
              <a:solidFill>
                <a:srgbClr val="000000"/>
              </a:solidFill>
              <a:latin typeface="Arial"/>
            </a:endParaRPr>
          </a:p>
          <a:p>
            <a:pPr defTabSz="914400">
              <a:lnSpc>
                <a:spcPct val="150000"/>
              </a:lnSpc>
              <a:tabLst>
                <a:tab pos="0"/>
              </a:tabLst>
            </a:pPr>
            <a:r>
              <a:rPr lang="zh-CN" sz="1800" b="0" strike="noStrike" spc="-1">
                <a:solidFill>
                  <a:schemeClr val="dk1">
                    <a:lumMod val="85000"/>
                    <a:lumOff val="15000"/>
                  </a:schemeClr>
                </a:solidFill>
                <a:latin typeface="微软雅黑"/>
                <a:ea typeface="微软雅黑"/>
              </a:rPr>
              <a:t>加强评估师的培训，提高评估精准度</a:t>
            </a:r>
            <a:endParaRPr lang="en-US" sz="1800" b="0" strike="noStrike" spc="-1">
              <a:solidFill>
                <a:srgbClr val="000000"/>
              </a:solidFill>
              <a:latin typeface="Arial"/>
            </a:endParaRPr>
          </a:p>
        </p:txBody>
      </p:sp>
      <p:sp>
        <p:nvSpPr>
          <p:cNvPr id="151" name="矩形 7"/>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2" name="content.3.title"/>
          <p:cNvSpPr/>
          <p:nvPr/>
        </p:nvSpPr>
        <p:spPr>
          <a:xfrm>
            <a:off x="6460560" y="188352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chemeClr val="dk1"/>
                </a:solidFill>
                <a:latin typeface="微软雅黑"/>
                <a:ea typeface="微软雅黑"/>
              </a:rPr>
              <a:t>其他挑战</a:t>
            </a:r>
            <a:endParaRPr lang="en-US" sz="2000" b="0" strike="noStrike" spc="-1">
              <a:solidFill>
                <a:srgbClr val="000000"/>
              </a:solidFill>
              <a:latin typeface="Arial"/>
            </a:endParaRPr>
          </a:p>
        </p:txBody>
      </p:sp>
      <p:sp>
        <p:nvSpPr>
          <p:cNvPr id="153" name="content.3.content"/>
          <p:cNvSpPr/>
          <p:nvPr/>
        </p:nvSpPr>
        <p:spPr>
          <a:xfrm>
            <a:off x="6424200" y="2805480"/>
            <a:ext cx="2095920" cy="86580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评估数据收集难度大</a:t>
            </a:r>
            <a:endParaRPr lang="en-US" sz="1800" b="0" strike="noStrike" spc="-1">
              <a:solidFill>
                <a:srgbClr val="000000"/>
              </a:solidFill>
              <a:latin typeface="Arial"/>
            </a:endParaRPr>
          </a:p>
          <a:p>
            <a:pPr defTabSz="914400">
              <a:lnSpc>
                <a:spcPct val="150000"/>
              </a:lnSpc>
              <a:tabLst>
                <a:tab pos="0"/>
              </a:tabLst>
            </a:pPr>
            <a:r>
              <a:rPr lang="zh-CN" sz="1800" b="0" strike="noStrike" spc="-1">
                <a:solidFill>
                  <a:schemeClr val="dk1">
                    <a:lumMod val="85000"/>
                    <a:lumOff val="15000"/>
                  </a:schemeClr>
                </a:solidFill>
                <a:latin typeface="微软雅黑"/>
                <a:ea typeface="微软雅黑"/>
              </a:rPr>
              <a:t>评估结果反馈周期较长</a:t>
            </a:r>
            <a:endParaRPr lang="en-US" sz="1800" b="0" strike="noStrike" spc="-1">
              <a:solidFill>
                <a:srgbClr val="000000"/>
              </a:solidFill>
              <a:latin typeface="Arial"/>
            </a:endParaRPr>
          </a:p>
        </p:txBody>
      </p:sp>
      <p:sp>
        <p:nvSpPr>
          <p:cNvPr id="154" name="矩形 10"/>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5" name="content.4.title"/>
          <p:cNvSpPr/>
          <p:nvPr/>
        </p:nvSpPr>
        <p:spPr>
          <a:xfrm>
            <a:off x="9177480" y="182196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156" name="content.4.content"/>
          <p:cNvSpPr/>
          <p:nvPr/>
        </p:nvSpPr>
        <p:spPr>
          <a:xfrm>
            <a:off x="9177480" y="2805480"/>
            <a:ext cx="2076840" cy="8658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800" b="0" strike="noStrike" spc="-1">
                <a:solidFill>
                  <a:schemeClr val="dk1">
                    <a:lumMod val="85000"/>
                    <a:lumOff val="15000"/>
                  </a:schemeClr>
                </a:solidFill>
                <a:latin typeface="微软雅黑"/>
                <a:ea typeface="微软雅黑"/>
              </a:rPr>
              <a:t> </a:t>
            </a:r>
            <a:endParaRPr lang="en-US" sz="1800" b="0" strike="noStrike" spc="-1">
              <a:solidFill>
                <a:srgbClr val="000000"/>
              </a:solidFill>
              <a:latin typeface="Arial"/>
            </a:endParaRPr>
          </a:p>
        </p:txBody>
      </p:sp>
      <p:sp>
        <p:nvSpPr>
          <p:cNvPr id="157" name="title"/>
          <p:cNvSpPr/>
          <p:nvPr/>
        </p:nvSpPr>
        <p:spPr>
          <a:xfrm>
            <a:off x="454680" y="533520"/>
            <a:ext cx="10799640" cy="71964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3600" b="1" strike="noStrike" spc="299">
                <a:solidFill>
                  <a:schemeClr val="dk1">
                    <a:lumMod val="85000"/>
                    <a:lumOff val="15000"/>
                  </a:schemeClr>
                </a:solidFill>
                <a:latin typeface="Arial"/>
                <a:ea typeface="微软雅黑"/>
              </a:rPr>
              <a:t>层次化评估的挑战与应对策略</a:t>
            </a:r>
            <a:endParaRPr lang="en-US" sz="3600" b="0" strike="noStrike" spc="-1">
              <a:solidFill>
                <a:srgbClr val="000000"/>
              </a:solidFill>
              <a:latin typeface="Arial"/>
            </a:endParaRPr>
          </a:p>
        </p:txBody>
      </p:sp>
      <p:sp>
        <p:nvSpPr>
          <p:cNvPr id="158" name="矩形 14"/>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9" name="content.1.title"/>
          <p:cNvSpPr/>
          <p:nvPr/>
        </p:nvSpPr>
        <p:spPr>
          <a:xfrm>
            <a:off x="882360" y="182196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chemeClr val="dk1"/>
                </a:solidFill>
                <a:latin typeface="微软雅黑"/>
                <a:ea typeface="微软雅黑"/>
              </a:rPr>
              <a:t>评估工具选择的考量</a:t>
            </a:r>
            <a:endParaRPr lang="en-US" sz="2000" b="0" strike="noStrike" spc="-1">
              <a:solidFill>
                <a:srgbClr val="000000"/>
              </a:solidFill>
              <a:latin typeface="Arial"/>
            </a:endParaRPr>
          </a:p>
        </p:txBody>
      </p:sp>
      <p:sp>
        <p:nvSpPr>
          <p:cNvPr id="160" name="content.1.content"/>
          <p:cNvSpPr/>
          <p:nvPr/>
        </p:nvSpPr>
        <p:spPr>
          <a:xfrm>
            <a:off x="882000" y="2805480"/>
            <a:ext cx="2082960" cy="298728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评估工具必须符合评估要求</a:t>
            </a:r>
            <a:endParaRPr lang="en-US" sz="1800" b="0" strike="noStrike" spc="-1">
              <a:solidFill>
                <a:srgbClr val="000000"/>
              </a:solidFill>
              <a:latin typeface="Arial"/>
            </a:endParaRPr>
          </a:p>
          <a:p>
            <a:pPr defTabSz="914400">
              <a:lnSpc>
                <a:spcPct val="150000"/>
              </a:lnSpc>
              <a:tabLst>
                <a:tab pos="0"/>
              </a:tabLst>
            </a:pPr>
            <a:r>
              <a:rPr lang="zh-CN" sz="1800" b="0" strike="noStrike" spc="-1">
                <a:solidFill>
                  <a:schemeClr val="dk1">
                    <a:lumMod val="85000"/>
                    <a:lumOff val="15000"/>
                  </a:schemeClr>
                </a:solidFill>
                <a:latin typeface="微软雅黑"/>
                <a:ea typeface="微软雅黑"/>
              </a:rPr>
              <a:t>不同学科、不同年级可能需要不同的评估工具</a:t>
            </a:r>
            <a:endParaRPr lang="en-US" sz="18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61" name="PlaceHolder 1"/>
          <p:cNvSpPr>
            <a:spLocks noGrp="1"/>
          </p:cNvSpPr>
          <p:nvPr>
            <p:ph type="title" idx="4294967295"/>
          </p:nvPr>
        </p:nvSpPr>
        <p:spPr>
          <a:xfrm>
            <a:off x="1101600" y="1220400"/>
            <a:ext cx="5400360" cy="71892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总结</a:t>
            </a:r>
            <a:endParaRPr lang="en-US" sz="3600" b="0" strike="noStrike" spc="-1">
              <a:solidFill>
                <a:schemeClr val="dk1"/>
              </a:solidFill>
              <a:latin typeface="Arial"/>
            </a:endParaRPr>
          </a:p>
        </p:txBody>
      </p:sp>
      <p:sp>
        <p:nvSpPr>
          <p:cNvPr id="162" name="content"/>
          <p:cNvSpPr/>
          <p:nvPr/>
        </p:nvSpPr>
        <p:spPr>
          <a:xfrm>
            <a:off x="1380960" y="2447280"/>
            <a:ext cx="533664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1800" b="0" strike="noStrike" spc="-1">
                <a:solidFill>
                  <a:schemeClr val="dk1">
                    <a:lumMod val="85000"/>
                    <a:lumOff val="15000"/>
                  </a:schemeClr>
                </a:solidFill>
                <a:latin typeface="微软雅黑"/>
                <a:ea typeface="微软雅黑"/>
              </a:rPr>
              <a:t>层次化评估在教育领域具有重要意义，不仅能够促进学习者的发展，也能提供教师和教育管理者更全面的数据支持，帮助教育教学工作更加科学精准。然而，同时也需要面对评估过程中的各种挑战，需要不断完善和优化评估体系，以促进教育质量的提升。</a:t>
            </a:r>
            <a:endParaRPr lang="en-US" sz="18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63" name="PlaceHolder 1"/>
          <p:cNvSpPr>
            <a:spLocks noGrp="1"/>
          </p:cNvSpPr>
          <p:nvPr>
            <p:ph/>
          </p:nvPr>
        </p:nvSpPr>
        <p:spPr>
          <a:xfrm>
            <a:off x="3241080" y="2907000"/>
            <a:ext cx="6318360" cy="521640"/>
          </a:xfrm>
          <a:prstGeom prst="rect">
            <a:avLst/>
          </a:prstGeom>
          <a:noFill/>
          <a:ln w="0">
            <a:noFill/>
          </a:ln>
        </p:spPr>
        <p:txBody>
          <a:bodyPr lIns="90000" tIns="46800" rIns="90000" bIns="46800" anchor="t">
            <a:noAutofit/>
          </a:bodyPr>
          <a:lstStyle/>
          <a:p>
            <a:pPr marL="228600" indent="-228600" defTabSz="914400">
              <a:lnSpc>
                <a:spcPct val="150000"/>
              </a:lnSpc>
              <a:spcAft>
                <a:spcPts val="1001"/>
              </a:spcAft>
              <a:buClr>
                <a:srgbClr val="595959"/>
              </a:buClr>
              <a:buFont typeface="Arial"/>
              <a:buChar char="●"/>
              <a:tabLst>
                <a:tab pos="1609560"/>
              </a:tabLst>
            </a:pPr>
            <a:r>
              <a:rPr lang="en-US" sz="4000" b="0" strike="noStrike" spc="148">
                <a:solidFill>
                  <a:schemeClr val="dk1">
                    <a:lumMod val="65000"/>
                    <a:lumOff val="35000"/>
                  </a:schemeClr>
                </a:solidFill>
                <a:latin typeface="Arial"/>
                <a:ea typeface="微软雅黑"/>
              </a:rPr>
              <a:t>03</a:t>
            </a:r>
            <a:endParaRPr lang="en-US" sz="4000" b="0" strike="noStrike" spc="148">
              <a:solidFill>
                <a:schemeClr val="dk1">
                  <a:lumMod val="65000"/>
                  <a:lumOff val="35000"/>
                </a:schemeClr>
              </a:solidFill>
              <a:latin typeface="Arial"/>
            </a:endParaRPr>
          </a:p>
        </p:txBody>
      </p:sp>
      <p:sp>
        <p:nvSpPr>
          <p:cNvPr id="164" name="PlaceHolder 2"/>
          <p:cNvSpPr>
            <a:spLocks noGrp="1"/>
          </p:cNvSpPr>
          <p:nvPr>
            <p:ph type="title" idx="4294967295"/>
          </p:nvPr>
        </p:nvSpPr>
        <p:spPr>
          <a:xfrm>
            <a:off x="4183560" y="108576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4000" b="1" strike="noStrike" spc="299">
                <a:solidFill>
                  <a:schemeClr val="dk1">
                    <a:lumMod val="85000"/>
                    <a:lumOff val="15000"/>
                  </a:schemeClr>
                </a:solidFill>
                <a:latin typeface="Arial"/>
                <a:ea typeface="微软雅黑"/>
              </a:rPr>
              <a:t>第</a:t>
            </a:r>
            <a:r>
              <a:rPr lang="en-US" sz="4000" b="1" strike="noStrike" spc="299">
                <a:solidFill>
                  <a:schemeClr val="dk1">
                    <a:lumMod val="85000"/>
                    <a:lumOff val="15000"/>
                  </a:schemeClr>
                </a:solidFill>
                <a:latin typeface="Arial"/>
                <a:ea typeface="微软雅黑"/>
              </a:rPr>
              <a:t>3</a:t>
            </a:r>
            <a:r>
              <a:rPr lang="zh-CN" sz="4000" b="1" strike="noStrike" spc="299">
                <a:solidFill>
                  <a:schemeClr val="dk1">
                    <a:lumMod val="85000"/>
                    <a:lumOff val="15000"/>
                  </a:schemeClr>
                </a:solidFill>
                <a:latin typeface="Arial"/>
                <a:ea typeface="微软雅黑"/>
              </a:rPr>
              <a:t>章 教学设计的实践应用</a:t>
            </a:r>
            <a:endParaRPr lang="en-US" sz="4000" b="0" strike="noStrike" spc="-1">
              <a:solidFill>
                <a:schemeClr val="dk1"/>
              </a:solidFill>
              <a:latin typeface="Arial"/>
            </a:endParaRPr>
          </a:p>
        </p:txBody>
      </p:sp>
      <p:sp>
        <p:nvSpPr>
          <p:cNvPr id="165"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66"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7" name="title"/>
          <p:cNvSpPr/>
          <p:nvPr/>
        </p:nvSpPr>
        <p:spPr>
          <a:xfrm>
            <a:off x="7975080" y="577080"/>
            <a:ext cx="228060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200" b="1" strike="noStrike" spc="299">
                <a:solidFill>
                  <a:schemeClr val="dk1"/>
                </a:solidFill>
                <a:latin typeface="Arial"/>
                <a:ea typeface="微软雅黑"/>
              </a:rPr>
              <a:t>教学设计的理论基础</a:t>
            </a:r>
            <a:endParaRPr lang="en-US" sz="2200" b="0" strike="noStrike" spc="-1">
              <a:solidFill>
                <a:srgbClr val="000000"/>
              </a:solidFill>
              <a:latin typeface="Arial"/>
            </a:endParaRPr>
          </a:p>
        </p:txBody>
      </p:sp>
      <p:sp>
        <p:nvSpPr>
          <p:cNvPr id="168" name="content"/>
          <p:cNvSpPr/>
          <p:nvPr/>
        </p:nvSpPr>
        <p:spPr>
          <a:xfrm>
            <a:off x="766764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教学设计是教育活动的重要组成部分，其中行为主义教学理论和建构主义教学理论在教学设计中扮演着重要角色。行为主义强调学生对外部刺激的反应，而建构主义则注重学生的自主建构知识，这两种理论都对教学设计产生深远影响。</a:t>
            </a:r>
            <a:endParaRPr lang="en-US" sz="1800" b="0" strike="noStrike" spc="-1">
              <a:solidFill>
                <a:srgbClr val="000000"/>
              </a:solidFill>
              <a:latin typeface="Arial"/>
            </a:endParaRPr>
          </a:p>
        </p:txBody>
      </p:sp>
      <p:sp>
        <p:nvSpPr>
          <p:cNvPr id="169"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
        <p:nvSpPr>
          <p:cNvPr id="170" name="image"/>
          <p:cNvSpPr/>
          <p:nvPr/>
        </p:nvSpPr>
        <p:spPr>
          <a:xfrm>
            <a:off x="1036440" y="1335960"/>
            <a:ext cx="4791240" cy="2452680"/>
          </a:xfrm>
          <a:custGeom>
            <a:gdLst>
              <a:gd name="textAreaLeft" fmla="*/ 0 w 4791240"/>
              <a:gd name="textAreaRight" fmla="*/ 4791600 w 4791240"/>
              <a:gd name="textAreaTop" fmla="*/ 0 h 2452680"/>
              <a:gd name="textAreaBottom" fmla="*/ 2453040 h 2452680"/>
            </a:gdLst>
            <a:rect l="textAreaLeft" t="textAreaTop" r="textAreaRight" b="textAreaBottom"/>
            <a:pathLst>
              <a:path w="9868" h="5792">
                <a:moveTo>
                  <a:pt x="0" y="0"/>
                </a:moveTo>
                <a:lnTo>
                  <a:pt x="9868" y="0"/>
                </a:lnTo>
                <a:lnTo>
                  <a:pt x="9868" y="5792"/>
                </a:lnTo>
                <a:lnTo>
                  <a:pt x="0" y="5792"/>
                </a:lnTo>
                <a:lnTo>
                  <a:pt x="0" y="0"/>
                </a:lnTo>
                <a:close/>
              </a:path>
            </a:pathLst>
          </a:custGeom>
          <a:blipFill rotWithShape="0">
            <a:blip r:embed="rId2">
              <a:alphaModFix amt="84000"/>
            </a:blip>
            <a:stretch>
              <a:fillRect/>
            </a:stretch>
          </a:blipFill>
          <a:ln w="3175">
            <a:solidFill>
              <a:srgbClr val="000000">
                <a:lumMod val="40000"/>
                <a:lumOff val="60000"/>
                <a:alpha val="20000"/>
              </a:srgbClr>
            </a:solidFill>
            <a:round/>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1" name="title"/>
          <p:cNvSpPr/>
          <p:nvPr/>
        </p:nvSpPr>
        <p:spPr>
          <a:xfrm>
            <a:off x="666000" y="709200"/>
            <a:ext cx="10968480" cy="70524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3600" b="1" strike="noStrike" spc="299">
                <a:solidFill>
                  <a:schemeClr val="accent1"/>
                </a:solidFill>
                <a:latin typeface="微软雅黑"/>
                <a:ea typeface="微软雅黑"/>
              </a:rPr>
              <a:t>教学设计的具体步骤</a:t>
            </a:r>
            <a:endParaRPr lang="en-US" sz="3600" b="0" strike="noStrike" spc="-1">
              <a:solidFill>
                <a:srgbClr val="000000"/>
              </a:solidFill>
              <a:latin typeface="Arial"/>
            </a:endParaRPr>
          </a:p>
        </p:txBody>
      </p:sp>
      <p:sp>
        <p:nvSpPr>
          <p:cNvPr id="172" name="content.1.subtitle"/>
          <p:cNvSpPr/>
          <p:nvPr/>
        </p:nvSpPr>
        <p:spPr>
          <a:xfrm>
            <a:off x="12776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了解学生的需求和背景</a:t>
            </a:r>
            <a:endParaRPr lang="en-US" sz="1600" b="0" strike="noStrike" spc="-1">
              <a:solidFill>
                <a:srgbClr val="000000"/>
              </a:solidFill>
              <a:latin typeface="Arial"/>
            </a:endParaRPr>
          </a:p>
        </p:txBody>
      </p:sp>
      <p:sp>
        <p:nvSpPr>
          <p:cNvPr id="173" name="content.1.title"/>
          <p:cNvSpPr/>
          <p:nvPr/>
        </p:nvSpPr>
        <p:spPr>
          <a:xfrm>
            <a:off x="1278360" y="24922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开展需求分析</a:t>
            </a:r>
            <a:endParaRPr lang="en-US" sz="2000" b="0" strike="noStrike" spc="-1">
              <a:solidFill>
                <a:srgbClr val="000000"/>
              </a:solidFill>
              <a:latin typeface="Arial"/>
            </a:endParaRPr>
          </a:p>
        </p:txBody>
      </p:sp>
      <p:sp>
        <p:nvSpPr>
          <p:cNvPr id="174" name="content.2.subtitle"/>
          <p:cNvSpPr/>
          <p:nvPr/>
        </p:nvSpPr>
        <p:spPr>
          <a:xfrm>
            <a:off x="9073080" y="36187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明确教学的具体目标和要求</a:t>
            </a:r>
            <a:endParaRPr lang="en-US" sz="1600" b="0" strike="noStrike" spc="-1">
              <a:solidFill>
                <a:srgbClr val="000000"/>
              </a:solidFill>
              <a:latin typeface="Arial"/>
            </a:endParaRPr>
          </a:p>
        </p:txBody>
      </p:sp>
      <p:sp>
        <p:nvSpPr>
          <p:cNvPr id="175" name="content.2.title"/>
          <p:cNvSpPr/>
          <p:nvPr/>
        </p:nvSpPr>
        <p:spPr>
          <a:xfrm>
            <a:off x="9072360" y="24922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制定教学目标</a:t>
            </a:r>
            <a:endParaRPr lang="en-US" sz="2000" b="0" strike="noStrike" spc="-1">
              <a:solidFill>
                <a:srgbClr val="000000"/>
              </a:solidFill>
              <a:latin typeface="Arial"/>
            </a:endParaRPr>
          </a:p>
        </p:txBody>
      </p:sp>
      <p:sp>
        <p:nvSpPr>
          <p:cNvPr id="176" name="content.3.subtitle"/>
          <p:cNvSpPr/>
          <p:nvPr/>
        </p:nvSpPr>
        <p:spPr>
          <a:xfrm>
            <a:off x="387612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策划具体的教学内容和活动安排</a:t>
            </a:r>
            <a:endParaRPr lang="en-US" sz="1600" b="0" strike="noStrike" spc="-1">
              <a:solidFill>
                <a:srgbClr val="000000"/>
              </a:solidFill>
              <a:latin typeface="Arial"/>
            </a:endParaRPr>
          </a:p>
        </p:txBody>
      </p:sp>
      <p:sp>
        <p:nvSpPr>
          <p:cNvPr id="177" name="content.3.title"/>
          <p:cNvSpPr/>
          <p:nvPr/>
        </p:nvSpPr>
        <p:spPr>
          <a:xfrm>
            <a:off x="3876840" y="2494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设计课程内容和教学活动</a:t>
            </a:r>
            <a:endParaRPr lang="en-US" sz="2000" b="0" strike="noStrike" spc="-1">
              <a:solidFill>
                <a:srgbClr val="000000"/>
              </a:solidFill>
              <a:latin typeface="Arial"/>
            </a:endParaRPr>
          </a:p>
        </p:txBody>
      </p:sp>
      <p:sp>
        <p:nvSpPr>
          <p:cNvPr id="178" name="content.4.subtitle"/>
          <p:cNvSpPr/>
          <p:nvPr/>
        </p:nvSpPr>
        <p:spPr>
          <a:xfrm>
            <a:off x="64742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lumMod val="85000"/>
                    <a:lumOff val="15000"/>
                  </a:schemeClr>
                </a:solidFill>
                <a:latin typeface="微软雅黑"/>
                <a:ea typeface="微软雅黑"/>
              </a:rPr>
              <a:t> </a:t>
            </a:r>
            <a:endParaRPr lang="en-US" sz="1600" b="0" strike="noStrike" spc="-1">
              <a:solidFill>
                <a:srgbClr val="000000"/>
              </a:solidFill>
              <a:latin typeface="Arial"/>
            </a:endParaRPr>
          </a:p>
        </p:txBody>
      </p:sp>
      <p:sp>
        <p:nvSpPr>
          <p:cNvPr id="179" name="content.4.title"/>
          <p:cNvSpPr/>
          <p:nvPr/>
        </p:nvSpPr>
        <p:spPr>
          <a:xfrm>
            <a:off x="6474960" y="2494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80" name="矩形 4"/>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1" name="content.2.title"/>
          <p:cNvSpPr/>
          <p:nvPr/>
        </p:nvSpPr>
        <p:spPr>
          <a:xfrm>
            <a:off x="3689640" y="182196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chemeClr val="dk1"/>
                </a:solidFill>
                <a:latin typeface="微软雅黑"/>
                <a:ea typeface="微软雅黑"/>
              </a:rPr>
              <a:t>在教学过程中灵活变通</a:t>
            </a:r>
            <a:endParaRPr lang="en-US" sz="2000" b="0" strike="noStrike" spc="-1">
              <a:solidFill>
                <a:srgbClr val="000000"/>
              </a:solidFill>
              <a:latin typeface="Arial"/>
            </a:endParaRPr>
          </a:p>
        </p:txBody>
      </p:sp>
      <p:sp>
        <p:nvSpPr>
          <p:cNvPr id="182" name="content.2.content"/>
          <p:cNvSpPr/>
          <p:nvPr/>
        </p:nvSpPr>
        <p:spPr>
          <a:xfrm>
            <a:off x="3676680" y="2805480"/>
            <a:ext cx="2067120" cy="291924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根据教学效果调整教学策略</a:t>
            </a:r>
            <a:endParaRPr lang="en-US" sz="1800" b="0" strike="noStrike" spc="-1">
              <a:solidFill>
                <a:srgbClr val="000000"/>
              </a:solidFill>
              <a:latin typeface="Arial"/>
            </a:endParaRPr>
          </a:p>
          <a:p>
            <a:pPr defTabSz="914400">
              <a:lnSpc>
                <a:spcPct val="150000"/>
              </a:lnSpc>
              <a:tabLst>
                <a:tab pos="0"/>
              </a:tabLst>
            </a:pPr>
            <a:r>
              <a:rPr lang="zh-CN" sz="1800" b="0" strike="noStrike" spc="-1">
                <a:solidFill>
                  <a:schemeClr val="dk1">
                    <a:lumMod val="85000"/>
                    <a:lumOff val="15000"/>
                  </a:schemeClr>
                </a:solidFill>
                <a:latin typeface="微软雅黑"/>
                <a:ea typeface="微软雅黑"/>
              </a:rPr>
              <a:t>及时应对学生的反馈调整教学过程</a:t>
            </a:r>
            <a:endParaRPr lang="en-US" sz="1800" b="0" strike="noStrike" spc="-1">
              <a:solidFill>
                <a:srgbClr val="000000"/>
              </a:solidFill>
              <a:latin typeface="Arial"/>
            </a:endParaRPr>
          </a:p>
        </p:txBody>
      </p:sp>
      <p:sp>
        <p:nvSpPr>
          <p:cNvPr id="183" name="矩形 7"/>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4" name="content.3.title"/>
          <p:cNvSpPr/>
          <p:nvPr/>
        </p:nvSpPr>
        <p:spPr>
          <a:xfrm>
            <a:off x="6460560" y="188352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185" name="content.3.content"/>
          <p:cNvSpPr/>
          <p:nvPr/>
        </p:nvSpPr>
        <p:spPr>
          <a:xfrm>
            <a:off x="6424200" y="2805480"/>
            <a:ext cx="2095920" cy="8658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800" b="0" strike="noStrike" spc="-1">
                <a:solidFill>
                  <a:schemeClr val="dk1">
                    <a:lumMod val="85000"/>
                    <a:lumOff val="15000"/>
                  </a:schemeClr>
                </a:solidFill>
                <a:latin typeface="微软雅黑"/>
                <a:ea typeface="微软雅黑"/>
              </a:rPr>
              <a:t> </a:t>
            </a:r>
            <a:endParaRPr lang="en-US" sz="1800" b="0" strike="noStrike" spc="-1">
              <a:solidFill>
                <a:srgbClr val="000000"/>
              </a:solidFill>
              <a:latin typeface="Arial"/>
            </a:endParaRPr>
          </a:p>
        </p:txBody>
      </p:sp>
      <p:sp>
        <p:nvSpPr>
          <p:cNvPr id="186" name="矩形 10"/>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7" name="content.4.title"/>
          <p:cNvSpPr/>
          <p:nvPr/>
        </p:nvSpPr>
        <p:spPr>
          <a:xfrm>
            <a:off x="9177480" y="182196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188" name="content.4.content"/>
          <p:cNvSpPr/>
          <p:nvPr/>
        </p:nvSpPr>
        <p:spPr>
          <a:xfrm>
            <a:off x="9177480" y="2805480"/>
            <a:ext cx="2076840" cy="8658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800" b="0" strike="noStrike" spc="-1">
                <a:solidFill>
                  <a:schemeClr val="dk1">
                    <a:lumMod val="85000"/>
                    <a:lumOff val="15000"/>
                  </a:schemeClr>
                </a:solidFill>
                <a:latin typeface="微软雅黑"/>
                <a:ea typeface="微软雅黑"/>
              </a:rPr>
              <a:t> </a:t>
            </a:r>
            <a:endParaRPr lang="en-US" sz="1800" b="0" strike="noStrike" spc="-1">
              <a:solidFill>
                <a:srgbClr val="000000"/>
              </a:solidFill>
              <a:latin typeface="Arial"/>
            </a:endParaRPr>
          </a:p>
        </p:txBody>
      </p:sp>
      <p:sp>
        <p:nvSpPr>
          <p:cNvPr id="189" name="title"/>
          <p:cNvSpPr/>
          <p:nvPr/>
        </p:nvSpPr>
        <p:spPr>
          <a:xfrm>
            <a:off x="454680" y="533520"/>
            <a:ext cx="10799640" cy="71964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3600" b="1" strike="noStrike" spc="299">
                <a:solidFill>
                  <a:schemeClr val="dk1">
                    <a:lumMod val="85000"/>
                    <a:lumOff val="15000"/>
                  </a:schemeClr>
                </a:solidFill>
                <a:latin typeface="Arial"/>
                <a:ea typeface="微软雅黑"/>
              </a:rPr>
              <a:t>教学设计的灵活性</a:t>
            </a:r>
            <a:endParaRPr lang="en-US" sz="3600" b="0" strike="noStrike" spc="-1">
              <a:solidFill>
                <a:srgbClr val="000000"/>
              </a:solidFill>
              <a:latin typeface="Arial"/>
            </a:endParaRPr>
          </a:p>
        </p:txBody>
      </p:sp>
      <p:sp>
        <p:nvSpPr>
          <p:cNvPr id="190" name="矩形 14"/>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1" name="content.1.title"/>
          <p:cNvSpPr/>
          <p:nvPr/>
        </p:nvSpPr>
        <p:spPr>
          <a:xfrm>
            <a:off x="882360" y="182196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chemeClr val="dk1"/>
                </a:solidFill>
                <a:latin typeface="微软雅黑"/>
                <a:ea typeface="微软雅黑"/>
              </a:rPr>
              <a:t>根据不同学生的特点调整教学设计</a:t>
            </a:r>
            <a:endParaRPr lang="en-US" sz="2000" b="0" strike="noStrike" spc="-1">
              <a:solidFill>
                <a:srgbClr val="000000"/>
              </a:solidFill>
              <a:latin typeface="Arial"/>
            </a:endParaRPr>
          </a:p>
        </p:txBody>
      </p:sp>
      <p:sp>
        <p:nvSpPr>
          <p:cNvPr id="192" name="content.1.content"/>
          <p:cNvSpPr/>
          <p:nvPr/>
        </p:nvSpPr>
        <p:spPr>
          <a:xfrm>
            <a:off x="882000" y="2805480"/>
            <a:ext cx="2082960" cy="298728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针对不同学生的学习风格和能力差异进行差异化教学</a:t>
            </a:r>
            <a:endParaRPr lang="en-US" sz="1800" b="0" strike="noStrike" spc="-1">
              <a:solidFill>
                <a:srgbClr val="000000"/>
              </a:solidFill>
              <a:latin typeface="Arial"/>
            </a:endParaRPr>
          </a:p>
          <a:p>
            <a:pPr defTabSz="914400">
              <a:lnSpc>
                <a:spcPct val="150000"/>
              </a:lnSpc>
              <a:tabLst>
                <a:tab pos="0"/>
              </a:tabLst>
            </a:pPr>
            <a:r>
              <a:rPr lang="zh-CN" sz="1800" b="0" strike="noStrike" spc="-1">
                <a:solidFill>
                  <a:schemeClr val="dk1">
                    <a:lumMod val="85000"/>
                    <a:lumOff val="15000"/>
                  </a:schemeClr>
                </a:solidFill>
                <a:latin typeface="微软雅黑"/>
                <a:ea typeface="微软雅黑"/>
              </a:rPr>
              <a:t>提供多样化的教学方法满足学生的需求</a:t>
            </a:r>
            <a:endParaRPr lang="en-US" sz="1800" b="0" strike="noStrike" spc="-1">
              <a:solidFill>
                <a:srgbClr val="000000"/>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93" name="title"/>
          <p:cNvSpPr/>
          <p:nvPr/>
        </p:nvSpPr>
        <p:spPr>
          <a:xfrm>
            <a:off x="0" y="360000"/>
            <a:ext cx="4603320" cy="719640"/>
          </a:xfrm>
          <a:prstGeom prst="rect">
            <a:avLst/>
          </a:prstGeom>
          <a:noFill/>
          <a:ln w="0">
            <a:noFill/>
          </a:ln>
        </p:spPr>
        <p:style>
          <a:lnRef idx="0"/>
          <a:fillRef idx="0"/>
          <a:effectRef idx="0"/>
          <a:fontRef idx="minor"/>
        </p:style>
        <p:txBody>
          <a:bodyPr lIns="0" tIns="0" rIns="0" bIns="0" anchor="b">
            <a:normAutofit/>
          </a:bodyPr>
          <a:lstStyle/>
          <a:p>
            <a:pPr defTabSz="914400">
              <a:lnSpc>
                <a:spcPct val="100000"/>
              </a:lnSpc>
            </a:pPr>
            <a:r>
              <a:rPr lang="zh-CN" sz="3600" b="1" strike="noStrike" spc="299">
                <a:solidFill>
                  <a:schemeClr val="dk1">
                    <a:lumMod val="85000"/>
                    <a:lumOff val="15000"/>
                  </a:schemeClr>
                </a:solidFill>
                <a:latin typeface="Arial"/>
                <a:ea typeface="微软雅黑"/>
              </a:rPr>
              <a:t>教学设计的评估</a:t>
            </a:r>
            <a:endParaRPr lang="en-US" sz="3600" b="0" strike="noStrike" spc="-1">
              <a:solidFill>
                <a:srgbClr val="000000"/>
              </a:solidFill>
              <a:latin typeface="Arial"/>
            </a:endParaRPr>
          </a:p>
        </p:txBody>
      </p:sp>
      <p:sp>
        <p:nvSpPr>
          <p:cNvPr id="194" name="image"/>
          <p:cNvSpPr/>
          <p:nvPr/>
        </p:nvSpPr>
        <p:spPr>
          <a:xfrm>
            <a:off x="7813800" y="0"/>
            <a:ext cx="4377960" cy="4380480"/>
          </a:xfrm>
          <a:custGeom>
            <a:gdLst>
              <a:gd name="textAreaLeft" fmla="*/ 0 w 4377960"/>
              <a:gd name="textAreaRight" fmla="*/ 4378320 w 4377960"/>
              <a:gd name="textAreaTop" fmla="*/ 0 h 4380480"/>
              <a:gd name="textAreaBottom" fmla="*/ 4380840 h 4380480"/>
            </a:gdLst>
            <a:rect l="textAreaLeft" t="textAreaTop" r="textAreaRight" b="textAreaBottom"/>
            <a:pathLst>
              <a:path w="6036950" h="6040857">
                <a:moveTo>
                  <a:pt x="2276483" y="0"/>
                </a:moveTo>
                <a:lnTo>
                  <a:pt x="6036950" y="0"/>
                </a:lnTo>
                <a:lnTo>
                  <a:pt x="6036950" y="2936006"/>
                </a:lnTo>
                <a:lnTo>
                  <a:pt x="4238679" y="5156686"/>
                </a:lnTo>
                <a:cubicBezTo>
                  <a:pt x="3409718" y="6180367"/>
                  <a:pt x="1907854" y="6338220"/>
                  <a:pt x="884172" y="5509259"/>
                </a:cubicBezTo>
                <a:cubicBezTo>
                  <a:pt x="-139509" y="4680298"/>
                  <a:pt x="-297361" y="3178434"/>
                  <a:pt x="531600" y="2154752"/>
                </a:cubicBezTo>
                <a:close/>
              </a:path>
            </a:pathLst>
          </a:custGeom>
          <a:blipFill rotWithShape="0">
            <a:blip r:embed="rId2"/>
            <a:stretch>
              <a:fillRect/>
            </a:stretch>
          </a:blipFill>
          <a:ln w="9525">
            <a:solidFill>
              <a:srgbClr val="000000">
                <a:lumMod val="40000"/>
                <a:lumOff val="60000"/>
                <a:alpha val="50000"/>
              </a:srgbClr>
            </a:solidFill>
            <a:round/>
          </a:ln>
          <a:effectLst>
            <a:outerShdw dist="253959" dir="4201429" algn="ctr" rotWithShape="0">
              <a:schemeClr val="accent1">
                <a:alpha val="15000"/>
              </a:schemeClr>
            </a:outerShdw>
          </a:effectLst>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195" name="content.1.subtitle"/>
          <p:cNvSpPr/>
          <p:nvPr/>
        </p:nvSpPr>
        <p:spPr>
          <a:xfrm>
            <a:off x="12445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800" b="0" strike="noStrike" spc="-1">
                <a:solidFill>
                  <a:schemeClr val="dk1"/>
                </a:solidFill>
                <a:latin typeface="Arial"/>
                <a:ea typeface="微软雅黑"/>
              </a:rPr>
              <a:t>评估教学设计是否达到预期的教学效果</a:t>
            </a:r>
            <a:endParaRPr lang="en-US" sz="1800" b="0" strike="noStrike" spc="-1">
              <a:solidFill>
                <a:srgbClr val="000000"/>
              </a:solidFill>
              <a:latin typeface="Arial"/>
            </a:endParaRPr>
          </a:p>
        </p:txBody>
      </p:sp>
      <p:sp>
        <p:nvSpPr>
          <p:cNvPr id="196" name="content.1.title"/>
          <p:cNvSpPr/>
          <p:nvPr/>
        </p:nvSpPr>
        <p:spPr>
          <a:xfrm>
            <a:off x="124344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400" b="1" strike="noStrike" spc="-1">
                <a:solidFill>
                  <a:schemeClr val="accent1"/>
                </a:solidFill>
                <a:latin typeface="微软雅黑"/>
                <a:ea typeface="微软雅黑"/>
              </a:rPr>
              <a:t>通过评估来检验教学设计的有效性</a:t>
            </a:r>
            <a:endParaRPr lang="en-US" sz="2400" b="0" strike="noStrike" spc="-1">
              <a:solidFill>
                <a:srgbClr val="000000"/>
              </a:solidFill>
              <a:latin typeface="Arial"/>
            </a:endParaRPr>
          </a:p>
        </p:txBody>
      </p:sp>
      <p:sp>
        <p:nvSpPr>
          <p:cNvPr id="197" name="椭圆 6"/>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98" name="椭圆 7"/>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199"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1400" b="0" strike="noStrike" spc="-1">
                <a:solidFill>
                  <a:schemeClr val="dk1">
                    <a:lumMod val="85000"/>
                    <a:lumOff val="15000"/>
                  </a:schemeClr>
                </a:solidFill>
                <a:latin typeface="微软雅黑"/>
                <a:ea typeface="微软雅黑"/>
              </a:rPr>
              <a:t> </a:t>
            </a:r>
            <a:endParaRPr lang="en-US" sz="1400" b="0" strike="noStrike" spc="-1">
              <a:solidFill>
                <a:srgbClr val="000000"/>
              </a:solidFill>
              <a:latin typeface="Arial"/>
            </a:endParaRPr>
          </a:p>
        </p:txBody>
      </p:sp>
      <p:sp>
        <p:nvSpPr>
          <p:cNvPr id="200"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2400" b="1" strike="noStrike" spc="-1">
                <a:solidFill>
                  <a:schemeClr val="accent1"/>
                </a:solidFill>
                <a:latin typeface="微软雅黑"/>
                <a:ea typeface="微软雅黑"/>
              </a:rPr>
              <a:t> </a:t>
            </a:r>
            <a:endParaRPr lang="en-US" sz="2400" b="0" strike="noStrike" spc="-1">
              <a:solidFill>
                <a:srgbClr val="000000"/>
              </a:solidFill>
              <a:latin typeface="Arial"/>
            </a:endParaRPr>
          </a:p>
        </p:txBody>
      </p:sp>
      <p:sp>
        <p:nvSpPr>
          <p:cNvPr id="201" name="椭圆 11"/>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202"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800" b="0" strike="noStrike" spc="-1">
                <a:solidFill>
                  <a:schemeClr val="dk1">
                    <a:lumMod val="85000"/>
                    <a:lumOff val="15000"/>
                  </a:schemeClr>
                </a:solidFill>
                <a:latin typeface="微软雅黑"/>
                <a:ea typeface="微软雅黑"/>
              </a:rPr>
              <a:t>根据评估反馈及时调整教学设计方案</a:t>
            </a:r>
            <a:endParaRPr lang="en-US" sz="1800" b="0" strike="noStrike" spc="-1">
              <a:solidFill>
                <a:srgbClr val="000000"/>
              </a:solidFill>
              <a:latin typeface="Arial"/>
            </a:endParaRPr>
          </a:p>
        </p:txBody>
      </p:sp>
      <p:sp>
        <p:nvSpPr>
          <p:cNvPr id="203"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400" b="1" strike="noStrike" spc="-1">
                <a:solidFill>
                  <a:schemeClr val="accent1"/>
                </a:solidFill>
                <a:latin typeface="微软雅黑"/>
                <a:ea typeface="微软雅黑"/>
              </a:rPr>
              <a:t>根据评估结果对教学设计进行修正</a:t>
            </a:r>
            <a:endParaRPr lang="en-US" sz="2400" b="0" strike="noStrike" spc="-1">
              <a:solidFill>
                <a:srgbClr val="000000"/>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04" name="title"/>
          <p:cNvSpPr/>
          <p:nvPr/>
        </p:nvSpPr>
        <p:spPr>
          <a:xfrm>
            <a:off x="666000" y="709200"/>
            <a:ext cx="10968480" cy="70524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3600" b="1" strike="noStrike" spc="299">
                <a:solidFill>
                  <a:schemeClr val="accent1"/>
                </a:solidFill>
                <a:latin typeface="微软雅黑"/>
                <a:ea typeface="微软雅黑"/>
              </a:rPr>
              <a:t>教学设计的实践案例</a:t>
            </a:r>
            <a:endParaRPr lang="en-US" sz="3600" b="0" strike="noStrike" spc="-1">
              <a:solidFill>
                <a:srgbClr val="000000"/>
              </a:solidFill>
              <a:latin typeface="Arial"/>
            </a:endParaRPr>
          </a:p>
        </p:txBody>
      </p:sp>
      <p:sp>
        <p:nvSpPr>
          <p:cNvPr id="205" name="content.1.subtitle"/>
          <p:cNvSpPr/>
          <p:nvPr/>
        </p:nvSpPr>
        <p:spPr>
          <a:xfrm>
            <a:off x="12776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通过项目学习激发学生的学习兴趣和能动性</a:t>
            </a:r>
            <a:endParaRPr lang="en-US" sz="1600" b="0" strike="noStrike" spc="-1">
              <a:solidFill>
                <a:srgbClr val="000000"/>
              </a:solidFill>
              <a:latin typeface="Arial"/>
            </a:endParaRPr>
          </a:p>
        </p:txBody>
      </p:sp>
      <p:sp>
        <p:nvSpPr>
          <p:cNvPr id="206" name="content.1.title"/>
          <p:cNvSpPr/>
          <p:nvPr/>
        </p:nvSpPr>
        <p:spPr>
          <a:xfrm>
            <a:off x="1278360" y="24922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基于项目学习的教学设计</a:t>
            </a:r>
            <a:endParaRPr lang="en-US" sz="2000" b="0" strike="noStrike" spc="-1">
              <a:solidFill>
                <a:srgbClr val="000000"/>
              </a:solidFill>
              <a:latin typeface="Arial"/>
            </a:endParaRPr>
          </a:p>
        </p:txBody>
      </p:sp>
      <p:sp>
        <p:nvSpPr>
          <p:cNvPr id="207" name="content.2.subtitle"/>
          <p:cNvSpPr/>
          <p:nvPr/>
        </p:nvSpPr>
        <p:spPr>
          <a:xfrm>
            <a:off x="9073080" y="36187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将不同学科内容有机整合，促进综合素养的提升</a:t>
            </a:r>
            <a:endParaRPr lang="en-US" sz="1600" b="0" strike="noStrike" spc="-1">
              <a:solidFill>
                <a:srgbClr val="000000"/>
              </a:solidFill>
              <a:latin typeface="Arial"/>
            </a:endParaRPr>
          </a:p>
        </p:txBody>
      </p:sp>
      <p:sp>
        <p:nvSpPr>
          <p:cNvPr id="208" name="content.2.title"/>
          <p:cNvSpPr/>
          <p:nvPr/>
        </p:nvSpPr>
        <p:spPr>
          <a:xfrm>
            <a:off x="9072360" y="24922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跨学科整合的教学设计</a:t>
            </a:r>
            <a:endParaRPr lang="en-US" sz="2000" b="0" strike="noStrike" spc="-1">
              <a:solidFill>
                <a:srgbClr val="000000"/>
              </a:solidFill>
              <a:latin typeface="Arial"/>
            </a:endParaRPr>
          </a:p>
        </p:txBody>
      </p:sp>
      <p:sp>
        <p:nvSpPr>
          <p:cNvPr id="209" name="content.3.subtitle"/>
          <p:cNvSpPr/>
          <p:nvPr/>
        </p:nvSpPr>
        <p:spPr>
          <a:xfrm>
            <a:off x="387612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根据学生个体差异制定个性化学习方案</a:t>
            </a:r>
            <a:endParaRPr lang="en-US" sz="1600" b="0" strike="noStrike" spc="-1">
              <a:solidFill>
                <a:srgbClr val="000000"/>
              </a:solidFill>
              <a:latin typeface="Arial"/>
            </a:endParaRPr>
          </a:p>
        </p:txBody>
      </p:sp>
      <p:sp>
        <p:nvSpPr>
          <p:cNvPr id="210" name="content.3.title"/>
          <p:cNvSpPr/>
          <p:nvPr/>
        </p:nvSpPr>
        <p:spPr>
          <a:xfrm>
            <a:off x="3876840" y="2494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个性化定制的教学设计</a:t>
            </a:r>
            <a:endParaRPr lang="en-US" sz="2000" b="0" strike="noStrike" spc="-1">
              <a:solidFill>
                <a:srgbClr val="000000"/>
              </a:solidFill>
              <a:latin typeface="Arial"/>
            </a:endParaRPr>
          </a:p>
        </p:txBody>
      </p:sp>
      <p:sp>
        <p:nvSpPr>
          <p:cNvPr id="211" name="content.4.subtitle"/>
          <p:cNvSpPr/>
          <p:nvPr/>
        </p:nvSpPr>
        <p:spPr>
          <a:xfrm>
            <a:off x="64742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lumMod val="85000"/>
                    <a:lumOff val="15000"/>
                  </a:schemeClr>
                </a:solidFill>
                <a:latin typeface="微软雅黑"/>
                <a:ea typeface="微软雅黑"/>
              </a:rPr>
              <a:t> </a:t>
            </a:r>
            <a:endParaRPr lang="en-US" sz="1600" b="0" strike="noStrike" spc="-1">
              <a:solidFill>
                <a:srgbClr val="000000"/>
              </a:solidFill>
              <a:latin typeface="Arial"/>
            </a:endParaRPr>
          </a:p>
        </p:txBody>
      </p:sp>
      <p:sp>
        <p:nvSpPr>
          <p:cNvPr id="212" name="content.4.title"/>
          <p:cNvSpPr/>
          <p:nvPr/>
        </p:nvSpPr>
        <p:spPr>
          <a:xfrm>
            <a:off x="6474960" y="2494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13" name="PlaceHolder 1"/>
          <p:cNvSpPr>
            <a:spLocks noGrp="1"/>
          </p:cNvSpPr>
          <p:nvPr>
            <p:ph type="title" idx="4294967295"/>
          </p:nvPr>
        </p:nvSpPr>
        <p:spPr>
          <a:xfrm>
            <a:off x="1101600" y="1220400"/>
            <a:ext cx="5400360" cy="71892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教学设计的效果</a:t>
            </a:r>
            <a:endParaRPr lang="en-US" sz="3600" b="0" strike="noStrike" spc="-1">
              <a:solidFill>
                <a:schemeClr val="dk1"/>
              </a:solidFill>
              <a:latin typeface="Arial"/>
            </a:endParaRPr>
          </a:p>
        </p:txBody>
      </p:sp>
      <p:sp>
        <p:nvSpPr>
          <p:cNvPr id="214" name="content"/>
          <p:cNvSpPr/>
          <p:nvPr/>
        </p:nvSpPr>
        <p:spPr>
          <a:xfrm>
            <a:off x="1380960" y="2447280"/>
            <a:ext cx="533664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1800" b="0" strike="noStrike" spc="-1">
                <a:solidFill>
                  <a:schemeClr val="dk1">
                    <a:lumMod val="85000"/>
                    <a:lumOff val="15000"/>
                  </a:schemeClr>
                </a:solidFill>
                <a:latin typeface="微软雅黑"/>
                <a:ea typeface="微软雅黑"/>
              </a:rPr>
              <a:t>有效的教学设计可以提高教学效率，促进学生的学习兴趣和能动性。通过不断评估和调整教学设计，可以不断优化教学过程，使教育教学更加贴近学生需求，提高教学质量。</a:t>
            </a:r>
            <a:endParaRPr lang="en-US" sz="1800" b="0" strike="noStrike" spc="-1">
              <a:solidFill>
                <a:srgbClr val="000000"/>
              </a:solidFill>
              <a:latin typeface="Arial"/>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https://d.book118.com/516022241125010100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137</Paragraphs>
  <Slides>22</Slides>
  <Notes>7</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22</vt:i4>
      </vt:variant>
    </vt:vector>
  </HeadingPairs>
  <TitlesOfParts>
    <vt:vector baseType="lpstr" size="30">
      <vt:lpstr>Arial</vt:lpstr>
      <vt:lpstr>Calibri</vt:lpstr>
      <vt:lpstr>微软雅黑</vt:lpstr>
      <vt:lpstr>Times New Roman</vt:lpstr>
      <vt:lpstr>Wingdings</vt:lpstr>
      <vt:lpstr>Symbol</vt:lpstr>
      <vt:lpstr>DejaVu Sans</vt:lpstr>
      <vt:lpstr>Office Theme</vt:lpstr>
      <vt:lpstr>层次化评估与教学设计</vt:lpstr>
      <vt:lpstr>目录</vt:lpstr>
      <vt:lpstr>第1章 简介</vt:lpstr>
      <vt:lpstr> </vt:lpstr>
      <vt:lpstr>PowerPoint Presentation</vt:lpstr>
      <vt:lpstr>PowerPoint Presentation</vt:lpstr>
      <vt:lpstr>PowerPoint Presentation</vt:lpstr>
      <vt:lpstr>结语</vt:lpstr>
      <vt:lpstr>第2章 层次化评估的重要性</vt:lpstr>
      <vt:lpstr> </vt:lpstr>
      <vt:lpstr>PowerPoint Presentation</vt:lpstr>
      <vt:lpstr>PowerPoint Presentation</vt:lpstr>
      <vt:lpstr>PowerPoint Presentation</vt:lpstr>
      <vt:lpstr>总结</vt:lpstr>
      <vt:lpstr>第3章 教学设计的实践应用</vt:lpstr>
      <vt:lpstr> </vt:lpstr>
      <vt:lpstr>PowerPoint Presentation</vt:lpstr>
      <vt:lpstr>PowerPoint Presentation</vt:lpstr>
      <vt:lpstr>PowerPoint Presentation</vt:lpstr>
      <vt:lpstr>PowerPoint Presentation</vt:lpstr>
      <vt:lpstr>教学设计的效果</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2024-09-24T15:18:57.079</cp:lastPrinted>
  <dcterms:created xsi:type="dcterms:W3CDTF">2024-09-24T07:18:57Z</dcterms:created>
  <dcterms:modified xsi:type="dcterms:W3CDTF">2024-09-24T07:18:59Z</dcterms:modified>
</cp:coreProperties>
</file>