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D7E962-F07C-478A-89B5-0D4DB52C8A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DC1D19-A6D2-40A8-94C8-9CF378FBE5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83F9D9-7411-436F-AA46-178192AC7D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C92DDF-DF1F-4A8D-81AC-361CAAF49A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5DC247-64F1-4EAE-A059-A5B5B4DCB7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46424F-7F84-4E98-80CC-F79C1B4D50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DE1AC6-ECF9-437E-A9E0-CF35F0D3A9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E52E1B-C465-4919-89E0-9629FB9AB7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DBF107-B376-46C6-BD55-D30BD3CEFA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D66C72-3854-4D77-BBD5-4B9382D9C6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F16C00-58E7-41F9-8447-8C17A9E839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pn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023050050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2024-02-01</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职业教育的发展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职业教育背景与意义</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职业教育历史沿革及发展趋势</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课程体系建设与改革探索</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师资队伍培训与激励机制</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学生就业创业支持服务体系构建</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质量保障体系建设与评估方法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职业教育背景与意义</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职业教育定义及分类</a:t>
              </a:r>
            </a:p>
          </p:txBody>
        </p:sp>
      </p:grpSp>
      <p:sp>
        <p:nvSpPr>
          <p:cNvPr id="26" name="TextBox 26"/>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职业教育是指使受教育者具备从事某种职业或者职业发展所需要的职业道德、科学文化与专业知识、技术技能等综合素质而实施的教育活动。</a:t>
            </a:r>
          </a:p>
        </p:txBody>
      </p:sp>
      <p:sp>
        <p:nvSpPr>
          <p:cNvPr id="27" name="TextBox 27"/>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175" b="1">
                <a:solidFill>
                  <a:schemeClr val="accent1">
                    <a:alpha val="100000"/>
                  </a:schemeClr>
                </a:solidFill>
                <a:latin typeface="Microsoft Yahei"/>
                <a:ea typeface="Microsoft Yahei"/>
                <a:cs typeface="Microsoft Yahei"/>
              </a:rPr>
              <a:t>定义</a:t>
            </a:r>
          </a:p>
        </p:txBody>
      </p:sp>
      <p:sp>
        <p:nvSpPr>
          <p:cNvPr id="28" name="TextBox 28"/>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职业教育包括初等、中等、高等职业学校教育，以及各种形式的职业培训、继续教育等。</a:t>
            </a:r>
          </a:p>
        </p:txBody>
      </p:sp>
      <p:sp>
        <p:nvSpPr>
          <p:cNvPr id="29" name="TextBox 29"/>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175" b="1">
                <a:solidFill>
                  <a:schemeClr val="accent1">
                    <a:alpha val="100000"/>
                  </a:schemeClr>
                </a:solidFill>
                <a:latin typeface="Microsoft Yahei"/>
                <a:ea typeface="Microsoft Yahei"/>
                <a:cs typeface="Microsoft Yahei"/>
              </a:rPr>
              <a:t>分类</a:t>
            </a:r>
          </a:p>
        </p:txBody>
      </p:sp>
      <p:pic>
        <p:nvPicPr>
          <p:cNvPr id="30" name="Picture 30"/>
          <p:cNvPicPr>
            <a:picLocks noChangeAspect="1"/>
          </p:cNvPicPr>
          <p:nvPr/>
        </p:nvPicPr>
        <p:blipFill>
          <a:blip r:embed="rId3"/>
          <a:srcRect l="10995" r="10995"/>
          <a:stretch>
            <a:fillRect/>
          </a:stretch>
        </p:blipFill>
        <p:spPr>
          <a:xfrm>
            <a:off x="9048606" y="874695"/>
            <a:ext cx="2745885" cy="2639930"/>
          </a:xfrm>
          <a:prstGeom prst="ellipse">
            <a:avLst/>
          </a:prstGeom>
        </p:spPr>
      </p:pic>
      <p:pic>
        <p:nvPicPr>
          <p:cNvPr id="31" name="Picture 31"/>
          <p:cNvPicPr>
            <a:picLocks noChangeAspect="1"/>
          </p:cNvPicPr>
          <p:nvPr/>
        </p:nvPicPr>
        <p:blipFill>
          <a:blip r:embed="rId4"/>
          <a:srcRect l="19833" r="19833"/>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国内外职业教育现状</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国内现状</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我国职业教育发展迅速，已形成较为完善的职业教育体系，但仍存在一些问题，如教育资源不均、教育质量参差不齐等。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国外现状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国外职业教育注重实践能力和创新能力的培养，与企业合作紧密，职业教育质量普遍较高。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职业教育对社会经济发展影响</a:t>
              </a:r>
            </a:p>
          </p:txBody>
        </p:sp>
      </p:grpSp>
      <p:sp>
        <p:nvSpPr>
          <p:cNvPr id="25" name="TextBox 25"/>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提高劳动力素质</a:t>
            </a:r>
          </a:p>
        </p:txBody>
      </p:sp>
      <p:sp>
        <p:nvSpPr>
          <p:cNvPr id="26" name="TextBox 26"/>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职业教育为社会培养了大量高素质的技能型人才，提高了整体劳动力素质。</a:t>
            </a:r>
          </a:p>
        </p:txBody>
      </p:sp>
      <p:sp>
        <p:nvSpPr>
          <p:cNvPr id="27" name="TextBox 27"/>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促进就业和创业</a:t>
            </a:r>
          </a:p>
        </p:txBody>
      </p:sp>
      <p:sp>
        <p:nvSpPr>
          <p:cNvPr id="28" name="TextBox 28"/>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职业教育与市场需求紧密对接，有助于毕业生顺利就业和自主创业。</a:t>
            </a:r>
          </a:p>
        </p:txBody>
      </p:sp>
      <p:sp>
        <p:nvSpPr>
          <p:cNvPr id="29" name="TextBox 29"/>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推动产业升级</a:t>
            </a:r>
          </a:p>
        </p:txBody>
      </p:sp>
      <p:sp>
        <p:nvSpPr>
          <p:cNvPr id="30" name="TextBox 30"/>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职业教育为产业升级提供了人才支撑，促进了新技术、新工艺的应用和推广。</a:t>
            </a:r>
          </a:p>
        </p:txBody>
      </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政策支持</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国家出台了一系列政策措施，大力支持职业教育发展，如加大投入、提高师资水平、扩大招生规模等。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法规保障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国家颁布了《职业教育法》等法律法规，为职业教育发展提供了法律保障和制度支持。同时，各级政府也制定了相应的实施细则和配套措施，确保政策的有效落实。</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政策支持与法规保障</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职业教育历史沿革及发展趋势</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我国职业教育发展历程回顾</a:t>
              </a:r>
            </a:p>
          </p:txBody>
        </p:sp>
      </p:grpSp>
      <p:sp>
        <p:nvSpPr>
          <p:cNvPr id="84" name="TextBox 84"/>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初始阶段</a:t>
            </a:r>
          </a:p>
        </p:txBody>
      </p:sp>
      <p:sp>
        <p:nvSpPr>
          <p:cNvPr id="85" name="TextBox 85"/>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改革开放后，职业教育得到快速发展，逐步形成多层次、多形式的职业教育体系。</a:t>
            </a:r>
          </a:p>
        </p:txBody>
      </p:sp>
      <p:sp>
        <p:nvSpPr>
          <p:cNvPr id="86" name="TextBox 86"/>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发展阶段</a:t>
            </a:r>
          </a:p>
        </p:txBody>
      </p:sp>
      <p:sp>
        <p:nvSpPr>
          <p:cNvPr id="87" name="TextBox 87"/>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调整阶段</a:t>
            </a:r>
          </a:p>
        </p:txBody>
      </p:sp>
      <p:sp>
        <p:nvSpPr>
          <p:cNvPr id="88" name="TextBox 88"/>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近年来，国家对职业教育进行了一系列改革和调整，以提高教育质量和适应性。</a:t>
            </a:r>
          </a:p>
        </p:txBody>
      </p:sp>
      <p:sp>
        <p:nvSpPr>
          <p:cNvPr id="89" name="TextBox 89"/>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20世纪50年代，我国开始建立职业教育体系，主要培养技术工人和农业技术人员。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生源减少、教育质量不高、与市场需求脱节等问题制约着职业教育的发展。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国家对职业教育的重视和支持，以及产业升级和科技创新对技能型人才的需求为职业教育发展提供了机遇。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当前面临挑战与机遇分析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机遇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挑战</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趋势</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职业教育将更加注重实践性和应用性，与产业融合将更加紧密，国际化程度将不断提高。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战略规划</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完善职业教育体系，提高教育质量和水平；加强产教融合，促进校企合作；推动职业教育国际化，培养具有国际视野的技能型人才。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未来发展趋势预测及战略规划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注重培养学生的创新思维和创新能力，鼓励学生参与科技创新活动，提高学生的综合素质。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创新型人才培养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加强实践教学和技能培训，提高学生的职业技能和就业竞争力，培养适应市场需求的高素质技能型人才。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技能型人才培养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创新型、技能型人才培养方向</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课程体系建设与改革探索</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AutoShape 6"/>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sp>
        <p:nvSpPr>
          <p:cNvPr id="7" name="AutoShape 7"/>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sp>
        <p:nvSpPr>
          <p:cNvPr id="8" name="AutoShape 8"/>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课程设置原则及目标定位</a:t>
              </a:r>
            </a:p>
          </p:txBody>
        </p:sp>
      </p:grpSp>
      <p:sp>
        <p:nvSpPr>
          <p:cNvPr id="31" name="Freeform 31"/>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358979" y="146356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市场需求导向</a:t>
            </a:r>
          </a:p>
        </p:txBody>
      </p:sp>
      <p:sp>
        <p:nvSpPr>
          <p:cNvPr id="33" name="TextBox 33"/>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紧密对接行业企业需求，动态调整专业设置和课程内容。</a:t>
            </a:r>
          </a:p>
        </p:txBody>
      </p:sp>
      <p:sp>
        <p:nvSpPr>
          <p:cNvPr id="34" name="TextBox 34"/>
          <p:cNvSpPr txBox="1"/>
          <p:nvPr/>
        </p:nvSpPr>
        <p:spPr>
          <a:xfrm>
            <a:off x="9248775" y="1020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能力本位</a:t>
            </a:r>
          </a:p>
        </p:txBody>
      </p:sp>
      <p:sp>
        <p:nvSpPr>
          <p:cNvPr id="35" name="TextBox 35"/>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注重学生职业技能和职业素养的培养，提高就业竞争力。</a:t>
            </a:r>
          </a:p>
        </p:txBody>
      </p:sp>
      <p:sp>
        <p:nvSpPr>
          <p:cNvPr id="36" name="TextBox 36"/>
          <p:cNvSpPr txBox="1"/>
          <p:nvPr/>
        </p:nvSpPr>
        <p:spPr>
          <a:xfrm>
            <a:off x="9328252" y="3735303"/>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全面发展</a:t>
            </a:r>
          </a:p>
        </p:txBody>
      </p:sp>
      <p:sp>
        <p:nvSpPr>
          <p:cNvPr id="37" name="TextBox 37"/>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关注学生综合素质提升，促进德智体美劳全面发展。</a:t>
            </a:r>
          </a:p>
        </p:txBody>
      </p:sp>
      <p:sp>
        <p:nvSpPr>
          <p:cNvPr id="38" name="TextBox 38"/>
          <p:cNvSpPr txBox="1"/>
          <p:nvPr/>
        </p:nvSpPr>
        <p:spPr>
          <a:xfrm>
            <a:off x="694339" y="4238625"/>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目标定位明确</a:t>
            </a:r>
          </a:p>
        </p:txBody>
      </p:sp>
      <p:sp>
        <p:nvSpPr>
          <p:cNvPr id="39" name="TextBox 39"/>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培养高素质技术技能人才，服务区域经济社会发展和产业转型升级。</a:t>
            </a:r>
          </a:p>
        </p:txBody>
      </p:sp>
      <p:grpSp>
        <p:nvGrpSpPr>
          <p:cNvPr id="40" name="Group 40"/>
          <p:cNvGrpSpPr/>
          <p:nvPr/>
        </p:nvGrpSpPr>
        <p:grpSpPr>
          <a:xfrm>
            <a:off x="3652304" y="1008278"/>
            <a:ext cx="4886325" cy="4876800"/>
            <a:chOff x="3652304" y="1008278"/>
            <a:chExt cx="4886325" cy="4876800"/>
          </a:xfrm>
        </p:grpSpPr>
        <p:sp>
          <p:nvSpPr>
            <p:cNvPr id="41" name="Freeform 41"/>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506694" y="1497044"/>
            <a:ext cx="2843213" cy="8318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941441" y="2961291"/>
            <a:ext cx="534543" cy="529019"/>
            <a:chOff x="5941441" y="2961291"/>
            <a:chExt cx="534543" cy="529019"/>
          </a:xfrm>
        </p:grpSpPr>
        <p:sp>
          <p:nvSpPr>
            <p:cNvPr id="6" name="Freeform 6"/>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课程内容优化更新策略</a:t>
              </a:r>
            </a:p>
          </p:txBody>
        </p:sp>
      </p:grpSp>
      <p:sp>
        <p:nvSpPr>
          <p:cNvPr id="30" name="TextBox 30"/>
          <p:cNvSpPr txBox="1"/>
          <p:nvPr/>
        </p:nvSpPr>
        <p:spPr>
          <a:xfrm>
            <a:off x="1449149"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及时更新课程内容</a:t>
            </a:r>
          </a:p>
        </p:txBody>
      </p:sp>
      <p:sp>
        <p:nvSpPr>
          <p:cNvPr id="31" name="TextBox 31"/>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对接新技术、新工艺、新规范，保持课程内容的先进性和实用性。</a:t>
            </a:r>
          </a:p>
        </p:txBody>
      </p:sp>
      <p:sp>
        <p:nvSpPr>
          <p:cNvPr id="32" name="TextBox 32"/>
          <p:cNvSpPr txBox="1"/>
          <p:nvPr/>
        </p:nvSpPr>
        <p:spPr>
          <a:xfrm>
            <a:off x="1449149"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强化实践教学</a:t>
            </a:r>
          </a:p>
        </p:txBody>
      </p:sp>
      <p:sp>
        <p:nvSpPr>
          <p:cNvPr id="33" name="TextBox 33"/>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增加实验、实训、课程设计等实践教学比重，培养学生实际操作能力。</a:t>
            </a:r>
          </a:p>
        </p:txBody>
      </p:sp>
      <p:sp>
        <p:nvSpPr>
          <p:cNvPr id="34" name="TextBox 34"/>
          <p:cNvSpPr txBox="1"/>
          <p:nvPr/>
        </p:nvSpPr>
        <p:spPr>
          <a:xfrm>
            <a:off x="7463317"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整合课程资源</a:t>
            </a:r>
          </a:p>
        </p:txBody>
      </p:sp>
      <p:sp>
        <p:nvSpPr>
          <p:cNvPr id="35" name="TextBox 35"/>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打破学科界限，实现跨学科、跨专业的课程资源共享。</a:t>
            </a:r>
          </a:p>
        </p:txBody>
      </p:sp>
      <p:sp>
        <p:nvSpPr>
          <p:cNvPr id="36" name="TextBox 36"/>
          <p:cNvSpPr txBox="1"/>
          <p:nvPr/>
        </p:nvSpPr>
        <p:spPr>
          <a:xfrm>
            <a:off x="7463317"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引入行业标准</a:t>
            </a:r>
          </a:p>
        </p:txBody>
      </p:sp>
      <p:sp>
        <p:nvSpPr>
          <p:cNvPr id="37" name="TextBox 37"/>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将行业标准、职业资格要求融入课程内容，提高课程与职业的对接度。</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实践性教学环节强化举措</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6147" r="16147"/>
          <a:stretch>
            <a:fillRect/>
          </a:stretch>
        </p:blipFill>
        <p:spPr>
          <a:xfrm>
            <a:off x="4901338" y="2257609"/>
            <a:ext cx="2386669" cy="2355913"/>
          </a:xfrm>
          <a:prstGeom prst="rect">
            <a:avLst/>
          </a:prstGeom>
          <a:ln w="12668"/>
        </p:spPr>
      </p:pic>
      <p:sp>
        <p:nvSpPr>
          <p:cNvPr id="44" name="TextBox 44"/>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校企合作</a:t>
            </a:r>
          </a:p>
        </p:txBody>
      </p:sp>
      <p:sp>
        <p:nvSpPr>
          <p:cNvPr id="45" name="TextBox 45"/>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深化校企合作，共建实训基地、实验室，共享企业资源。</a:t>
            </a:r>
          </a:p>
        </p:txBody>
      </p:sp>
      <p:sp>
        <p:nvSpPr>
          <p:cNvPr id="46" name="TextBox 46"/>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双师型教师队伍建设</a:t>
            </a:r>
          </a:p>
        </p:txBody>
      </p:sp>
      <p:sp>
        <p:nvSpPr>
          <p:cNvPr id="47" name="TextBox 47"/>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培养既有理论水平又有实践经验的双师型教师，提高实践教学质量。</a:t>
            </a:r>
          </a:p>
        </p:txBody>
      </p:sp>
      <p:sp>
        <p:nvSpPr>
          <p:cNvPr id="48" name="TextBox 48"/>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工学结合</a:t>
            </a:r>
          </a:p>
        </p:txBody>
      </p:sp>
      <p:sp>
        <p:nvSpPr>
          <p:cNvPr id="49" name="TextBox 49"/>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推行工学结合、顶岗实习等人才培养模式，提高学生职业技能和就业能力。</a:t>
            </a:r>
          </a:p>
        </p:txBody>
      </p:sp>
      <p:sp>
        <p:nvSpPr>
          <p:cNvPr id="50" name="TextBox 50"/>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以赛促学</a:t>
            </a:r>
          </a:p>
        </p:txBody>
      </p:sp>
      <p:sp>
        <p:nvSpPr>
          <p:cNvPr id="51" name="TextBox 51"/>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举办各类职业技能竞赛，激发学生学习兴趣和动力。</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https://d.book118.com/516023050050010055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2024-09-22T18:22:59.932</cp:lastPrinted>
  <dcterms:created xsi:type="dcterms:W3CDTF">2024-09-22T10:22:59Z</dcterms:created>
  <dcterms:modified xsi:type="dcterms:W3CDTF">2024-09-22T10:23:02Z</dcterms:modified>
</cp:coreProperties>
</file>