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89.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C080D0-FECD-4851-88E3-4959D9302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B6A1B-304C-428A-9756-2B42EFF9F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3EBA5C-C319-4267-B799-D0332A132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3959C1-9B8A-421D-B1F2-4EF65EC66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42EA1B-441A-4824-AF34-E70059FE5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71F851-FBCF-4480-96DA-77C4F53E7E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3EAD28-4AE7-4521-84A3-8E88BC127E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E23C9-FDFF-4DC5-BC96-A7A659802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0243EF-BEB9-4916-A20D-82ED11C54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B73F6-889B-438A-96E3-65C89EE40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778A8-3E90-4F22-86B5-BE9DB9C47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8.xml" /><Relationship Id="rId3" Type="http://schemas.openxmlformats.org/officeDocument/2006/relationships/tags" Target="../tags/tag15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0.xml" /><Relationship Id="rId3" Type="http://schemas.openxmlformats.org/officeDocument/2006/relationships/tags" Target="../tags/tag17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87.xml" /><Relationship Id="rId3" Type="http://schemas.openxmlformats.org/officeDocument/2006/relationships/tags" Target="../tags/tag18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242342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ctrTitle"/>
            <p:custDataLst>
              <p:tags r:id="rId2"/>
            </p:custDataLst>
          </p:nvPr>
        </p:nvSpPr>
        <p:spPr>
          <a:xfrm>
            <a:off x="0" y="476250"/>
            <a:ext cx="11963400" cy="1278890"/>
          </a:xfrm>
        </p:spPr>
        <p:txBody>
          <a:bodyPr>
            <a:normAutofit/>
          </a:bodyPr>
          <a:lstStyle/>
          <a:p>
            <a:pPr algn="ctr"/>
            <a:r>
              <a:rPr lang="zh-CN" altLang="zh-CN">
                <a:solidFill>
                  <a:srgbClr val="00B050"/>
                </a:solidFill>
              </a:rPr>
              <a:t>专题</a:t>
            </a:r>
            <a:r>
              <a:rPr lang="en-US" altLang="zh-CN">
                <a:solidFill>
                  <a:srgbClr val="00B050"/>
                </a:solidFill>
              </a:rPr>
              <a:t>12</a:t>
            </a:r>
            <a:r>
              <a:rPr lang="zh-CN" altLang="en-US">
                <a:solidFill>
                  <a:srgbClr val="00B050"/>
                </a:solidFill>
              </a:rPr>
              <a:t>：</a:t>
            </a:r>
            <a:r>
              <a:rPr lang="zh-CN" altLang="zh-CN">
                <a:solidFill>
                  <a:srgbClr val="FF0000"/>
                </a:solidFill>
              </a:rPr>
              <a:t>名著阅读</a:t>
            </a:r>
            <a:endParaRPr lang="zh-CN" altLang="zh-CN">
              <a:solidFill>
                <a:srgbClr val="FF0000"/>
              </a:solidFill>
            </a:endParaRPr>
          </a:p>
        </p:txBody>
      </p:sp>
      <p:sp>
        <p:nvSpPr>
          <p:cNvPr id="3" name="标题 1" title=""/>
          <p:cNvSpPr>
            <a:spLocks noGrp="1"/>
          </p:cNvSpPr>
          <p:nvPr>
            <p:custDataLst>
              <p:tags r:id="rId3"/>
            </p:custDataLst>
          </p:nvPr>
        </p:nvSpPr>
        <p:spPr>
          <a:xfrm>
            <a:off x="693420" y="3097530"/>
            <a:ext cx="11150600" cy="946150"/>
          </a:xfrm>
          <a:prstGeom prst="rect">
            <a:avLst/>
          </a:prstGeom>
        </p:spPr>
        <p:txBody>
          <a:bodyPr vert="horz" lIns="90000" tIns="46800" rIns="90000" bIns="46800" rtlCol="0" anchor="b" anchorCtr="0">
            <a:noAutofit/>
          </a:bodyPr>
          <a:lstStyle>
            <a:defPPr>
              <a:defRPr lang="zh-CN"/>
            </a:defPPr>
            <a:lvl1pPr marL="0"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800">
                <a:solidFill>
                  <a:srgbClr val="090FF5"/>
                </a:solidFill>
                <a:latin typeface="叶根友毛笔行书2.0版" panose="02010601030101010101" charset="-122"/>
                <a:ea typeface="叶根友毛笔行书2.0版" panose="02010601030101010101" charset="-122"/>
                <a:cs typeface="叶根友毛笔行书2.0版" panose="02010601030101010101" charset="-122"/>
              </a:rPr>
              <a:t>期末专题复习：2023—2024学年统编版语文七年级上册</a:t>
            </a:r>
            <a:endParaRPr sz="2800">
              <a:solidFill>
                <a:srgbClr val="090FF5"/>
              </a:solidFill>
              <a:latin typeface="叶根友毛笔行书2.0版" panose="02010601030101010101" charset="-122"/>
              <a:ea typeface="叶根友毛笔行书2.0版" panose="02010601030101010101" charset="-122"/>
              <a:cs typeface="叶根友毛笔行书2.0版" panose="02010601030101010101"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《朝花夕拾》中的主要人物形象</a:t>
            </a:r>
            <a:endPar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91440" y="669925"/>
          <a:ext cx="11998325" cy="5353050"/>
        </p:xfrm>
        <a:graphic>
          <a:graphicData uri="http://schemas.openxmlformats.org/drawingml/2006/table">
            <a:tbl>
              <a:tblPr/>
              <a:tblGrid>
                <a:gridCol w="1322070"/>
                <a:gridCol w="10676255"/>
              </a:tblGrid>
              <a:tr h="416560">
                <a:tc>
                  <a:txBody>
                    <a:bodyPr vert="horz" wrap="square"/>
                    <a:lstStyle/>
                    <a:p>
                      <a:pPr indent="0" algn="ctr">
                        <a:buNone/>
                      </a:pPr>
                      <a:r>
                        <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rPr>
                        <a:t>人物</a:t>
                      </a:r>
                      <a:endPar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rPr>
                        <a:t>简介</a:t>
                      </a:r>
                      <a:endPar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20395">
                <a:tc>
                  <a:txBody>
                    <a:bodyPr vert="horz" wrap="square"/>
                    <a:lstStyle/>
                    <a:p>
                      <a:pPr indent="0" algn="l">
                        <a:buNone/>
                      </a:pPr>
                      <a:r>
                        <a:rPr lang="zh-CN" altLang="en-US" sz="1800">
                          <a:solidFill>
                            <a:srgbClr val="C00000"/>
                          </a:solidFill>
                          <a:latin typeface="+mj-ea"/>
                          <a:ea typeface="+mj-ea"/>
                          <a:cs typeface="宋体" panose="02010600030101010101" pitchFamily="2" charset="-122"/>
                          <a:sym typeface="+mn-ea"/>
                        </a:rPr>
                        <a:t>寿镜吾</a:t>
                      </a:r>
                      <a:endParaRPr lang="zh-CN" altLang="en-US" sz="18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他是鲁迅在三味书屋的老师，是一个非常方正、质朴、博学的人。他对知识有着深厚的热爱，对教育有着坚定的信念。他的形象让鲁迅对教育的价值和意义有了更深刻的认识。</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20395">
                <a:tc>
                  <a:txBody>
                    <a:bodyPr vert="horz" wrap="square"/>
                    <a:lstStyle/>
                    <a:p>
                      <a:pPr indent="0" algn="l">
                        <a:buNone/>
                      </a:pPr>
                      <a:r>
                        <a:rPr lang="zh-CN" altLang="en-US" sz="1800">
                          <a:solidFill>
                            <a:srgbClr val="C00000"/>
                          </a:solidFill>
                          <a:latin typeface="+mj-ea"/>
                          <a:ea typeface="+mj-ea"/>
                          <a:cs typeface="宋体" panose="02010600030101010101" pitchFamily="2" charset="-122"/>
                          <a:sym typeface="+mn-ea"/>
                        </a:rPr>
                        <a:t>长妈妈</a:t>
                      </a:r>
                      <a:endParaRPr lang="zh-CN" altLang="en-US" sz="18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她是鲁迅儿时的保姆，是一个非常朴实、仁慈、迷信的人。 她为鲁迅寻购《山海经》，并赠给他，展示了她的善良。这个人物形象表现了当时农村妇女的特点，也承载了鲁迅对底层劳动人民的深厚感情。</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16560">
                <a:tc>
                  <a:txBody>
                    <a:bodyPr vert="horz" wrap="square"/>
                    <a:lstStyle/>
                    <a:p>
                      <a:pPr indent="0" algn="l">
                        <a:buNone/>
                      </a:pPr>
                      <a:r>
                        <a:rPr lang="zh-CN" altLang="en-US" sz="1800" b="0">
                          <a:solidFill>
                            <a:srgbClr val="C00000"/>
                          </a:solidFill>
                          <a:latin typeface="+mj-ea"/>
                          <a:ea typeface="+mj-ea"/>
                          <a:cs typeface="宋体" panose="02010600030101010101" pitchFamily="2" charset="-122"/>
                          <a:sym typeface="+mn-ea"/>
                        </a:rPr>
                        <a:t>衍太太</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她是鲁迅家乡的一位妇人，因为行为不端，被鲁迅所不耻。 在《琐记》这篇文章中，衍太太被描绘为一个自私自利、喜欢搬弄是非的人，她的行为对鲁迅产生了深远的影响。</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49605">
                <a:tc>
                  <a:txBody>
                    <a:bodyPr vert="horz" wrap="square"/>
                    <a:lstStyle/>
                    <a:p>
                      <a:pPr indent="0">
                        <a:buNone/>
                      </a:pPr>
                      <a:r>
                        <a:rPr lang="zh-CN" altLang="en-US" sz="1800" b="0">
                          <a:solidFill>
                            <a:srgbClr val="C00000"/>
                          </a:solidFill>
                          <a:latin typeface="+mj-ea"/>
                          <a:ea typeface="+mj-ea"/>
                          <a:cs typeface="宋体" panose="02010600030101010101" pitchFamily="2" charset="-122"/>
                          <a:sym typeface="+mn-ea"/>
                        </a:rPr>
                        <a:t>范爱农</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他是鲁迅的一位同学和挚友，性格耿直、孤傲，对权贵不屑一顾。 在文章中，范爱农的经历和遭遇反映了当时社会的黑暗和不公，鲁迅对他的同情和尊重也表达了两人之间的深厚友谊。</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49605">
                <a:tc>
                  <a:txBody>
                    <a:bodyPr vert="horz" wrap="square"/>
                    <a:lstStyle/>
                    <a:p>
                      <a:pPr indent="0">
                        <a:buNone/>
                      </a:pPr>
                      <a:r>
                        <a:rPr lang="zh-CN" altLang="en-US" sz="1800" b="0">
                          <a:solidFill>
                            <a:srgbClr val="C00000"/>
                          </a:solidFill>
                          <a:latin typeface="+mj-ea"/>
                          <a:ea typeface="+mj-ea"/>
                          <a:cs typeface="宋体" panose="02010600030101010101" pitchFamily="2" charset="-122"/>
                          <a:sym typeface="+mn-ea"/>
                        </a:rPr>
                        <a:t>父亲</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在《五猖会》中，鲁迅塑造了一个严厉的父亲形象。 他对孩子的教育非常严格，甚至有些不近人情。他的决定常常让孩子感到沮丧和痛苦。</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33400">
                <a:tc>
                  <a:txBody>
                    <a:bodyPr vert="horz" wrap="square"/>
                    <a:lstStyle/>
                    <a:p>
                      <a:pPr indent="0">
                        <a:buNone/>
                      </a:pPr>
                      <a:r>
                        <a:rPr lang="zh-CN" altLang="en-US" sz="1800" b="0">
                          <a:solidFill>
                            <a:srgbClr val="C00000"/>
                          </a:solidFill>
                          <a:latin typeface="+mj-ea"/>
                          <a:ea typeface="+mj-ea"/>
                          <a:cs typeface="宋体" panose="02010600030101010101" pitchFamily="2" charset="-122"/>
                          <a:sym typeface="+mn-ea"/>
                        </a:rPr>
                        <a:t>藤野先生</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在《藤野先生》中，鲁迅刻画了一个非常正直、热忱、严谨的老师形象。他对鲁迅的学习非常关心，并给予了真诚的指导和帮助。藤野先生的形象承载了鲁迅对教师的尊重和感激之情。</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49605">
                <a:tc>
                  <a:txBody>
                    <a:bodyPr vert="horz" wrap="square"/>
                    <a:lstStyle/>
                    <a:p>
                      <a:pPr algn="l">
                        <a:buClrTx/>
                        <a:buSzTx/>
                        <a:buFontTx/>
                        <a:buNone/>
                      </a:pPr>
                      <a:r>
                        <a:rPr lang="zh-CN" altLang="en-US" sz="1800">
                          <a:solidFill>
                            <a:srgbClr val="C00000"/>
                          </a:solidFill>
                          <a:latin typeface="+mj-ea"/>
                          <a:ea typeface="+mj-ea"/>
                          <a:cs typeface="宋体" panose="02010600030101010101" pitchFamily="2" charset="-122"/>
                          <a:sym typeface="+mn-ea"/>
                        </a:rPr>
                        <a:t>无常</a:t>
                      </a:r>
                      <a:endParaRPr lang="zh-CN" altLang="en-US" sz="18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在《无常》中，鲁迅描述了无常这个形象，他正直善良，为人耿直。这个形象反映了当时社会底层人的生活状态和命运。</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49605">
                <a:tc gridSpan="2">
                  <a:txBody>
                    <a:bodyPr vert="horz" wrap="square"/>
                    <a:lstStyle/>
                    <a:p>
                      <a:pPr algn="l">
                        <a:buClrTx/>
                        <a:buSzTx/>
                        <a:buFontTx/>
                        <a:buNone/>
                      </a:pPr>
                      <a:r>
                        <a:rPr lang="zh-CN" altLang="en-US" sz="1800">
                          <a:solidFill>
                            <a:srgbClr val="C00000"/>
                          </a:solidFill>
                          <a:latin typeface="+mj-ea"/>
                          <a:ea typeface="+mj-ea"/>
                          <a:cs typeface="宋体" panose="02010600030101010101" pitchFamily="2" charset="-122"/>
                          <a:sym typeface="+mn-ea"/>
                        </a:rPr>
                        <a:t>人物形象与作品主旨的关系：</a:t>
                      </a:r>
                      <a:r>
                        <a:rPr lang="zh-CN" altLang="en-US" sz="1800">
                          <a:solidFill>
                            <a:srgbClr val="00B050"/>
                          </a:solidFill>
                          <a:latin typeface="+mj-ea"/>
                          <a:ea typeface="+mj-ea"/>
                          <a:cs typeface="宋体" panose="02010600030101010101" pitchFamily="2" charset="-122"/>
                          <a:sym typeface="+mn-ea"/>
                        </a:rPr>
                        <a:t>这些人物形象不仅展现了鲁迅对家乡、亲人和师长的怀念之情，也反映了当时中国农村和城市的社会风貌。他们的性格特点和行为表现与作品主题紧密相连，通过对他们的刻画和描写，鲁迅先生表达了他对旧社会的反思和对新时代的探索。同时，这些人物形象也丰富了整部作品的情节和情感，为读者带来了更加深入的阅读体验。</a:t>
                      </a:r>
                      <a:endParaRPr lang="zh-CN" altLang="en-US" sz="1800">
                        <a:solidFill>
                          <a:srgbClr val="00B05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《西游记》中的主要人物形象</a:t>
            </a:r>
            <a:endPar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91440" y="669925"/>
          <a:ext cx="11998325" cy="5962015"/>
        </p:xfrm>
        <a:graphic>
          <a:graphicData uri="http://schemas.openxmlformats.org/drawingml/2006/table">
            <a:tbl>
              <a:tblPr/>
              <a:tblGrid>
                <a:gridCol w="699770"/>
                <a:gridCol w="8621395"/>
                <a:gridCol w="2677160"/>
              </a:tblGrid>
              <a:tr h="460375">
                <a:tc>
                  <a:txBody>
                    <a:bodyPr vert="horz" wrap="square"/>
                    <a:lstStyle/>
                    <a:p>
                      <a:pPr indent="0" algn="ctr">
                        <a:buNone/>
                      </a:pPr>
                      <a:r>
                        <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rPr>
                        <a:t>人物</a:t>
                      </a:r>
                      <a:endPar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rPr>
                        <a:t>性格特点</a:t>
                      </a:r>
                      <a:endPar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rPr>
                        <a:t>相关故事情节</a:t>
                      </a:r>
                      <a:endParaRPr lang="zh-CN" altLang="en-US" sz="18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703705">
                <a:tc>
                  <a:txBody>
                    <a:bodyPr vert="horz" wrap="square"/>
                    <a:lstStyle/>
                    <a:p>
                      <a:pPr indent="0" algn="l">
                        <a:buNone/>
                      </a:pPr>
                      <a:r>
                        <a:rPr lang="zh-CN" altLang="zh-CN" sz="1800">
                          <a:solidFill>
                            <a:srgbClr val="C00000"/>
                          </a:solidFill>
                          <a:latin typeface="+mj-ea"/>
                          <a:ea typeface="+mj-ea"/>
                          <a:cs typeface="宋体" panose="02010600030101010101" pitchFamily="2" charset="-122"/>
                          <a:sym typeface="+mn-ea"/>
                        </a:rPr>
                        <a:t>孙悟空</a:t>
                      </a:r>
                      <a:endParaRPr lang="zh-CN" altLang="zh-CN" sz="18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孙悟空号称“美猴王”“齐天大圣”，本领高强，会七十二变，一副钢筋铁骨，又在太上老君的炼丹炉里炼就了一双火眼金睛，能识破一切妖魔鬼怪。他生性桀骜不驯，爱憎分明，敢于挑战天宫的权威，不惮于跟十万天兵天将对阵。后来，他保护唐僧西天取经，一路上出生入死，忠诚不贰，制服了无数的妖魔鬼怪，为取经的成功立下了汗马功劳。缺点：脾气暴躁，争强好胜；好“戴高帽”，喜欢搞恶作剧。</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勇闯水帘洞、闹龙宫地府、大闹天宫、囚禁五行山、三打白骨精、真假美猴王、三调芭蕉扇、大战红孩儿、大闹黑风山、车迟国斗法、四探无底洞等。</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704340">
                <a:tc>
                  <a:txBody>
                    <a:bodyPr vert="horz" wrap="square"/>
                    <a:lstStyle/>
                    <a:p>
                      <a:pPr indent="0" algn="l">
                        <a:buNone/>
                      </a:pPr>
                      <a:r>
                        <a:rPr lang="zh-CN" altLang="en-US" sz="1800">
                          <a:solidFill>
                            <a:srgbClr val="C00000"/>
                          </a:solidFill>
                          <a:latin typeface="+mj-ea"/>
                          <a:ea typeface="+mj-ea"/>
                          <a:cs typeface="宋体" panose="02010600030101010101" pitchFamily="2" charset="-122"/>
                          <a:sym typeface="+mn-ea"/>
                        </a:rPr>
                        <a:t>唐僧</a:t>
                      </a:r>
                      <a:endParaRPr lang="zh-CN" altLang="en-US" sz="18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目标执着，信念坚定；西天取经，一路历经磨难，但无论是妖魔的威胁恐吓，还是俗世的美色与权势，都不曾动摇唐僧的取经之心；乐善好施，慈悲心怀：每遇弱者受难，他都难免悲伤落泪；每遇生灵涂炭，他都想方设法加以解救，足见其悲天悯人之心；一路西行，“逢庙烧香，遇佛拜佛，遇塔扫塔”，足见其对佛祖的虔敬之心。不近女色，严持佛法。但是，胆小怕事，懦弱无能；优柔寡断，没有主见；迂腐固执，是非不分。</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女儿国唐僧入赘、</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四圣试禅心、</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三打白骨精、</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黑松林逢魔等。</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87170">
                <a:tc>
                  <a:txBody>
                    <a:bodyPr vert="horz" wrap="square"/>
                    <a:lstStyle/>
                    <a:p>
                      <a:pPr indent="0" algn="l">
                        <a:buNone/>
                      </a:pPr>
                      <a:r>
                        <a:rPr lang="zh-CN" altLang="en-US" sz="1800" b="0">
                          <a:solidFill>
                            <a:srgbClr val="C00000"/>
                          </a:solidFill>
                          <a:latin typeface="+mj-ea"/>
                          <a:ea typeface="+mj-ea"/>
                          <a:cs typeface="宋体" panose="02010600030101010101" pitchFamily="2" charset="-122"/>
                          <a:sym typeface="+mn-ea"/>
                        </a:rPr>
                        <a:t>猪八戒</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猪八戒本是天上的天蓬元帅，因醉酒调戏嫦娥，被贬下凡，错投猪胎，长成一副长嘴大耳、呆头呆脑的样子。他有很多缺点，如好吃懒做，见识短浅，爱搬弄是非，爱占小便宜，说谎，贪恋女色，一遇到困难就嚷嚷着散伙等。但猪八戒也不失忠勇和善良，在与妖魔斗争时，他总是挥舞钉耙，勇猛战斗，而且能干脏活累活，是孙悟空的得力助手。他憨厚淳朴，能知错就改，是一个惹人发笑的喜剧形象。</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猪八戒背媳妇、天庭戏嫦娥、大战流沙河、四圣试禅心、智激美猴王、大战青龙山。</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06425">
                <a:tc>
                  <a:txBody>
                    <a:bodyPr vert="horz" wrap="square"/>
                    <a:lstStyle/>
                    <a:p>
                      <a:pPr indent="0">
                        <a:buNone/>
                      </a:pPr>
                      <a:r>
                        <a:rPr lang="zh-CN" altLang="en-US" sz="1800" b="0">
                          <a:solidFill>
                            <a:srgbClr val="C00000"/>
                          </a:solidFill>
                          <a:latin typeface="+mj-ea"/>
                          <a:ea typeface="+mj-ea"/>
                          <a:cs typeface="宋体" panose="02010600030101010101" pitchFamily="2" charset="-122"/>
                          <a:sym typeface="+mn-ea"/>
                        </a:rPr>
                        <a:t>沙僧</a:t>
                      </a:r>
                      <a:endParaRPr lang="zh-CN" altLang="en-US" sz="18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90FF5"/>
                          </a:solidFill>
                          <a:latin typeface="楷体" panose="02010609060101010101" charset="-122"/>
                          <a:ea typeface="楷体" panose="02010609060101010101" charset="-122"/>
                          <a:cs typeface="Calibri" panose="020f0502020204030204" charset="0"/>
                          <a:sym typeface="+mn-ea"/>
                        </a:rPr>
                        <a:t>优点：少言寡语，任劳任怨；正直忠厚，信念坚定；谨守戒律，知错就改。缺点：生气不足，缺乏主见。</a:t>
                      </a:r>
                      <a:endParaRPr lang="zh-CN" altLang="en-US" sz="18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zh-CN" altLang="en-US" sz="1800" b="1">
                          <a:solidFill>
                            <a:srgbClr val="00B050"/>
                          </a:solidFill>
                          <a:latin typeface="楷体" panose="02010609060101010101" charset="-122"/>
                          <a:ea typeface="楷体" panose="02010609060101010101" charset="-122"/>
                          <a:cs typeface="Calibri" panose="020f0502020204030204" charset="0"/>
                          <a:sym typeface="+mn-ea"/>
                        </a:rPr>
                        <a:t>被贬流沙河、大战流沙河、大战青龙山、大战黄袍怪。</a:t>
                      </a:r>
                      <a:endParaRPr lang="zh-CN" altLang="en-US" sz="1800" b="1">
                        <a:solidFill>
                          <a:srgbClr val="00B05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《朝花夕拾》经典简答题</a:t>
            </a:r>
            <a:endParaRPr kumimoji="0" lang="en-US" altLang="zh-CN"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1270" y="504825"/>
          <a:ext cx="12191365" cy="6363335"/>
        </p:xfrm>
        <a:graphic>
          <a:graphicData uri="http://schemas.openxmlformats.org/drawingml/2006/table">
            <a:tbl>
              <a:tblPr/>
              <a:tblGrid>
                <a:gridCol w="783590"/>
                <a:gridCol w="11407775"/>
              </a:tblGrid>
              <a:tr h="365760">
                <a:tc>
                  <a:txBody>
                    <a:bodyPr vert="horz" wrap="square"/>
                    <a:lstStyle/>
                    <a:p>
                      <a:pPr indent="0" algn="ctr">
                        <a:buNone/>
                      </a:pPr>
                      <a:r>
                        <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rPr>
                        <a:t>序号</a:t>
                      </a:r>
                      <a:endPar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rPr>
                        <a:t>答案</a:t>
                      </a:r>
                      <a:endPar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3535680">
                <a:tc>
                  <a:txBody>
                    <a:bodyPr vert="horz" wrap="square"/>
                    <a:lstStyle/>
                    <a:p>
                      <a:pPr indent="0" algn="l">
                        <a:buNone/>
                      </a:pPr>
                      <a:r>
                        <a:rPr lang="en-US" altLang="zh-CN" sz="2400">
                          <a:solidFill>
                            <a:srgbClr val="C00000"/>
                          </a:solidFill>
                          <a:latin typeface="+mj-ea"/>
                          <a:ea typeface="+mj-ea"/>
                          <a:cs typeface="宋体" panose="02010600030101010101" pitchFamily="2" charset="-122"/>
                          <a:sym typeface="+mn-ea"/>
                        </a:rPr>
                        <a:t>1</a:t>
                      </a:r>
                      <a:endParaRPr lang="en-US" altLang="zh-CN" sz="24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a:solidFill>
                            <a:srgbClr val="090FF5"/>
                          </a:solidFill>
                          <a:latin typeface="+mj-ea"/>
                          <a:ea typeface="+mj-ea"/>
                          <a:cs typeface="宋体" panose="02010600030101010101" pitchFamily="2" charset="-122"/>
                          <a:sym typeface="+mn-ea"/>
                        </a:rPr>
                        <a:t>有人说《朝花夕拾》中有“小鲁迅温馨的回忆，大鲁迅理性的批判。”请结合《朝花夕拾》相关篇目内容，简析这样评价的依据。</a:t>
                      </a:r>
                      <a:endParaRPr lang="zh-CN" altLang="en-US" sz="2000">
                        <a:solidFill>
                          <a:srgbClr val="090FF5"/>
                        </a:solidFill>
                        <a:latin typeface="+mj-ea"/>
                        <a:ea typeface="+mj-ea"/>
                        <a:cs typeface="宋体" panose="02010600030101010101" pitchFamily="2" charset="-122"/>
                        <a:sym typeface="+mn-ea"/>
                      </a:endParaRPr>
                    </a:p>
                    <a:p>
                      <a:pPr indent="0" algn="l">
                        <a:buNone/>
                      </a:pP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温馨的回忆：（</a:t>
                      </a:r>
                      <a:r>
                        <a:rPr lang="en-US" altLang="zh-CN" sz="2400" b="0">
                          <a:solidFill>
                            <a:srgbClr val="FF0000"/>
                          </a:solidFill>
                          <a:latin typeface="楷体" panose="02010609060101010101" charset="-122"/>
                          <a:ea typeface="楷体" panose="02010609060101010101" charset="-122"/>
                          <a:cs typeface="Calibri" panose="020f0502020204030204" charset="0"/>
                          <a:sym typeface="+mn-ea"/>
                        </a:rPr>
                        <a:t>1</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）《从百草园到三味书屋》一文描述孩子们在百草园的雪地上捕鸟的情景。（</a:t>
                      </a:r>
                      <a:r>
                        <a:rPr lang="en-US" altLang="zh-CN" sz="2400" b="0">
                          <a:solidFill>
                            <a:srgbClr val="FF0000"/>
                          </a:solidFill>
                          <a:latin typeface="楷体" panose="02010609060101010101" charset="-122"/>
                          <a:ea typeface="楷体" panose="02010609060101010101" charset="-122"/>
                          <a:cs typeface="Calibri" panose="020f0502020204030204" charset="0"/>
                          <a:sym typeface="+mn-ea"/>
                        </a:rPr>
                        <a:t>2</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）《五猖会》一文中迎神赛会时，孩子们买一个“吹嘟嘟”，呲呲地吹上两天，享受一份游戏的快乐。（</a:t>
                      </a:r>
                      <a:r>
                        <a:rPr lang="en-US" altLang="zh-CN" sz="2400" b="0">
                          <a:solidFill>
                            <a:srgbClr val="FF0000"/>
                          </a:solidFill>
                          <a:latin typeface="楷体" panose="02010609060101010101" charset="-122"/>
                          <a:ea typeface="楷体" panose="02010609060101010101" charset="-122"/>
                          <a:cs typeface="Calibri" panose="020f0502020204030204" charset="0"/>
                          <a:sym typeface="+mn-ea"/>
                        </a:rPr>
                        <a:t>3</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）《无常》一文中无常看到一位母亲为死去的儿子哭得伤心，放她的儿子还阳半刻。</a:t>
                      </a:r>
                      <a:endParaRPr lang="zh-CN" altLang="en-US" sz="2400" b="0">
                        <a:solidFill>
                          <a:srgbClr val="FF000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理性的批判：（</a:t>
                      </a:r>
                      <a:r>
                        <a:rPr lang="en-US" altLang="zh-CN" sz="2400" b="0">
                          <a:solidFill>
                            <a:srgbClr val="FF0000"/>
                          </a:solidFill>
                          <a:latin typeface="楷体" panose="02010609060101010101" charset="-122"/>
                          <a:ea typeface="楷体" panose="02010609060101010101" charset="-122"/>
                          <a:cs typeface="Calibri" panose="020f0502020204030204" charset="0"/>
                          <a:sym typeface="+mn-ea"/>
                        </a:rPr>
                        <a:t>1</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）《从百草园到三味书屋》一文中老师让孩子们读一些枯燥乏味的书。</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2</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《五猖会》一文中去看赛会前，父亲强迫我背书，让我感到扫兴和痛苦。</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3</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《无常》一文中人们在现实生活中找不到公理，反被要求到阴间寻求公正的裁判。</a:t>
                      </a:r>
                      <a:endParaRPr lang="zh-CN" altLang="en-US" sz="2400" b="0">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461895">
                <a:tc>
                  <a:txBody>
                    <a:bodyPr vert="horz" wrap="square"/>
                    <a:lstStyle/>
                    <a:p>
                      <a:pPr indent="0" algn="l">
                        <a:buNone/>
                      </a:pPr>
                      <a:r>
                        <a:rPr lang="en-US" altLang="zh-CN" sz="2400">
                          <a:solidFill>
                            <a:srgbClr val="C00000"/>
                          </a:solidFill>
                          <a:latin typeface="+mj-ea"/>
                          <a:ea typeface="+mj-ea"/>
                          <a:cs typeface="宋体" panose="02010600030101010101" pitchFamily="2" charset="-122"/>
                          <a:sym typeface="+mn-ea"/>
                        </a:rPr>
                        <a:t>2</a:t>
                      </a:r>
                      <a:endParaRPr lang="en-US" altLang="zh-CN" sz="24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《朝花夕拾》里除了有对人和事的颂扬，还有冷静的批判。请从《五猖会》或《二十四孝图》中举出一例，指出作者批判的内容。</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示例一：《二十四孝图》中鲁迅对于“老莱娱亲”和“郭巨埋儿”两个故事强烈反感，他用此来揭露了封建孝道的虚伪和残酷，揭示了旧中国儿童可怜的悲惨处境。</a:t>
                      </a:r>
                      <a:endParaRPr lang="zh-CN" altLang="en-US" sz="2400" b="0">
                        <a:solidFill>
                          <a:srgbClr val="FF000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示例二：《五猖会》中写“我”儿时盼望观看迎神赛会的急切、兴奋心情因被父亲强迫背诵《鉴略》消失殆尽，内心痛苦，鲁迅借此批判了强制的封建教育对儿童天性的压制和摧残。</a:t>
                      </a:r>
                      <a:endParaRPr lang="zh-CN" altLang="en-US" sz="2400" b="0">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《朝花夕拾》经典简答题</a:t>
            </a:r>
            <a:endParaRPr kumimoji="0" lang="en-US" altLang="zh-CN"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91440" y="504825"/>
          <a:ext cx="11998325" cy="6171565"/>
        </p:xfrm>
        <a:graphic>
          <a:graphicData uri="http://schemas.openxmlformats.org/drawingml/2006/table">
            <a:tbl>
              <a:tblPr/>
              <a:tblGrid>
                <a:gridCol w="916305"/>
                <a:gridCol w="11082020"/>
              </a:tblGrid>
              <a:tr h="339725">
                <a:tc>
                  <a:txBody>
                    <a:bodyPr vert="horz" wrap="square"/>
                    <a:lstStyle/>
                    <a:p>
                      <a:pPr indent="0" algn="ctr">
                        <a:buNone/>
                      </a:pPr>
                      <a:r>
                        <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rPr>
                        <a:t>序号</a:t>
                      </a:r>
                      <a:endPar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rPr>
                        <a:t>答案</a:t>
                      </a:r>
                      <a:endPar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455545">
                <a:tc>
                  <a:txBody>
                    <a:bodyPr vert="horz" wrap="square"/>
                    <a:lstStyle/>
                    <a:p>
                      <a:pPr indent="0" algn="l">
                        <a:buNone/>
                      </a:pPr>
                      <a:r>
                        <a:rPr lang="en-US" altLang="zh-CN" sz="2000">
                          <a:solidFill>
                            <a:srgbClr val="C00000"/>
                          </a:solidFill>
                          <a:latin typeface="+mj-ea"/>
                          <a:ea typeface="+mj-ea"/>
                          <a:cs typeface="宋体" panose="02010600030101010101" pitchFamily="2" charset="-122"/>
                          <a:sym typeface="+mn-ea"/>
                        </a:rPr>
                        <a:t>3</a:t>
                      </a:r>
                      <a:endParaRPr lang="en-US" altLang="zh-CN" sz="20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a:solidFill>
                            <a:srgbClr val="090FF5"/>
                          </a:solidFill>
                          <a:latin typeface="+mj-ea"/>
                          <a:ea typeface="+mj-ea"/>
                          <a:cs typeface="宋体" panose="02010600030101010101" pitchFamily="2" charset="-122"/>
                          <a:sym typeface="+mn-ea"/>
                        </a:rPr>
                        <a:t>有人评价《朝花夕拾》“一方面以儿童的视角追忆往昔，一方面又以成人的眼光审视过去”。请从下面两篇文章中任选一篇，结合具体内容简要分析。</a:t>
                      </a:r>
                      <a:r>
                        <a:rPr lang="en-US" altLang="zh-CN" sz="2000">
                          <a:solidFill>
                            <a:srgbClr val="090FF5"/>
                          </a:solidFill>
                          <a:latin typeface="+mj-ea"/>
                          <a:ea typeface="+mj-ea"/>
                          <a:cs typeface="宋体" panose="02010600030101010101" pitchFamily="2" charset="-122"/>
                          <a:sym typeface="+mn-ea"/>
                        </a:rPr>
                        <a:t> </a:t>
                      </a:r>
                      <a:r>
                        <a:rPr lang="zh-CN" altLang="en-US" sz="2000">
                          <a:solidFill>
                            <a:srgbClr val="090FF5"/>
                          </a:solidFill>
                          <a:latin typeface="+mj-ea"/>
                          <a:ea typeface="+mj-ea"/>
                          <a:cs typeface="宋体" panose="02010600030101010101" pitchFamily="2" charset="-122"/>
                          <a:sym typeface="+mn-ea"/>
                        </a:rPr>
                        <a:t>①《五猖会》</a:t>
                      </a:r>
                      <a:r>
                        <a:rPr lang="en-US" altLang="zh-CN" sz="2000">
                          <a:solidFill>
                            <a:srgbClr val="090FF5"/>
                          </a:solidFill>
                          <a:latin typeface="+mj-ea"/>
                          <a:ea typeface="+mj-ea"/>
                          <a:cs typeface="宋体" panose="02010600030101010101" pitchFamily="2" charset="-122"/>
                          <a:sym typeface="+mn-ea"/>
                        </a:rPr>
                        <a:t> </a:t>
                      </a:r>
                      <a:r>
                        <a:rPr lang="zh-CN" altLang="en-US" sz="2000">
                          <a:solidFill>
                            <a:srgbClr val="090FF5"/>
                          </a:solidFill>
                          <a:latin typeface="+mj-ea"/>
                          <a:ea typeface="+mj-ea"/>
                          <a:cs typeface="宋体" panose="02010600030101010101" pitchFamily="2" charset="-122"/>
                          <a:sym typeface="+mn-ea"/>
                        </a:rPr>
                        <a:t>②《狗•猫•鼠》</a:t>
                      </a:r>
                      <a:endParaRPr lang="zh-CN" altLang="en-US" sz="2000">
                        <a:solidFill>
                          <a:srgbClr val="090FF5"/>
                        </a:solidFill>
                        <a:latin typeface="+mj-ea"/>
                        <a:ea typeface="+mj-ea"/>
                        <a:cs typeface="宋体" panose="02010600030101010101" pitchFamily="2" charset="-122"/>
                        <a:sym typeface="+mn-ea"/>
                      </a:endParaRPr>
                    </a:p>
                    <a:p>
                      <a:pPr indent="0" algn="l">
                        <a:buNone/>
                      </a:pPr>
                      <a:r>
                        <a:rPr lang="zh-CN" altLang="en-US" sz="2000" b="1">
                          <a:solidFill>
                            <a:srgbClr val="FF0000"/>
                          </a:solidFill>
                          <a:latin typeface="楷体" panose="02010609060101010101" charset="-122"/>
                          <a:ea typeface="楷体" panose="02010609060101010101" charset="-122"/>
                          <a:cs typeface="Calibri" panose="020f0502020204030204" charset="0"/>
                          <a:sym typeface="+mn-ea"/>
                        </a:rPr>
                        <a:t>示例一：《五猖会》一方面以儿童的视角写“我”儿时盼望观看五猖会的急切与兴奋，以及被父亲强迫背书时的失落和苦恼；另一方面又以成人的眼光加以审视，批判了封建教育对儿童天性的压制和摧残。</a:t>
                      </a:r>
                      <a:endParaRPr lang="zh-CN" altLang="en-US" sz="2000" b="1">
                        <a:solidFill>
                          <a:srgbClr val="FF000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000" b="1">
                          <a:solidFill>
                            <a:srgbClr val="FF0000"/>
                          </a:solidFill>
                          <a:latin typeface="楷体" panose="02010609060101010101" charset="-122"/>
                          <a:ea typeface="楷体" panose="02010609060101010101" charset="-122"/>
                          <a:cs typeface="Calibri" panose="020f0502020204030204" charset="0"/>
                          <a:sym typeface="+mn-ea"/>
                        </a:rPr>
                        <a:t>示例二：《狗•猫•鼠》一方面以儿童的视角追忆童年时期“我”的小隐鼠遭受摧残的经历，交代了“我”讨厌猫的原因；另一方面又以成人的眼光加以审视，表达了对弱小的同情，对当权者的讽刺和憎恨。</a:t>
                      </a:r>
                      <a:endParaRPr lang="zh-CN" altLang="en-US" sz="2000" b="1">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34795">
                <a:tc>
                  <a:txBody>
                    <a:bodyPr vert="horz" wrap="square"/>
                    <a:lstStyle/>
                    <a:p>
                      <a:pPr indent="0" algn="l">
                        <a:buNone/>
                      </a:pPr>
                      <a:r>
                        <a:rPr lang="en-US" altLang="zh-CN" sz="2000" b="0">
                          <a:solidFill>
                            <a:srgbClr val="C00000"/>
                          </a:solidFill>
                          <a:latin typeface="+mj-ea"/>
                          <a:ea typeface="+mj-ea"/>
                          <a:cs typeface="宋体" panose="02010600030101010101" pitchFamily="2" charset="-122"/>
                          <a:sym typeface="+mn-ea"/>
                        </a:rPr>
                        <a:t>4</a:t>
                      </a:r>
                      <a:endParaRPr lang="en-US" altLang="zh-CN" sz="20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a:solidFill>
                            <a:srgbClr val="090FF5"/>
                          </a:solidFill>
                          <a:latin typeface="+mj-ea"/>
                          <a:ea typeface="+mj-ea"/>
                          <a:cs typeface="宋体" panose="02010600030101010101" pitchFamily="2" charset="-122"/>
                          <a:sym typeface="+mn-ea"/>
                        </a:rPr>
                        <a:t>《朝花夕拾》是一部回忆性散文集，讲述了作者的成长经历，也透露出鲁迅求学和职业的两次选择。请写出鲁迅的两次选择，并结合生活实际，说说鲁迅的人生选择给了你哪些启示</a:t>
                      </a:r>
                      <a:endParaRPr lang="zh-CN" altLang="en-US" sz="2000">
                        <a:solidFill>
                          <a:srgbClr val="090FF5"/>
                        </a:solidFill>
                        <a:latin typeface="+mj-ea"/>
                        <a:ea typeface="+mj-ea"/>
                        <a:cs typeface="宋体" panose="02010600030101010101" pitchFamily="2" charset="-122"/>
                        <a:sym typeface="+mn-ea"/>
                      </a:endParaRPr>
                    </a:p>
                    <a:p>
                      <a:pPr indent="0" algn="l">
                        <a:buNone/>
                      </a:pPr>
                      <a:r>
                        <a:rPr lang="zh-CN" altLang="en-US" sz="2000" b="1">
                          <a:solidFill>
                            <a:srgbClr val="FF0000"/>
                          </a:solidFill>
                          <a:latin typeface="楷体" panose="02010609060101010101" charset="-122"/>
                          <a:ea typeface="楷体" panose="02010609060101010101" charset="-122"/>
                          <a:cs typeface="Calibri" panose="020f0502020204030204" charset="0"/>
                          <a:sym typeface="+mn-ea"/>
                        </a:rPr>
                        <a:t>①第一次他到日本学习医学，第二次是在日本看电影之后改变了自己的想法开始弃医从文。</a:t>
                      </a:r>
                      <a:endParaRPr lang="zh-CN" altLang="en-US" sz="2000" b="1">
                        <a:solidFill>
                          <a:srgbClr val="FF0000"/>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000" b="1">
                          <a:solidFill>
                            <a:srgbClr val="FF0000"/>
                          </a:solidFill>
                          <a:latin typeface="楷体" panose="02010609060101010101" charset="-122"/>
                          <a:ea typeface="楷体" panose="02010609060101010101" charset="-122"/>
                          <a:cs typeface="Calibri" panose="020f0502020204030204" charset="0"/>
                          <a:sym typeface="+mn-ea"/>
                        </a:rPr>
                        <a:t>②启示：一个有志青年所做的人生选择，往往不是个人的选择，而是要把个人的人生和民族的前途、国家的未来结合来考忘。</a:t>
                      </a:r>
                      <a:endParaRPr lang="zh-CN" altLang="en-US" sz="2000" b="1">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41500">
                <a:tc>
                  <a:txBody>
                    <a:bodyPr vert="horz" wrap="square"/>
                    <a:lstStyle/>
                    <a:p>
                      <a:pPr indent="0" algn="l">
                        <a:buNone/>
                      </a:pPr>
                      <a:r>
                        <a:rPr lang="en-US" altLang="zh-CN" sz="2000" b="0">
                          <a:solidFill>
                            <a:srgbClr val="C00000"/>
                          </a:solidFill>
                          <a:latin typeface="+mj-ea"/>
                          <a:ea typeface="+mj-ea"/>
                          <a:cs typeface="宋体" panose="02010600030101010101" pitchFamily="2" charset="-122"/>
                          <a:sym typeface="+mn-ea"/>
                        </a:rPr>
                        <a:t>5</a:t>
                      </a:r>
                      <a:endParaRPr lang="en-US" altLang="zh-CN" sz="20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a:solidFill>
                            <a:srgbClr val="090FF5"/>
                          </a:solidFill>
                          <a:latin typeface="+mj-ea"/>
                          <a:ea typeface="+mj-ea"/>
                          <a:cs typeface="宋体" panose="02010600030101010101" pitchFamily="2" charset="-122"/>
                          <a:sym typeface="+mn-ea"/>
                        </a:rPr>
                        <a:t>作家钟敬文评论《朝花夕拾》：“在这些散文里，能够明显看到鲁迅清醒的理智，感觉到战斗的光芒。”请结合原著内容，分析这句话的含义。</a:t>
                      </a:r>
                      <a:endParaRPr lang="zh-CN" altLang="en-US" sz="2000">
                        <a:solidFill>
                          <a:srgbClr val="090FF5"/>
                        </a:solidFill>
                        <a:latin typeface="+mj-ea"/>
                        <a:ea typeface="+mj-ea"/>
                        <a:cs typeface="宋体" panose="02010600030101010101" pitchFamily="2" charset="-122"/>
                        <a:sym typeface="+mn-ea"/>
                      </a:endParaRPr>
                    </a:p>
                    <a:p>
                      <a:pPr indent="0" algn="l">
                        <a:buNone/>
                      </a:pPr>
                      <a:r>
                        <a:rPr lang="zh-CN" altLang="en-US" sz="2000" b="1">
                          <a:solidFill>
                            <a:srgbClr val="FF0000"/>
                          </a:solidFill>
                          <a:latin typeface="楷体" panose="02010609060101010101" charset="-122"/>
                          <a:ea typeface="楷体" panose="02010609060101010101" charset="-122"/>
                          <a:cs typeface="Calibri" panose="020f0502020204030204" charset="0"/>
                          <a:sym typeface="+mn-ea"/>
                        </a:rPr>
                        <a:t>在《藤野先生》里，鲁迅写道：“此后回到中国来，我看见那些闲看枪毙犯人的人们，他们也何尝不酒醉似的喝彩，——呜呼，无法可想！”鲁迅清醒地认识到国民的麻木。还有“再继续写些为‘正人君子’之流所深恶痛疾的文字”，表现了鲁迅坚决揭露丑陋的社会的决心和敢于战斗的精神。</a:t>
                      </a:r>
                      <a:endParaRPr lang="zh-CN" altLang="en-US" sz="2000" b="1">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《西游记》经典简答题</a:t>
            </a:r>
            <a:endParaRPr kumimoji="0" lang="en-US" altLang="zh-CN"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91440" y="504825"/>
          <a:ext cx="11998325" cy="6217920"/>
        </p:xfrm>
        <a:graphic>
          <a:graphicData uri="http://schemas.openxmlformats.org/drawingml/2006/table">
            <a:tbl>
              <a:tblPr/>
              <a:tblGrid>
                <a:gridCol w="873125"/>
                <a:gridCol w="11125200"/>
              </a:tblGrid>
              <a:tr h="299720">
                <a:tc>
                  <a:txBody>
                    <a:bodyPr vert="horz" wrap="square"/>
                    <a:lstStyle/>
                    <a:p>
                      <a:pPr indent="0" algn="ctr">
                        <a:buNone/>
                      </a:pPr>
                      <a:r>
                        <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rPr>
                        <a:t>序号</a:t>
                      </a:r>
                      <a:endPar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rPr>
                        <a:t>答案</a:t>
                      </a:r>
                      <a:endParaRPr lang="zh-CN" altLang="en-US" sz="24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982470">
                <a:tc>
                  <a:txBody>
                    <a:bodyPr vert="horz" wrap="square"/>
                    <a:lstStyle/>
                    <a:p>
                      <a:pPr indent="0" algn="l">
                        <a:buNone/>
                      </a:pPr>
                      <a:r>
                        <a:rPr lang="en-US" altLang="zh-CN" sz="2400">
                          <a:solidFill>
                            <a:srgbClr val="C00000"/>
                          </a:solidFill>
                          <a:latin typeface="+mj-ea"/>
                          <a:ea typeface="+mj-ea"/>
                          <a:cs typeface="宋体" panose="02010600030101010101" pitchFamily="2" charset="-122"/>
                          <a:sym typeface="+mn-ea"/>
                        </a:rPr>
                        <a:t>1</a:t>
                      </a:r>
                      <a:endParaRPr lang="en-US" altLang="zh-CN" sz="24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400">
                          <a:solidFill>
                            <a:srgbClr val="090FF5"/>
                          </a:solidFill>
                          <a:latin typeface="+mj-ea"/>
                          <a:ea typeface="+mj-ea"/>
                          <a:cs typeface="宋体" panose="02010600030101010101" pitchFamily="2" charset="-122"/>
                          <a:sym typeface="+mn-ea"/>
                        </a:rPr>
                        <a:t>鲁迅在《中国小说史略》中评价《西游记》“神魔皆有人情，精魅亦通世故”。请你结合《西游记》相关情节举一个“神魔”或“精魅”具有“人”的特性的例子。。</a:t>
                      </a:r>
                      <a:endParaRPr lang="zh-CN" altLang="en-US" sz="2400">
                        <a:solidFill>
                          <a:srgbClr val="090FF5"/>
                        </a:solidFill>
                        <a:latin typeface="+mj-ea"/>
                        <a:ea typeface="+mj-ea"/>
                        <a:cs typeface="宋体" panose="02010600030101010101" pitchFamily="2" charset="-122"/>
                        <a:sym typeface="+mn-ea"/>
                      </a:endParaRPr>
                    </a:p>
                    <a:p>
                      <a:pPr indent="0" algn="l">
                        <a:buNone/>
                      </a:pPr>
                      <a:r>
                        <a:rPr lang="zh-CN" sz="2400" b="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b="0">
                          <a:solidFill>
                            <a:srgbClr val="FF0000"/>
                          </a:solidFill>
                          <a:latin typeface="楷体" panose="02010609060101010101" charset="-122"/>
                          <a:ea typeface="楷体" panose="02010609060101010101" charset="-122"/>
                          <a:cs typeface="Calibri" panose="020f0502020204030204" charset="0"/>
                          <a:sym typeface="+mn-ea"/>
                        </a:rPr>
                        <a:t>1</a:t>
                      </a: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黄狮精心存善意，开宴会需要猪羊，不是去抢，而是让两名小妖带银子去凡人的集市买；他把小妖当亲人，几次战斗之后，闻知洞府被烧，小妖被打死，悲伤过度，居然要撞崖自杀。（答出一点即可）</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2</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孙悟空从东海龙王那里借走了定海神针，当龙王知道定海神针是宝物时又反悔，百般刁难，可以看出龙王的虚伪、吝啬。</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3</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无底洞的耗子精拜托塔天王为义父，是找靠山。</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4</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女儿国的蝎子精、狮驼岭的孔雀精、天竺的玉兔精都想嫁给唐僧，体现了人的七情六欲。</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5</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黄袍怪痴情于公主，如凡人一般动心动情。</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6</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猪八戒好吃懒做，意志不坚定，又爱占便宜，贪女色，自私自利。</a:t>
                      </a:r>
                      <a:r>
                        <a:rPr lang="zh-CN" sz="2400">
                          <a:solidFill>
                            <a:srgbClr val="FF0000"/>
                          </a:solidFill>
                          <a:latin typeface="楷体" panose="02010609060101010101" charset="-122"/>
                          <a:ea typeface="楷体" panose="02010609060101010101" charset="-122"/>
                          <a:cs typeface="Calibri" panose="020f0502020204030204" charset="0"/>
                          <a:sym typeface="+mn-ea"/>
                        </a:rPr>
                        <a:t>（</a:t>
                      </a:r>
                      <a:r>
                        <a:rPr lang="en-US" altLang="zh-CN" sz="2400">
                          <a:solidFill>
                            <a:srgbClr val="FF0000"/>
                          </a:solidFill>
                          <a:latin typeface="楷体" panose="02010609060101010101" charset="-122"/>
                          <a:ea typeface="楷体" panose="02010609060101010101" charset="-122"/>
                          <a:cs typeface="Calibri" panose="020f0502020204030204" charset="0"/>
                          <a:sym typeface="+mn-ea"/>
                        </a:rPr>
                        <a:t>7</a:t>
                      </a:r>
                      <a:r>
                        <a:rPr lang="zh-CN" altLang="en-US" sz="2400">
                          <a:solidFill>
                            <a:srgbClr val="FF0000"/>
                          </a:solidFill>
                          <a:latin typeface="楷体" panose="02010609060101010101" charset="-122"/>
                          <a:ea typeface="楷体" panose="02010609060101010101" charset="-122"/>
                          <a:cs typeface="Calibri" panose="020f0502020204030204" charset="0"/>
                          <a:sym typeface="+mn-ea"/>
                        </a:rPr>
                        <a:t>）</a:t>
                      </a:r>
                      <a:r>
                        <a:rPr sz="2400" b="0">
                          <a:solidFill>
                            <a:srgbClr val="FF0000"/>
                          </a:solidFill>
                          <a:latin typeface="楷体" panose="02010609060101010101" charset="-122"/>
                          <a:ea typeface="楷体" panose="02010609060101010101" charset="-122"/>
                          <a:cs typeface="Calibri" panose="020f0502020204030204" charset="0"/>
                          <a:sym typeface="+mn-ea"/>
                        </a:rPr>
                        <a:t>石猴为众猴觅得水帘洞，众猴按约定拥戴他为“千岁大王”，可以看出众猴讲信义。</a:t>
                      </a:r>
                      <a:endParaRPr sz="2400" b="0">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44855">
                <a:tc>
                  <a:txBody>
                    <a:bodyPr vert="horz" wrap="square"/>
                    <a:lstStyle/>
                    <a:p>
                      <a:pPr indent="0" algn="l">
                        <a:buNone/>
                      </a:pPr>
                      <a:r>
                        <a:rPr lang="en-US" altLang="zh-CN" sz="2400">
                          <a:solidFill>
                            <a:srgbClr val="C00000"/>
                          </a:solidFill>
                          <a:latin typeface="+mj-ea"/>
                          <a:ea typeface="+mj-ea"/>
                          <a:cs typeface="宋体" panose="02010600030101010101" pitchFamily="2" charset="-122"/>
                          <a:sym typeface="+mn-ea"/>
                        </a:rPr>
                        <a:t>2</a:t>
                      </a:r>
                      <a:endParaRPr lang="en-US" altLang="zh-CN" sz="24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400" b="1">
                          <a:solidFill>
                            <a:srgbClr val="090FF5"/>
                          </a:solidFill>
                          <a:latin typeface="楷体" panose="02010609060101010101" charset="-122"/>
                          <a:ea typeface="楷体" panose="02010609060101010101" charset="-122"/>
                          <a:cs typeface="Calibri" panose="020f0502020204030204" charset="0"/>
                          <a:sym typeface="+mn-ea"/>
                        </a:rPr>
                        <a:t>有同学发现：读《西游记》就像从照妖镜中看人类世界，请结合内容，说说该同学为什么会有这样的发现。</a:t>
                      </a:r>
                      <a:endParaRPr lang="zh-CN" altLang="en-US" sz="2400" b="1">
                        <a:solidFill>
                          <a:srgbClr val="090FF5"/>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400" b="0">
                          <a:solidFill>
                            <a:srgbClr val="FF0000"/>
                          </a:solidFill>
                          <a:latin typeface="楷体" panose="02010609060101010101" charset="-122"/>
                          <a:ea typeface="楷体" panose="02010609060101010101" charset="-122"/>
                          <a:cs typeface="Calibri" panose="020f0502020204030204" charset="0"/>
                          <a:sym typeface="+mn-ea"/>
                        </a:rPr>
                        <a:t>读《西游记》就像从照妖镜中看人类世界。因为作者通过丰富的想象手法，表现了一个千奇百怪的神魔世界，映射了现实世界。如，各种妖魔中，从天上下界为恶的非常多，让读者联想到统治阶段中残害民众的恶人。</a:t>
                      </a:r>
                      <a:endParaRPr lang="zh-CN" altLang="en-US" sz="2400" b="0">
                        <a:solidFill>
                          <a:srgbClr val="FF0000"/>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custDataLst>
              <p:tags r:id="rId2"/>
            </p:custDataLst>
          </p:nvPr>
        </p:nvSpPr>
        <p:spPr bwMode="auto">
          <a:xfrm>
            <a:off x="90805" y="107315"/>
            <a:ext cx="11998960" cy="61112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endParaRPr kumimoji="0" lang="zh-CN" altLang="en-US" sz="3600" b="1" i="0" u="none" strike="noStrike" kern="0" cap="none" spc="0" normalizeH="0" baseline="0" noProof="0" smtClean="0">
              <a:ln>
                <a:noFill/>
              </a:ln>
              <a:solidFill>
                <a:schemeClr val="accent6">
                  <a:lumMod val="50000"/>
                </a:schemeClr>
              </a:solidFill>
              <a:effectLst/>
              <a:uLnTx/>
              <a:uFillTx/>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7" name="矩形 3" title=""/>
          <p:cNvSpPr>
            <a:spLocks noChangeArrowheads="1"/>
          </p:cNvSpPr>
          <p:nvPr>
            <p:custDataLst>
              <p:tags r:id="rId3"/>
            </p:custDataLst>
          </p:nvPr>
        </p:nvSpPr>
        <p:spPr bwMode="auto">
          <a:xfrm>
            <a:off x="775335" y="0"/>
            <a:ext cx="10612120" cy="6699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ln>
                  <a:noFill/>
                </a:ln>
                <a:solidFill>
                  <a:srgbClr val="C00000"/>
                </a:solidFill>
                <a:effectLst/>
                <a:uLnTx/>
                <a:uFillTx/>
                <a:latin typeface="微软雅黑" panose="020b0503020204020204" charset="-122"/>
                <a:ea typeface="微软雅黑"/>
                <a:sym typeface="+mn-ea"/>
              </a:rPr>
              <a:t>部编教材七年级语文上册名著阅读</a:t>
            </a:r>
            <a:r>
              <a:rPr kumimoji="0" lang="zh-CN" altLang="en-US"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rPr>
              <a:t>《西游记》经典简答题</a:t>
            </a:r>
            <a:endParaRPr kumimoji="0" lang="en-US" altLang="zh-CN" sz="2800" b="1" i="0" u="none" strike="noStrike" kern="0" cap="none" spc="0" normalizeH="0" baseline="0" noProof="0" smtClean="0">
              <a:ln>
                <a:noFill/>
              </a:ln>
              <a:solidFill>
                <a:srgbClr val="C00000"/>
              </a:solidFill>
              <a:effectLst/>
              <a:uLnTx/>
              <a:uFillTx/>
              <a:latin typeface="微软雅黑" panose="020b0503020204020204" charset="-122"/>
              <a:ea typeface="微软雅黑"/>
              <a:sym typeface="Impact" panose="020b0806030902050204" pitchFamily="34" charset="0"/>
            </a:endParaRPr>
          </a:p>
        </p:txBody>
      </p:sp>
      <p:sp>
        <p:nvSpPr>
          <p:cNvPr id="3" name="矩形 2" title=""/>
          <p:cNvSpPr>
            <a:spLocks noChangeArrowheads="1"/>
          </p:cNvSpPr>
          <p:nvPr>
            <p:custDataLst>
              <p:tags r:id="rId4"/>
            </p:custDataLst>
          </p:nvPr>
        </p:nvSpPr>
        <p:spPr bwMode="auto">
          <a:xfrm>
            <a:off x="635" y="814070"/>
            <a:ext cx="12191365" cy="60109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endParaRPr lang="en-US"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aphicFrame>
        <p:nvGraphicFramePr>
          <p:cNvPr id="8" name="表格 7" title=""/>
          <p:cNvGraphicFramePr>
            <a:graphicFrameLocks noGrp="1"/>
          </p:cNvGraphicFramePr>
          <p:nvPr>
            <p:custDataLst>
              <p:tags r:id="rId5"/>
            </p:custDataLst>
          </p:nvPr>
        </p:nvGraphicFramePr>
        <p:xfrm>
          <a:off x="91440" y="504825"/>
          <a:ext cx="11998325" cy="7680960"/>
        </p:xfrm>
        <a:graphic>
          <a:graphicData uri="http://schemas.openxmlformats.org/drawingml/2006/table">
            <a:tbl>
              <a:tblPr/>
              <a:tblGrid>
                <a:gridCol w="829310"/>
                <a:gridCol w="11169015"/>
              </a:tblGrid>
              <a:tr h="299720">
                <a:tc>
                  <a:txBody>
                    <a:bodyPr vert="horz" wrap="square"/>
                    <a:lstStyle/>
                    <a:p>
                      <a:pPr indent="0" algn="ctr">
                        <a:buNone/>
                      </a:pPr>
                      <a:r>
                        <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rPr>
                        <a:t>序号</a:t>
                      </a:r>
                      <a:endPar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rPr>
                        <a:t>答案</a:t>
                      </a:r>
                      <a:endParaRPr lang="zh-CN" altLang="en-US" sz="2000" b="1">
                        <a:solidFill>
                          <a:srgbClr val="C0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29715">
                <a:tc>
                  <a:txBody>
                    <a:bodyPr vert="horz" wrap="square"/>
                    <a:lstStyle/>
                    <a:p>
                      <a:pPr indent="0" algn="l">
                        <a:buNone/>
                      </a:pPr>
                      <a:r>
                        <a:rPr lang="en-US" altLang="zh-CN" sz="2000">
                          <a:solidFill>
                            <a:srgbClr val="C00000"/>
                          </a:solidFill>
                          <a:latin typeface="+mj-ea"/>
                          <a:ea typeface="+mj-ea"/>
                          <a:cs typeface="宋体" panose="02010600030101010101" pitchFamily="2" charset="-122"/>
                          <a:sym typeface="+mn-ea"/>
                        </a:rPr>
                        <a:t>3</a:t>
                      </a:r>
                      <a:endParaRPr lang="en-US" altLang="zh-CN" sz="200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sz="2000">
                          <a:solidFill>
                            <a:srgbClr val="C00000"/>
                          </a:solidFill>
                          <a:latin typeface="+mj-ea"/>
                          <a:ea typeface="+mj-ea"/>
                          <a:cs typeface="宋体" panose="02010600030101010101" pitchFamily="2" charset="-122"/>
                          <a:sym typeface="+mn-ea"/>
                        </a:rPr>
                        <a:t>《西游记》中有很多人物既保持着动物性，又有神的本领，还兼有人的特点。请从孙悟空和猪八戒中任选其一，结合原著简要分析。</a:t>
                      </a:r>
                      <a:endParaRPr sz="2000">
                        <a:solidFill>
                          <a:srgbClr val="C00000"/>
                        </a:solidFill>
                        <a:latin typeface="+mj-ea"/>
                        <a:ea typeface="+mj-ea"/>
                        <a:cs typeface="宋体" panose="02010600030101010101" pitchFamily="2" charset="-122"/>
                        <a:sym typeface="+mn-ea"/>
                      </a:endParaRPr>
                    </a:p>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示例一：孙悟空：动物性：长得一副猴相，雷公嘴、毛脸，具有猴子机敏乖巧、好动的习性；神的本领（神性）：神通广大，有七十二般变化的神奇本领；人的特点（人性）：心高气傲，容易冲动，爱捉弄人，信奉“一日为师终身为父”等。</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示例二：猪八戒：动物性：猪八戒嘴脸和猪相似，有猪的贪吃、贪睡、懒惰等特点；神的本领（神性）：天蓬元帅出身，会变身术，能腾云驾雾；人的特点（人性）：爱耍小聪明，爱在师父面前进孙悟空的谗言、动不动就说“散伙”等。</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020445">
                <a:tc>
                  <a:txBody>
                    <a:bodyPr vert="horz" wrap="square"/>
                    <a:lstStyle/>
                    <a:p>
                      <a:pPr indent="0" algn="l">
                        <a:buNone/>
                      </a:pPr>
                      <a:r>
                        <a:rPr lang="en-US" altLang="zh-CN" sz="2000" b="0">
                          <a:solidFill>
                            <a:srgbClr val="C00000"/>
                          </a:solidFill>
                          <a:latin typeface="+mj-ea"/>
                          <a:ea typeface="+mj-ea"/>
                          <a:cs typeface="宋体" panose="02010600030101010101" pitchFamily="2" charset="-122"/>
                          <a:sym typeface="+mn-ea"/>
                        </a:rPr>
                        <a:t>4</a:t>
                      </a:r>
                      <a:endParaRPr lang="en-US" altLang="zh-CN" sz="2000" b="0">
                        <a:solidFill>
                          <a:srgbClr val="C00000"/>
                        </a:solidFill>
                        <a:latin typeface="+mj-ea"/>
                        <a:ea typeface="+mj-ea"/>
                        <a:cs typeface="宋体" panose="02010600030101010101" pitchFamily="2" charset="-122"/>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2000">
                          <a:solidFill>
                            <a:srgbClr val="C00000"/>
                          </a:solidFill>
                          <a:latin typeface="+mj-ea"/>
                          <a:ea typeface="+mj-ea"/>
                          <a:cs typeface="宋体" panose="02010600030101010101" pitchFamily="2" charset="-122"/>
                          <a:sym typeface="+mn-ea"/>
                        </a:rPr>
                        <a:t>贾植芳评价《西游记》：“我把它看成一部人生的教科书……它给人以大眼光、大境界、大省悟、大触动。”结合这句话和你阅读《西游记》的体会，在公众号的平台上为《西游记》写一段80字左右的推荐语。</a:t>
                      </a:r>
                      <a:endParaRPr lang="zh-CN" altLang="en-US" sz="2000">
                        <a:solidFill>
                          <a:srgbClr val="C00000"/>
                        </a:solidFill>
                        <a:latin typeface="+mj-ea"/>
                        <a:ea typeface="+mj-ea"/>
                        <a:cs typeface="宋体" panose="02010600030101010101" pitchFamily="2" charset="-122"/>
                        <a:sym typeface="+mn-ea"/>
                      </a:endParaRPr>
                    </a:p>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示例一：一部神魔小说，为何能家喻户晓，流传至今？一个四人团队，为何能历经磨难，取得真经？神魔故事揭示大现实，师徒四人渡化妖魔，成就自我成长。还等什么，快快进入《西游记》的精彩世界吧。</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示例二：本期公众号向同学们推荐《西游记》。书中师徒四人虽然性格各异，但个个忠诚、勇敢，他们不畏艰难，勇往直前，不断完善自我，最终取得真经。这是一本激励人斗志的好书，值得一读。</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p>
                      <a:pPr indent="0" algn="l">
                        <a:buNone/>
                      </a:pPr>
                      <a:r>
                        <a:rPr lang="zh-CN" altLang="en-US" sz="2000" b="1">
                          <a:solidFill>
                            <a:srgbClr val="090FF5"/>
                          </a:solidFill>
                          <a:latin typeface="楷体" panose="02010609060101010101" charset="-122"/>
                          <a:ea typeface="楷体" panose="02010609060101010101" charset="-122"/>
                          <a:cs typeface="Calibri" panose="020f0502020204030204" charset="0"/>
                          <a:sym typeface="+mn-ea"/>
                        </a:rPr>
                        <a:t>示例三：《西游记》讲述了唐僧师徒四人前往西天取经，一路上他们降妖除魔，最终取得真经的故事。故事告诉我们，要像唐僧师徒四人一样勇往直前，才能取得生活和学习中的“真经”，快来读读吧。</a:t>
                      </a:r>
                      <a:endParaRPr lang="zh-CN" altLang="en-US" sz="2000" b="1">
                        <a:solidFill>
                          <a:srgbClr val="090FF5"/>
                        </a:solidFill>
                        <a:latin typeface="楷体" panose="02010609060101010101" charset="-122"/>
                        <a:ea typeface="楷体" panose="02010609060101010101" charset="-122"/>
                        <a:cs typeface="Calibri" panose="020f0502020204030204" charset="0"/>
                        <a:sym typeface="+mn-ea"/>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87138"/>
            <a:ext cx="3083560" cy="537447"/>
            <a:chOff x="-1" y="328152"/>
            <a:chExt cx="3083560" cy="537447"/>
          </a:xfrm>
        </p:grpSpPr>
        <p:sp>
          <p:nvSpPr>
            <p:cNvPr id="27" name="矩形 3"/>
            <p:cNvSpPr>
              <a:spLocks noChangeArrowheads="1"/>
            </p:cNvSpPr>
            <p:nvPr>
              <p:custDataLst>
                <p:tags r:id="rId2"/>
              </p:custDataLst>
            </p:nvPr>
          </p:nvSpPr>
          <p:spPr bwMode="auto">
            <a:xfrm>
              <a:off x="815339" y="328152"/>
              <a:ext cx="2268220" cy="5372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450215"/>
            <a:ext cx="12009120" cy="482409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a:t>
            </a:r>
            <a:r>
              <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下列关于《朝花夕拾》和《西游记》表述正确的一项是（　　）</a:t>
            </a:r>
            <a:endPar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A．《无常》通过描写无常救人反遭毒打的事件，表达了旧时代中国人民绝望于黑暗的社会，愤慨于人世不平的情感。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B．第一次借扇，悟空被铁扇公主用芭蕉扇扇得无影无踪，他只得向观音菩萨讨得定风丹。后来悟空再变成虫子钻到铁扇公主肚子里，逼她交出了扇子，却是假扇。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C．在《西游记》中，孙悟空先后获得的名号依次为：美猴王——孙行者——弼马温——齐天大圣——孙悟空——斗战胜佛。其中“齐天大圣”是自封的。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D．鲁迅和范爱农是在日本留学时的同学，范爱农也是一位觉醒的知识分子，两人在东京初次见面时，因为政见相同，便成了好朋友。</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5152390"/>
            <a:ext cx="11966575" cy="17056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A</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B.有误，定风丹是灵吉菩萨给的；C.有误，孙悟空先后获得的名号依次为：美猴王——孙悟空——弼马温——齐天大圣——孙行者——斗战胜佛；D.有误，鲁迅和范爱农初次见面时，政见并不相同。故选：A。</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347599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4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2.</a:t>
            </a:r>
            <a:r>
              <a:rPr sz="24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下面对名著《朝花夕拾》《西游记》的表述，不正确的一项是（　　）</a:t>
            </a:r>
            <a:endParaRPr sz="24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A．《朝花夕拾》原名《旧事重提》，这组散文是鲁迅作品中最富有生活情趣的篇章，以简洁舒缓的文字描述往事，又不时夹杂着有趣的议论或犀利的批判。	</a:t>
            </a:r>
            <a:endPar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B．《朝花夕拾》中的长妈妈是鲁迅幼年时的保姆，鲁迅在《狗•猫•鼠》和《阿长与＜山海经＞》中都提到了她害死隐鼠之事。	</a:t>
            </a:r>
            <a:endPar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C．《西游记》是中国古典文学中富有想象力的作品之一，小说围绕唐僧、孙悟空、猪八戒、沙僧师徒前往西天取经的主线，写了许多降妖伏魔的故事。</a:t>
            </a:r>
            <a:endPar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D．孙悟空在保护唐僧去西天取经路上，一直忠心不二，意志坚定，无论遇到什么困难，从来没有离开取经队伍。</a:t>
            </a:r>
            <a:endParaRPr sz="24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90805" y="4121150"/>
            <a:ext cx="12009120" cy="238950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4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4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endParaRPr lang="en-US" altLang="zh-CN" sz="24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4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4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D.有误，“从来没有离开取经队伍”错误，孙悟空有三次离开取经队伍：第一次是孙悟空刚拜唐僧为师的时候，因为他杀了六个强盗，唐僧不满，责怪于他，悟空一气之下离开唐僧；第二次是三打白骨精，孙悟空打死了白骨精，唐僧却受猪八戒的撺掇，认为悟空害的是好人，将悟空逐走；第三次是“真假美猴王”一回，孙悟空打死了几个强盗，被唐僧逐走，后来六耳猕猴假扮悟空攻击唐僧，最后被如来佛祖识破。故选：D。</a:t>
            </a:r>
            <a:endParaRPr lang="zh-CN" altLang="en-US" sz="24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nvSpPr>
        <p:spPr bwMode="auto">
          <a:xfrm>
            <a:off x="90805" y="675005"/>
            <a:ext cx="12009120" cy="356933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3.</a:t>
            </a:r>
            <a:r>
              <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《朝花夕拾》中有不少与读书有关的内容，下面这段文字所属的篇名是（　　）</a:t>
            </a:r>
            <a:endPar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“给我读熟。背不出，就不准去看会。”他说完，便站起来，走进房里去了。</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我似乎从头上浇了一盆冷水。但是，有什么法子呢？自然是读着，读着，强记着，——而且要背出来。</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A．《父亲的病》B．《五猖会》</a:t>
            </a:r>
            <a:r>
              <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 </a:t>
            </a: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C．《范爱农》D．《藤野先生》</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2"/>
            </p:custDataLst>
          </p:nvPr>
        </p:nvSpPr>
        <p:spPr bwMode="auto">
          <a:xfrm>
            <a:off x="90805" y="4366895"/>
            <a:ext cx="11966575" cy="158877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B</a:t>
            </a:r>
            <a:endPar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根据选段中父亲要求“我”背书的情节可知，文段出自《五猖会》。故选：B。</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grpSp>
        <p:nvGrpSpPr>
          <p:cNvPr id="3" name="组合 2" title=""/>
          <p:cNvGrpSpPr/>
          <p:nvPr/>
        </p:nvGrpSpPr>
        <p:grpSpPr>
          <a:xfrm>
            <a:off x="90805" y="0"/>
            <a:ext cx="3083560" cy="645160"/>
            <a:chOff x="-1" y="328152"/>
            <a:chExt cx="3083560" cy="744867"/>
          </a:xfrm>
        </p:grpSpPr>
        <p:sp>
          <p:nvSpPr>
            <p:cNvPr id="5" name="矩形 3"/>
            <p:cNvSpPr>
              <a:spLocks noChangeArrowheads="1"/>
            </p:cNvSpPr>
            <p:nvPr>
              <p:custDataLst>
                <p:tags r:id="rId3"/>
              </p:custDataLst>
            </p:nvPr>
          </p:nvSpPr>
          <p:spPr bwMode="auto">
            <a:xfrm>
              <a:off x="815339" y="328152"/>
              <a:ext cx="2268220" cy="744867"/>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6" name="矩形 5"/>
            <p:cNvSpPr/>
            <p:nvPr>
              <p:custDataLst>
                <p:tags r:id="rId4"/>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7" name="矩形 6"/>
            <p:cNvSpPr/>
            <p:nvPr>
              <p:custDataLst>
                <p:tags r:id="rId5"/>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par>
                                <p:cTn id="15" presetID="2" presetClass="entr" presetSubtype="8" dur="500" decel="4000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0-#ppt_w/2"/>
                                          </p:val>
                                        </p:tav>
                                        <p:tav tm="100000">
                                          <p:val>
                                            <p:strVal val="#ppt_x"/>
                                          </p:val>
                                        </p:tav>
                                      </p:tavLst>
                                    </p:anim>
                                    <p:anim calcmode="lin" valueType="num">
                                      <p:cBhvr additive="base">
                                        <p:cTn id="1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nvSpPr>
        <p:spPr bwMode="auto">
          <a:xfrm>
            <a:off x="90805" y="175895"/>
            <a:ext cx="11971020" cy="399097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4.</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下列关于《朝花夕拾》的表述有误的一项是（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A．《阿长与＜山海经＞》中，阿长给“我”买来了《山海经》，虽然都很粗拙，却使“我”发生了新的敬意，认为她确有伟大的神力。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B．在《父亲的病》中，名医陈莲河愚昧迷信、贪财求名。他的药方总是很奇特，比如要原配蟋蟀一对、败鼓皮丸等。医治无效后又归咎于前世的冤愆。</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C．《五猖会》中，作者说在众多鬼神中最不愿意见到的是活无常，借此对打着“公理”“正义”旗号的“正人君子”予以了辛辣的嘲讽。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D．《朝花夕拾》是回忆性散文集，以简洁舒缓的文字描述往事，又不时夹杂着有趣的议论或犀利的批判。既有温情与童趣，也有对人情世故的洞察。</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2"/>
            </p:custDataLst>
          </p:nvPr>
        </p:nvSpPr>
        <p:spPr bwMode="auto">
          <a:xfrm>
            <a:off x="0" y="4529455"/>
            <a:ext cx="12100560" cy="222059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五猖会》中，鲁迅先生想表达的是：不要强制孩子读死书、死读书，不要摧残孩子们玩乐的天性。《无常》中，无常表达了作者讽刺人间没有公正，恶人不得恶报，所谓的“正人君子”根本不是公正的代表。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pic>
        <p:nvPicPr>
          <p:cNvPr id="3" name="Picture 3"/>
          <p:cNvPicPr>
            <a:picLocks noChangeAspect="1"/>
          </p:cNvPicPr>
          <p:nvPr/>
        </p:nvPicPr>
        <p:blipFill>
          <a:blip r:embed="rId3"/>
          <a:stretch>
            <a:fillRect/>
          </a:stretch>
        </p:blipFill>
        <p:spPr>
          <a:xfrm flipH="1">
            <a:off x="11925300" y="12204700"/>
            <a:ext cx="0" cy="0"/>
          </a:xfrm>
          <a:prstGeom prst="rect">
            <a:avLst/>
          </a:prstGeom>
          <a:ln>
            <a:noFill/>
          </a:ln>
        </p:spPr>
      </p:pic>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37210"/>
            <a:ext cx="12009120" cy="408495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5.</a:t>
            </a:r>
            <a:r>
              <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对名著《朝花夕拾》内容理解不正确的一项是（　　）</a:t>
            </a:r>
            <a:endPar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A．《朝花夕拾》是鲁迅先生的一部回忆性散文集。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B．在《无常》一文中，鲁迅提到：无常有黑白两种，白无常又叫活无常，黑无常又叫死无常，人们喜爱的是白无常。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C．《五猖会》记叙作者儿时父子之间一场微妙的冲突——我对五猖会的热切盼望和父亲的阻难。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D．《朝花夕拾》中女性形象的刻画不多，最突出的是衍太太，刻画了一个文化水平低但善良、质朴的农村妇女形象。</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4622165"/>
            <a:ext cx="11966575" cy="218313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D.有误，衍太太在《父亲的病》和《琐记》中都有提及。衍太太让鲁迅看到了人性中的丑陋和阴险、伪善和欺骗，她是一个阴险狡诈、自私自利、心术不正、令人憎恶的人。选项中“一个文化水平低但善良、质朴的农村妇女形象”有误。故选：D。</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85165"/>
            <a:ext cx="12009120" cy="444817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6.</a:t>
            </a:r>
            <a:r>
              <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下列对相关名著的解说，不正确的一项是（　　）</a:t>
            </a:r>
            <a:endPar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A．《西游记》：吴承恩创作的我国古代第一部浪漫主义章回体长篇神魔小说。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B．《朝花夕拾》：原名《旧事重提》，是鲁迅的散文集，收录其创作的10篇散文。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C．《西游记》：以“玄奘取经”这一历史事件为蓝本，经作者的艺术加工，深刻地描绘出宋代百姓的社会生活状况。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D．《朝花夕拾》：饱含着浓烈的抒情气息，往往又夹以议论，做到了抒情、叙事和议论融为一体，优美和谐，朴实感人。</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5173345"/>
            <a:ext cx="11966575" cy="131318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6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6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en-US" altLang="zh-CN" sz="36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6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6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C.有误，“宋代”有误，应为：唐代。故选：C。</a:t>
            </a:r>
            <a:endParaRPr lang="zh-CN" altLang="en-US" sz="36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37210"/>
            <a:ext cx="12009120" cy="31724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7.</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下面是对《朝花夕拾》内容或主题的理解，请选出不恰当的一项（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A．《朝花夕拾》写的虽大多是个人生活，但也展现了当时中国的社会状况与风气。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B．长妈妈对鲁迅倾听美女蛇故事的专注神情印象深刻，后又见鲁迅痴迷于神话图像，于是托人买来了绘图的《山海经》，以此补偿杀死隐鼠之过。</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C．表达对童年自由快乐生活的喜爱、对儿童天性被束缚的无奈和厌烦。</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D．批判封建社会不顾人情甚至灭绝人性的所谓“孝道”。</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3825240"/>
            <a:ext cx="11966575" cy="241554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B</a:t>
            </a:r>
            <a:endPar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B.阿长主要出现在《阿长与＜山海经＞》一文中，阿长深切关爱着鲁迅，亲自为他买来了《山海经》，并非是“托人买来”的，也不是为了以此补偿杀死隐鼠之过；</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故选：B。</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401193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8.</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在《朝花夕拾》的阅读分享会上，以下哪位同学的发言不准确呢（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A．鲁迅常用白描手法塑造人物。比如只用寥寥几笔，就从“身形、须发、眼镜”三个方面，勾勒出了寿镜吾先生的形象。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B．《范爱农》和《藤野先生》，不但回忆了作者的求学经历，也流露出作者对国家前途命运的思考。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C．本书中，鲁迅对儿童教育的体验非常不好，可见，相关章节对当今教育，其实没什么意义。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D．本书的语言，时而简洁舒缓，时而讽刺犀利，很多独创的表达在散文史上具有典范性。</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90805" y="4657090"/>
            <a:ext cx="11966575" cy="21818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A</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本书中，鲁迅对儿童教育的体验非常不好，这恰恰给我们当今的教育提供了借鉴意义，比如应当学会理解儿童追求自由的心理和爱玩的天性，要给予孩子应有的尊重，儿童读物应当经过认真筛选，符合儿童认知心理等等，并非对当今教育没有意义。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133350" y="645160"/>
            <a:ext cx="12009120" cy="473519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9.</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下列对《朝花夕拾》中的作品说法有误的一项是（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A．《阿长与＜山海经＞》中长妈妈对鲁迅倾听美女蛇故事的专注神情印象深刻，后又见鲁迅痴迷于神话图像，于是托人买来了绘图的《山海经》，以此补偿杀死隐鼠之过。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B．《二十四孝图》中批判了批判封建社会不顾人情甚至灭绝人性的所谓“孝道”。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C．《五猖会》写鲁迅盼望观看迎神赛会时，被父亲强迫背诵《鉴略》，文中父亲对儿童心理的无知和与儿子的隔膜，以及封建思想习俗的不合理，都给我们留下了思考。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D．在《狗•猫•鼠》一文中，鲁迅写了他“仇猫”的原因：残忍，一副媚态，吵到了自己，以为吃了“我”的隐鼠。</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90805" y="5380355"/>
            <a:ext cx="11966575" cy="137033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A</a:t>
            </a: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A.有误，应该是“鲁迅对长妈妈讲的美女蛇故事印象深刻”；另外，长妈妈告假回家，为鲁迅买来了《山海经》，并非“托人买来”。“以此补偿杀死隐鼠之过”这个说法错误。故选：A。</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37210"/>
            <a:ext cx="12009120" cy="408051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10.</a:t>
            </a:r>
            <a:r>
              <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下列关于《朝花夕拾》的说法，正确的一项是 （　　）</a:t>
            </a:r>
            <a:endPar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A．《阿长与＜山海经＞》中，阿长给我们留下了深刻的印象，阿长的性格特点是朴实、迷信、细致入微。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B．《朝花夕拾》原名《旧事重提》，是鲁迅撰写的一部小说集。</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C．《五猖会》中，正当我欢天喜地准备去关东看五猖会时，父亲却要“我”背《论语》。</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D．《＜二十四孝图＞》忆述了作者儿时阅读《＜二十四孝图＞》的感受，揭示了封建孝道的虚伪和残酷。</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4513580"/>
            <a:ext cx="11966575" cy="225742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A.有误，阿长不拘小节，并不细致。</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B.有误，《朝花夕拾》是鲁迅的回忆性散文集。</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C.有误，《五猖会》中，父亲要“我”背的是《鉴略》。</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D.正确。故选：D。</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52780"/>
            <a:ext cx="12009120" cy="260985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11.</a:t>
            </a:r>
            <a:r>
              <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阅读《朝花夕拾》，回答下列问题。</a:t>
            </a:r>
            <a:endPar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鲁迅笔下人物众多，你在阅读完《朝花夕拾》后，对里面的人物形象进行了分类，下列不能归入“‘朝花夕拾’之温馨的回忆”一类的人物是（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A．藤野先生	B．长妈妈</a:t>
            </a:r>
            <a:r>
              <a:rPr lang="en-US"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  </a:t>
            </a: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C．寿镜吾先生	D．衍太太</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3378200"/>
            <a:ext cx="11966575" cy="176974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6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6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endParaRPr lang="en-US" altLang="zh-CN" sz="36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6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6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衍太太是一个尖酸刻薄的人，鲁迅对她是批判的，所以不能归入“温馨的回忆”。故选：D。</a:t>
            </a:r>
            <a:endParaRPr lang="zh-CN" altLang="en-US" sz="36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400685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12.</a:t>
            </a:r>
            <a:r>
              <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下列不能作为《朝花夕拾》推荐语的一项是（　　）</a:t>
            </a:r>
            <a:endPar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A．这本书记录了鲁迅先生的一些往事，留下了他成长的足迹，给人很多启发，值得一读。</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B．这书可有意思了，比如鲁迅先生小时候和家人们一起咏雪，很好玩。C．我喜欢这本书里的《从百草园到三味书屋》，讲的是鲁迅先生入学前后富有童趣的事。</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D．这书像人物画卷，有迷信而善良的保姆长妈妈，还有严谨而正直的老师藤野先生……</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90805" y="4759960"/>
            <a:ext cx="11966575" cy="18643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B</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B.有误，《世说新语》中的《咏雪》描述了谢道韫小时候和家人一起咏雪，《朝花夕拾》中并未记录鲁迅先生小时候和家人们一起咏雪。</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故选：B。</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37210"/>
            <a:ext cx="12009120" cy="428180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13.</a:t>
            </a:r>
            <a:r>
              <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下列有关《朝花夕拾》的内容与分析错误的一项是（　　）</a:t>
            </a:r>
            <a:endPar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A．《朝花夕拾》原名《旧事重提》，是一部回忆性散文集，鲁迅以简洁舒缓的文字描述往事，又夹杂着有趣的议论和犀利的批判，既有温情与童趣，也有对人情世故的洞察。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B．《＜二十四孝图＞》——鲁迅从当时的儿童读物谈起，忆述儿时阅读《二十四孝图》的感受，揭示封建孝道的虚伪和残酷。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C．衍大太是一个善良、朴实、疼爱孩子、精通礼节的人，鲁迅在《父亲的病》《琐记》《狗•猫•鼠》中表达了对她的怀念之情。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D．鲁迅在日本留学时认识了范爱农，当时彼此都没有什么好感。回国后，两人成为好朋友。后来，鲁迅还因他溺水身亡感到悲伤。</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4927600"/>
            <a:ext cx="11966575" cy="151066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C.有误，衍大太是一个尖酸刻薄的人，鲁迅在《父亲的病》《琐记》《狗•猫•鼠》中表达了对她的讨厌。故选：C。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nvSpPr>
        <p:spPr bwMode="auto">
          <a:xfrm>
            <a:off x="182880" y="174625"/>
            <a:ext cx="12009120" cy="413575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0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14.</a:t>
            </a:r>
            <a:r>
              <a:rPr sz="20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阅读《朝花夕拾》后，同学们就作品内容、人物形象、阅读方法等进行了交流，其中表述恰当的是哪一项 （　　）</a:t>
            </a:r>
            <a:endParaRPr sz="20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A．《朝花夕拾》展现了一幅幅浓郁的江南乡镇的风俗画，比如出嫁儿女的归省、过年的规矩、迎神会的盛况、目莲戏的热闹、月夜归航偷豆等。</a:t>
            </a:r>
            <a:endPar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写于一九二六年，共十篇。其中《阿长与＜山海经＞》《五猖会》等七篇，为有趣的议论或犀利的批判的文字。《藤野先生》《＜二十四孝图＞》等三篇，写的多为孩童之事，读来令人兴味盎然。	</a:t>
            </a:r>
            <a:endPar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阅读回忆性散文集，应该关注作者的叙述视角，错综的叙述视角可以展现出作者更加丰富复杂的情感。例如《朝花夕拾》，全书以“童年鲁迅”的视角进行叙述，在回忆往事中流露出作者浓浓的温情，也表现了作者理性的思考。	</a:t>
            </a:r>
            <a:endPar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朝花夕拾》中有些篇章前后关联，如写阿长，除了《阿长与＜山海经＞》，还有《狗•猫•鼠》《从百草园到三味书屋》等：再如写父亲，除了《父亲的病》，还有《五猖会》。阅读时注意前后勾连对比，可以更全面立体地感知人物。</a:t>
            </a:r>
            <a:endParaRPr sz="20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2"/>
            </p:custDataLst>
          </p:nvPr>
        </p:nvSpPr>
        <p:spPr bwMode="auto">
          <a:xfrm>
            <a:off x="90805" y="4310380"/>
            <a:ext cx="12101195" cy="254825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0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0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r>
              <a:rPr lang="zh-CN" altLang="en-US" sz="20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0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有误，月夜归航偷豆是社戏中的情节，出自《呐喊》。B.有误，《朝花夕拾》写于一九二六年，共十篇。其中《阿长与＜山海经＞》《五猖会》等七篇，写的多为孩童之事，读来令人兴味盎然。《藤野先生》《＜二十四孝图＞》等三篇，为有趣的议论或犀利的批判的文字。C.有误，，《朝花夕拾》描写了鲁迅青年、少年时期的所见、所闻、所做、所感，同时也立体地展现了他性格、志趣形成的过程。本书主要以儿童的视角进行叙述的，即通过儿童的视角认识社会现实，童趣中带有深刻的疑问和思考，但同时这也是鲁迅成年后写的，所以文中又夹杂了成年鲁迅的思维和批判。部分文章，如《藤野先生》《范爱农》等写于留学日本时期，因此选项中提到的全书以“童年鲁迅”的视角进行叙述的说法不正确。故选：D。</a:t>
            </a:r>
            <a:endParaRPr lang="zh-CN" altLang="en-US" sz="20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399986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15.</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关于《朝花夕拾》这部散文集，下列说法不正确的一项是（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A．《狗•猫•鼠》表现了对弱小者的同情和对暴虐者的憎恨，《＜二十四孝图＞》揭示了封建孝道的虚伪与残酷。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B．《五猖会》记述了作者儿时盼望观看迎神赛会时的急切，兴奋的心情，并借此对“正人君子”予以了辛辣的嘲讽。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C．《阿长与＜山海经＞》一文，前半部分写阿长的粗鄙，是为了突出后半部分阿长对“我”的无私关爱。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D．《琐记》《范爱农》两篇，记述了鲁迅远离故乡到南京、日本求学和回国后的一段生活，留下了鲁迅追寻真理的足迹。</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0" y="4752975"/>
            <a:ext cx="12100560" cy="179641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B</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有误，在《五猖会》中，待“我”背完书，对去“看会”，已觉索然无味了。文章写了“我”对父亲毫不顾及自己心理感受的无奈和厌烦。因此B项中“并借此对‘正人君子’予以了辛辣的嘲讽”不正确。故选：B。</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91185"/>
            <a:ext cx="12009120" cy="307149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16.</a:t>
            </a: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阅读了名著《朝花夕拾》，你会感怀于鲁迅的挚友范爱农，在《范爱农》一文中，鲁迅追述了自己在日本留学时和回国后与范爱农接触的几个生活片段，记录了他们由误会到相识相知的过程。</a:t>
            </a:r>
            <a:r>
              <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下列事件不属于《范爱农》一文的是（　　）</a:t>
            </a:r>
            <a:endParaRPr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A．匿名信事件	B．酒楼里叙旧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C．报馆案风波	D．因溺水而死</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3846830"/>
            <a:ext cx="11966575" cy="253174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A</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不属于，匿名性事件是在鲁迅先生的作品《藤野先生》中提到的一件事，讲的是是鲁迅在考试中没有挂科，而当时的日本人认为中国人不可能不挂科，就认为就藤野先生给鲁迅提前泄题，于是写了一封匿名信嘲讽鲁迅先生。故选：A。</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nvSpPr>
        <p:spPr bwMode="auto">
          <a:xfrm>
            <a:off x="91440" y="101600"/>
            <a:ext cx="12009120" cy="367665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17.</a:t>
            </a:r>
            <a:r>
              <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下列说法中正确的一项是（　　）</a:t>
            </a:r>
            <a:endPar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A．1926年，鲁迅先生先后撰写十二篇回忆性散文，并以《旧事重提》为总题目陆续发表于《莽原》半月刊上。1928年结集出版，更名为《朝花夕拾》。</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B．《＜二十四孝图＞》中让作者深感有性命之虞的是“卧冰求鲤”“陆绩怀橘”。最使作者不解，甚至于发生反感的是“老莱娱亲”和“郭巨埋儿”。</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C．鲁迅笔下的“无常”“鬼而人，理而情”，爽直而公正的形象受到民众喜爱。是因为人间没有公正，恶人得不到恶报，而“公正的裁判是在阴间”。</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D．《朝花夕拾》中提到鲁迅先生坚决支持白话文的文章是《琐记》。</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2"/>
            </p:custDataLst>
          </p:nvPr>
        </p:nvSpPr>
        <p:spPr bwMode="auto">
          <a:xfrm>
            <a:off x="91440" y="3778250"/>
            <a:ext cx="12100560" cy="265938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A.有误，《朝花夕拾》收录鲁迅于1926年创作的十篇回忆性散文。</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B.有误，《＜二十四孝图＞》中让作者深感有性命之虞的是“老莱娱亲”和“郭巨埋儿”；</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D.有误，《朝花夕拾》中提到鲁迅先生坚决支持白话文的文章是《二十四孝图》。故选：C。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433514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18.</a:t>
            </a:r>
            <a:r>
              <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下列有关《朝花夕拾》和《西游记》说法错误的一项是 （　　）</a:t>
            </a:r>
            <a:endPar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A．《朝花夕拾》原名《旧事重提》，共收录十篇回忆性散文，这组散文是鲁迅作品中最富生活情趣的文章，可借此了解鲁迅幼年到青年成长的生活道路和心路历程。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B．《朝花夕拾》以简洁舒缓的文字描述往事，又不时夹杂有趣的议论或犀利的批判，既有温情与童趣，也有对人情世故的洞察。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C．《西游记》全书故事情节引人入胜，其中的大闹天宫、三打白骨精、三调芭蕉扇、卧冰求鲤等故事情节扣人心弦。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D．《西游记》是一部很有趣的书，鲁迅先生称之为“神魔小说”，林庚先生称之为“童心之作”，是中国古典文学中最富有想象力的作品之一。</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133350" y="5088255"/>
            <a:ext cx="11966575" cy="141859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C.有误，卧冰求鲤不属于《西游记》故事情节，出自《二十四孝图》。故选：C。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645160"/>
            <a:ext cx="12009120" cy="403225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19.</a:t>
            </a:r>
            <a:r>
              <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下列关于《朝花夕拾》作品内容的表述不正确的一项是（　　）</a:t>
            </a:r>
            <a:endParaRPr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A．《朝花夕拾》是鲁迅的一部回忆性散文集，原名《旧事重提》。我们可以借此了解鲁迅从幼年到青年时期的生活道路和心路历程。</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B．《二十四孝图》写鲁迅儿时就不喜欢“老莱娱亲”和“郭巨埋儿”的故事，近而引发了对那种不顾人情甚至灭绝人性的所谓的“孝道”的批判。</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C．《琐记》一文，作者先是写了衍太太种种虚伪可厌的行径，接着又回忆了他在雷电学堂、路矿学堂学习的愉快经历，以及珍贵的同学情谊。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D．《范爱农》一文，范爱农因为没有学费被迫回乡，并一直被轻视、排斥和伤害，但他为人孤傲、正直，不满黑暗社会，最后落水遇难。</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0" y="4677410"/>
            <a:ext cx="12100560" cy="214185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C.有误，作者先是写了衍太太种种虚伪可厌的行径，接着又回忆了自己离开绍兴去南京求学的过程。作品描述了当时的江南水师学堂和矿务铁路学堂的种种弊端和求知的艰难，批评了洋务派办学的“乌烟瘴气”。故选：C。</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title=""/>
          <p:cNvGrpSpPr/>
          <p:nvPr/>
        </p:nvGrpSpPr>
        <p:grpSpPr>
          <a:xfrm>
            <a:off x="90804" y="-143"/>
            <a:ext cx="3083560" cy="645160"/>
            <a:chOff x="-1" y="328152"/>
            <a:chExt cx="3083560" cy="645160"/>
          </a:xfrm>
        </p:grpSpPr>
        <p:sp>
          <p:nvSpPr>
            <p:cNvPr id="27" name="矩形 3"/>
            <p:cNvSpPr>
              <a:spLocks noChangeArrowheads="1"/>
            </p:cNvSpPr>
            <p:nvPr>
              <p:custDataLst>
                <p:tags r:id="rId2"/>
              </p:custDataLst>
            </p:nvPr>
          </p:nvSpPr>
          <p:spPr bwMode="auto">
            <a:xfrm>
              <a:off x="815339" y="328152"/>
              <a:ext cx="2268220" cy="6451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sz="3600" b="1" kern="0" noProof="0" smtClean="0">
                  <a:solidFill>
                    <a:srgbClr val="00B050"/>
                  </a:solidFill>
                  <a:latin typeface="微软雅黑" panose="020b0503020204020204" charset="-122"/>
                  <a:ea typeface="微软雅黑"/>
                  <a:sym typeface="Impact" panose="020b0806030902050204" pitchFamily="34" charset="0"/>
                </a:rPr>
                <a:t>精选专练</a:t>
              </a:r>
              <a:endParaRPr kumimoji="0" lang="zh-CN" sz="3600" b="1" i="0" u="none" strike="noStrike" kern="0" cap="none" spc="0" normalizeH="0" baseline="0" noProof="0" smtClean="0">
                <a:ln>
                  <a:noFill/>
                </a:ln>
                <a:solidFill>
                  <a:srgbClr val="FF0000"/>
                </a:solidFill>
                <a:effectLst/>
                <a:uLnTx/>
                <a:uFillTx/>
                <a:latin typeface="微软雅黑" panose="020b0503020204020204" charset="-122"/>
                <a:ea typeface="微软雅黑"/>
                <a:sym typeface="Impact" panose="020b0806030902050204" pitchFamily="34" charset="0"/>
              </a:endParaRPr>
            </a:p>
          </p:txBody>
        </p:sp>
        <p:sp>
          <p:nvSpPr>
            <p:cNvPr id="28" name="矩形 27"/>
            <p:cNvSpPr/>
            <p:nvPr>
              <p:custDataLst>
                <p:tags r:id="rId3"/>
              </p:custDataLst>
            </p:nvPr>
          </p:nvSpPr>
          <p:spPr>
            <a:xfrm>
              <a:off x="-1" y="379187"/>
              <a:ext cx="551543" cy="486412"/>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sp>
          <p:nvSpPr>
            <p:cNvPr id="29" name="矩形 28"/>
            <p:cNvSpPr/>
            <p:nvPr>
              <p:custDataLst>
                <p:tags r:id="rId4"/>
              </p:custDataLst>
            </p:nvPr>
          </p:nvSpPr>
          <p:spPr>
            <a:xfrm>
              <a:off x="638834" y="390365"/>
              <a:ext cx="120200" cy="475234"/>
            </a:xfrm>
            <a:prstGeom prst="rect">
              <a:avLst/>
            </a:prstGeom>
            <a:solidFill>
              <a:srgbClr val="0070C4"/>
            </a:solidFill>
            <a:ln w="1270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0070C4"/>
                </a:solidFill>
                <a:ea typeface="微软雅黑"/>
              </a:endParaRPr>
            </a:p>
          </p:txBody>
        </p:sp>
      </p:grpSp>
      <p:sp>
        <p:nvSpPr>
          <p:cNvPr id="4" name="矩形 3" title=""/>
          <p:cNvSpPr>
            <a:spLocks noChangeArrowheads="1"/>
          </p:cNvSpPr>
          <p:nvPr/>
        </p:nvSpPr>
        <p:spPr bwMode="auto">
          <a:xfrm>
            <a:off x="90805" y="594995"/>
            <a:ext cx="12009120" cy="444563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20.</a:t>
            </a:r>
            <a:r>
              <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下列关于《朝花夕拾》和《西游记》的说法有误的一项是（　）</a:t>
            </a:r>
            <a:endParaRPr sz="32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A．《朝花夕拾》常出现对看戏等情节的回忆，如《五猖会》《无常》。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B．《朝花夕拾》中提及较多的人物主要有恩师、父亲、朋友和阿长。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C．《西游记》叙述唐僧在女儿国的经历，意在突出唐僧的坚定意志。	</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D．《西游记》是中国古典文学中极富想象力的章回体长篇科幻小说。</a:t>
            </a:r>
            <a:endParaRPr sz="32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5"/>
            </p:custDataLst>
          </p:nvPr>
        </p:nvSpPr>
        <p:spPr bwMode="auto">
          <a:xfrm>
            <a:off x="90805" y="5040630"/>
            <a:ext cx="11966575" cy="164655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32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32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D.有误，《西游记》是中国古典文学中极富想象力的章回体长篇神魔小说。故选：D。</a:t>
            </a:r>
            <a:endParaRPr lang="zh-CN" altLang="en-US" sz="32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decel="4000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0-#ppt_w/2"/>
                                          </p:val>
                                        </p:tav>
                                        <p:tav tm="100000">
                                          <p:val>
                                            <p:strVal val="#ppt_x"/>
                                          </p:val>
                                        </p:tav>
                                      </p:tavLst>
                                    </p:anim>
                                    <p:anim calcmode="lin" valueType="num">
                                      <p:cBhvr additive="base">
                                        <p:cTn id="8"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title=""/>
          <p:cNvSpPr>
            <a:spLocks noChangeArrowheads="1"/>
          </p:cNvSpPr>
          <p:nvPr/>
        </p:nvSpPr>
        <p:spPr bwMode="auto">
          <a:xfrm>
            <a:off x="140335" y="0"/>
            <a:ext cx="12009120" cy="4303395"/>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21.</a:t>
            </a:r>
            <a:r>
              <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rPr>
              <a:t>下列关于《朝花夕拾》和《西游记》的表述，正确的一项是 （　　）</a:t>
            </a:r>
            <a:endParaRPr sz="2800" b="1" kern="0" noProof="0" smtClean="0">
              <a:solidFill>
                <a:srgbClr val="310BF3"/>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A．《朝花夕拾》里的《五猖会》一文，父亲责令我去看五猖会前背《天演论》，让我无比沮丧，写出了孩子在父母毫不顾及自己心理时的无奈和厌烦。</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B．《朝花夕拾》最初在《新青年》发表时，题为《旧事重提》，是鲁迅先生所作的抒情性散文集。共10篇。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C．在《西游记》中，孙悟空先后获得的名号依次为：美猴王——孙悟空——齐天大圣——弼马温——孙行者——斗战胜佛，其中孙悟空的法号是唐僧取的。	</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a:p>
            <a:pPr marL="0" marR="0" lvl="0" indent="0" algn="l" defTabSz="914400" eaLnBrk="1" fontAlgn="auto" latinLnBrk="0" hangingPunct="1">
              <a:lnSpc>
                <a:spcPct val="100000"/>
              </a:lnSpc>
              <a:spcBef>
                <a:spcPct val="0"/>
              </a:spcBef>
              <a:spcAft>
                <a:spcPct val="0"/>
              </a:spcAft>
              <a:buClrTx/>
              <a:buSzTx/>
              <a:buFont typeface="Arial" pitchFamily="34" charset="0"/>
              <a:buNone/>
              <a:defRPr/>
            </a:pPr>
            <a:r>
              <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rPr>
              <a:t>D．《西游记》明代吴承恩所著，鲁迅先生称之为“神魔小说”，林庚先生称之为“童心之作”，是中国古典文学中最富有想象力的作品之一。</a:t>
            </a:r>
            <a:endParaRPr sz="2800" b="1" kern="0" noProof="0" smtClean="0">
              <a:solidFill>
                <a:schemeClr val="tx1"/>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
        <p:nvSpPr>
          <p:cNvPr id="2" name="矩形 1" title=""/>
          <p:cNvSpPr>
            <a:spLocks noChangeArrowheads="1"/>
          </p:cNvSpPr>
          <p:nvPr>
            <p:custDataLst>
              <p:tags r:id="rId2"/>
            </p:custDataLst>
          </p:nvPr>
        </p:nvSpPr>
        <p:spPr bwMode="auto">
          <a:xfrm>
            <a:off x="140335" y="4295775"/>
            <a:ext cx="12009120" cy="2562860"/>
          </a:xfrm>
          <a:prstGeom prst="rect">
            <a:avLst/>
          </a:prstGeom>
          <a:noFill/>
          <a:ln>
            <a:noFill/>
          </a:ln>
          <a:effectLst>
            <a:outerShdw blurRad="50800" dist="38100" dir="2700000" algn="tl" rotWithShape="0">
              <a:schemeClr val="bg2">
                <a:lumMod val="50000"/>
                <a:alpha val="4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 typeface="Arial" pitchFamily="34" charset="0"/>
              <a:buNone/>
              <a:defRPr/>
            </a:pPr>
            <a:r>
              <a:rPr lang="zh-CN" altLang="en-US" sz="2800" b="1" kern="0" noProof="0" smtClean="0">
                <a:solidFill>
                  <a:srgbClr val="00B050"/>
                </a:solidFill>
                <a:latin typeface="楷体" panose="02010609060101010101" charset="-122"/>
                <a:ea typeface="楷体" panose="02010609060101010101" charset="-122"/>
                <a:cs typeface="楷体" panose="02010609060101010101" charset="-122"/>
                <a:sym typeface="Impact" panose="020b0806030902050204" pitchFamily="34" charset="0"/>
              </a:rPr>
              <a:t>【答案】</a:t>
            </a:r>
            <a:r>
              <a:rPr lang="en-US" altLang="zh-CN" sz="2800" b="1" kern="0" noProof="0" smtClean="0">
                <a:solidFill>
                  <a:srgbClr val="FF0000"/>
                </a:solidFill>
                <a:latin typeface="楷体" panose="02010609060101010101" charset="-122"/>
                <a:ea typeface="楷体" panose="02010609060101010101" charset="-122"/>
                <a:cs typeface="楷体" panose="02010609060101010101" charset="-122"/>
                <a:sym typeface="Impact" panose="020b0806030902050204" pitchFamily="34" charset="0"/>
              </a:rPr>
              <a:t>D</a:t>
            </a:r>
            <a:r>
              <a:rPr lang="en-US" altLang="zh-CN"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 </a:t>
            </a:r>
            <a:r>
              <a:rPr lang="zh-CN" altLang="en-US" sz="2800" b="1" kern="0" noProof="0" smtClean="0">
                <a:solidFill>
                  <a:srgbClr val="090FF5"/>
                </a:solidFill>
                <a:latin typeface="楷体" panose="02010609060101010101" charset="-122"/>
                <a:ea typeface="楷体" panose="02010609060101010101" charset="-122"/>
                <a:cs typeface="楷体" panose="02010609060101010101" charset="-122"/>
                <a:sym typeface="Impact" panose="020b0806030902050204" pitchFamily="34" charset="0"/>
              </a:rPr>
              <a:t>【解析】</a:t>
            </a:r>
            <a:r>
              <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rPr>
              <a:t>A.有误，《朝花夕拾》里的《五猖会》一文，父亲责令我去看五猖会前背《鉴略》。B.有误，《朝花夕拾》最初在《新青年》发表时，题为《旧事重提》，是鲁迅先生所作的回忆性散文集。共10篇。C.有误，在《西游记》中，孙悟空先后获得的名号依次为：美猴王——孙悟空——弼马温——齐天大圣——孙行者——斗战胜佛，其中孙悟空的法号是唐僧取的。故选：D。</a:t>
            </a:r>
            <a:endParaRPr lang="zh-CN" altLang="en-US" sz="2800" b="1" kern="0" noProof="0" smtClean="0">
              <a:solidFill>
                <a:srgbClr val="C00000"/>
              </a:solidFill>
              <a:latin typeface="楷体" panose="02010609060101010101" charset="-122"/>
              <a:ea typeface="楷体" panose="02010609060101010101" charset="-122"/>
              <a:cs typeface="楷体" panose="02010609060101010101" charset="-122"/>
              <a:sym typeface="Impact" panose="020b0806030902050204" pitchFamily="34" charset="0"/>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https://d.book118.com/516024234211010032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TABLE_ENDDRAG_ORIGIN_RECT" val="944*454"/>
  <p:tag name="TABLE_ENDDRAG_RECT" val="7*64*944*454"/>
</p:tagLst>
</file>

<file path=ppt/tags/tag7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TABLE_ENDDRAG_ORIGIN_RECT" val="944*469"/>
  <p:tag name="TABLE_ENDDRAG_RECT" val="7*52*944*469"/>
</p:tagLst>
</file>

<file path=ppt/tags/tag7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TABLE_ENDDRAG_ORIGIN_RECT" val="959*500"/>
  <p:tag name="TABLE_ENDDRAG_RECT" val="0*39*959*500"/>
</p:tagLst>
</file>

<file path=ppt/tags/tag8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TABLE_ENDDRAG_ORIGIN_RECT" val="944*460"/>
  <p:tag name="TABLE_ENDDRAG_RECT" val="7*39*944*460"/>
</p:tagLst>
</file>

<file path=ppt/tags/tag8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TABLE_ENDDRAG_ORIGIN_RECT" val="944*465"/>
  <p:tag name="TABLE_ENDDRAG_RECT" val="7*52*944*465"/>
</p:tagLst>
</file>

<file path=ppt/tags/tag9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TABLE_ENDDRAG_ORIGIN_RECT" val="944*465"/>
  <p:tag name="TABLE_ENDDRAG_RECT" val="7*52*944*465"/>
</p:tagLst>
</file>

<file path=ppt/tags/tag9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8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29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29</vt:i4>
      </vt:variant>
    </vt:vector>
  </HeadingPairs>
  <TitlesOfParts>
    <vt:vector baseType="lpstr" size="38">
      <vt:lpstr>Arial</vt:lpstr>
      <vt:lpstr>Calibri</vt:lpstr>
      <vt:lpstr>微软雅黑</vt:lpstr>
      <vt:lpstr>Wingdings</vt:lpstr>
      <vt:lpstr>叶根友毛笔行书2.0版</vt:lpstr>
      <vt:lpstr>楷体</vt:lpstr>
      <vt:lpstr>Impact</vt:lpstr>
      <vt:lpstr>宋体</vt:lpstr>
      <vt:lpstr>Office Theme</vt:lpstr>
      <vt:lpstr>专题12：名著阅读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2024-09-01T01:25:36.209</cp:lastPrinted>
  <dcterms:created xsi:type="dcterms:W3CDTF">2024-08-31T17:25:36Z</dcterms:created>
  <dcterms:modified xsi:type="dcterms:W3CDTF">2024-08-31T17:25:38Z</dcterms:modified>
</cp:coreProperties>
</file>