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Relationship Id="rId2" Type="http://schemas.openxmlformats.org/officeDocument/2006/relationships/image" Target="../media/image1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ED54-E9B7-422F-BBC6-C5EEF42CA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83D7-3C94-48BB-BB9D-2B4AF0FC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A2B1-01ED-4A3B-BE68-D84DA59B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E554F-116E-4363-B59C-56116B4E9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B5F78-C078-4812-BA12-FB43CE38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DB119-6B97-4565-B3B5-AD881CA9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FE4C4-D671-4DD0-9365-8F327E0F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1D960-5926-4002-A4AA-CAA44B6C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339F-552A-4A84-BA0A-D0D07E79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C6980-69F5-4093-AB71-C7837DCD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68D0B-B0C5-4CCF-BA3D-DF92CCB9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slide" Target="slide2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1.docx" TargetMode="Internal" /><Relationship Id="rId6" Type="http://schemas.openxmlformats.org/officeDocument/2006/relationships/image" Target="../media/image7.emf" /><Relationship Id="rId7" Type="http://schemas.openxmlformats.org/officeDocument/2006/relationships/vmlDrawing" Target="../drawings/vmlDrawing1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9.emf" /><Relationship Id="rId5" Type="http://schemas.openxmlformats.org/officeDocument/2006/relationships/vmlDrawing" Target="../drawings/vmlDrawing2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package" Target="../embeddings/Document3.docx" TargetMode="Internal" /><Relationship Id="rId4" Type="http://schemas.openxmlformats.org/officeDocument/2006/relationships/image" Target="../media/image10.emf" /><Relationship Id="rId5" Type="http://schemas.openxmlformats.org/officeDocument/2006/relationships/image" Target="../media/image11.png" /><Relationship Id="rId6" Type="http://schemas.openxmlformats.org/officeDocument/2006/relationships/image" Target="../media/image4.png" /><Relationship Id="rId7" Type="http://schemas.openxmlformats.org/officeDocument/2006/relationships/slide" Target="slide2.xml" TargetMode="Internal" /><Relationship Id="rId8" Type="http://schemas.openxmlformats.org/officeDocument/2006/relationships/vmlDrawing" Target="../drawings/vmlDrawing3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4.docx" TargetMode="Internal" /><Relationship Id="rId3" Type="http://schemas.openxmlformats.org/officeDocument/2006/relationships/image" Target="../media/image12.emf" /><Relationship Id="rId4" Type="http://schemas.openxmlformats.org/officeDocument/2006/relationships/image" Target="../media/image13.png" /><Relationship Id="rId5" Type="http://schemas.openxmlformats.org/officeDocument/2006/relationships/package" Target="../embeddings/Document5.docx" TargetMode="Internal" /><Relationship Id="rId6" Type="http://schemas.openxmlformats.org/officeDocument/2006/relationships/image" Target="../media/image14.emf" /><Relationship Id="rId7" Type="http://schemas.openxmlformats.org/officeDocument/2006/relationships/vmlDrawing" Target="../drawings/vmlDrawing4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3010101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2802622" y="2069435"/>
            <a:ext cx="5040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直线和圆的位置关系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 flipV="1">
            <a:off x="2926180" y="2649498"/>
            <a:ext cx="4886090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403648" y="2070005"/>
            <a:ext cx="1440250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424196" y="2077968"/>
            <a:ext cx="1581058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3.6.1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矩形 68"/>
          <p:cNvSpPr/>
          <p:nvPr/>
        </p:nvSpPr>
        <p:spPr>
          <a:xfrm>
            <a:off x="1835696" y="2237755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1144191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1137918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1158555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3839325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2" name="矩形 68"/>
          <p:cNvSpPr/>
          <p:nvPr/>
        </p:nvSpPr>
        <p:spPr>
          <a:xfrm>
            <a:off x="1846847" y="3766118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9" name="组合 22"/>
          <p:cNvGrpSpPr/>
          <p:nvPr/>
        </p:nvGrpSpPr>
        <p:grpSpPr>
          <a:xfrm>
            <a:off x="3839249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3845599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1" name="组合 28"/>
          <p:cNvGrpSpPr/>
          <p:nvPr/>
        </p:nvGrpSpPr>
        <p:grpSpPr>
          <a:xfrm>
            <a:off x="3839326" y="3751282"/>
            <a:ext cx="574675" cy="542925"/>
            <a:chOff x="4440081" y="981292"/>
            <a:chExt cx="574646" cy="543961"/>
          </a:xfrm>
        </p:grpSpPr>
        <p:pic>
          <p:nvPicPr>
            <p:cNvPr id="1439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0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3" name="组合 39"/>
          <p:cNvGrpSpPr/>
          <p:nvPr/>
        </p:nvGrpSpPr>
        <p:grpSpPr>
          <a:xfrm>
            <a:off x="6589811" y="2172840"/>
            <a:ext cx="574675" cy="542925"/>
            <a:chOff x="4440081" y="1073269"/>
            <a:chExt cx="574646" cy="543961"/>
          </a:xfrm>
        </p:grpSpPr>
        <p:pic>
          <p:nvPicPr>
            <p:cNvPr id="1439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1073269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6" name="TextBox 2"/>
            <p:cNvSpPr txBox="1"/>
            <p:nvPr/>
          </p:nvSpPr>
          <p:spPr>
            <a:xfrm>
              <a:off x="4468565" y="1116056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23" name="矩形 67"/>
          <p:cNvSpPr/>
          <p:nvPr/>
        </p:nvSpPr>
        <p:spPr>
          <a:xfrm>
            <a:off x="4572000" y="1389707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4" name="矩形 68"/>
          <p:cNvSpPr/>
          <p:nvPr/>
        </p:nvSpPr>
        <p:spPr>
          <a:xfrm>
            <a:off x="4549698" y="2238979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58" name="组合 22"/>
          <p:cNvGrpSpPr/>
          <p:nvPr/>
        </p:nvGrpSpPr>
        <p:grpSpPr>
          <a:xfrm>
            <a:off x="6588224" y="2964929"/>
            <a:ext cx="574675" cy="542925"/>
            <a:chOff x="4440081" y="981292"/>
            <a:chExt cx="574646" cy="543961"/>
          </a:xfrm>
        </p:grpSpPr>
        <p:pic>
          <p:nvPicPr>
            <p:cNvPr id="1439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4" name="TextBox 2"/>
            <p:cNvSpPr txBox="1"/>
            <p:nvPr/>
          </p:nvSpPr>
          <p:spPr>
            <a:xfrm>
              <a:off x="4489691" y="1007939"/>
              <a:ext cx="475427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  <p:grpSp>
        <p:nvGrpSpPr>
          <p:cNvPr id="101" name="组合 25"/>
          <p:cNvGrpSpPr/>
          <p:nvPr/>
        </p:nvGrpSpPr>
        <p:grpSpPr>
          <a:xfrm>
            <a:off x="6588224" y="1347614"/>
            <a:ext cx="574675" cy="544513"/>
            <a:chOff x="4440081" y="981292"/>
            <a:chExt cx="574646" cy="543961"/>
          </a:xfrm>
        </p:grpSpPr>
        <p:pic>
          <p:nvPicPr>
            <p:cNvPr id="102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3" name="TextBox 2"/>
            <p:cNvSpPr txBox="1"/>
            <p:nvPr/>
          </p:nvSpPr>
          <p:spPr>
            <a:xfrm>
              <a:off x="4558137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7" name="矩形 67"/>
          <p:cNvSpPr/>
          <p:nvPr/>
        </p:nvSpPr>
        <p:spPr>
          <a:xfrm>
            <a:off x="7278820" y="1388094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58" name="组合 22"/>
          <p:cNvGrpSpPr/>
          <p:nvPr/>
        </p:nvGrpSpPr>
        <p:grpSpPr>
          <a:xfrm>
            <a:off x="6599375" y="3729613"/>
            <a:ext cx="574675" cy="542925"/>
            <a:chOff x="4440081" y="981292"/>
            <a:chExt cx="574646" cy="543961"/>
          </a:xfrm>
        </p:grpSpPr>
        <p:pic>
          <p:nvPicPr>
            <p:cNvPr id="5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0" name="TextBox 2"/>
            <p:cNvSpPr txBox="1"/>
            <p:nvPr/>
          </p:nvSpPr>
          <p:spPr>
            <a:xfrm>
              <a:off x="4481195" y="1007939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7" grpId="0"/>
      <p:bldP spid="32" grpId="0"/>
      <p:bldP spid="123" grpId="0"/>
      <p:bldP spid="124" grpId="0"/>
      <p:bldP spid="5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1177464"/>
            <a:ext cx="7921253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________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公共点，则直线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相切；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174625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________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公共点，则直线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相交；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174625">
              <a:lnSpc>
                <a:spcPct val="150000"/>
              </a:lnSpc>
            </a:pP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(3)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直线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________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公共点，则直线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相离．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127998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245034" y="1301922"/>
            <a:ext cx="110109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有唯一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矩形 7"/>
          <p:cNvSpPr/>
          <p:nvPr/>
        </p:nvSpPr>
        <p:spPr>
          <a:xfrm>
            <a:off x="2843808" y="1834003"/>
            <a:ext cx="110109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有两个</a:t>
            </a:r>
            <a:endParaRPr lang="zh-CN" altLang="en-US" sz="2400"/>
          </a:p>
        </p:txBody>
      </p:sp>
      <p:sp>
        <p:nvSpPr>
          <p:cNvPr id="9" name="矩形 8"/>
          <p:cNvSpPr/>
          <p:nvPr/>
        </p:nvSpPr>
        <p:spPr>
          <a:xfrm>
            <a:off x="3048495" y="2398117"/>
            <a:ext cx="79502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没有</a:t>
            </a:r>
            <a:endParaRPr lang="zh-CN" altLang="en-US" sz="240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809689"/>
            <a:ext cx="7921254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“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光盘行动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”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的宣传海报，图中筷子与餐盘可看成直线和圆的位置关系是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．相切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．相交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．相离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．平行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616924" y="876158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2067272"/>
            <a:ext cx="1387374" cy="1978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043237" y="1250867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043608" y="2566757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1042863" y="1897198"/>
            <a:ext cx="6841505" cy="5708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筷子与餐盘有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个交点，即相交关系．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188" y="761276"/>
            <a:ext cx="7921625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89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想一想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设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的半径为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，圆心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到直线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的距离为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，则：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 indent="-365125">
              <a:lnSpc>
                <a:spcPct val="150000"/>
              </a:lnSpc>
              <a:spcAft>
                <a:spcPct val="0"/>
              </a:spcAft>
              <a:tabLst>
                <a:tab pos="452120"/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d</a:t>
            </a:r>
            <a:r>
              <a:rPr lang="en-US" altLang="zh-CN" sz="2400" b="1" kern="100" err="1">
                <a:latin typeface="Times New Roman" panose="02020603050405020304"/>
                <a:cs typeface="Courier New" panose="02070309020205020404"/>
              </a:rPr>
              <a:t>______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相离；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 indent="-365125">
              <a:lnSpc>
                <a:spcPct val="150000"/>
              </a:lnSpc>
              <a:spcAft>
                <a:spcPct val="0"/>
              </a:spcAft>
              <a:tabLst>
                <a:tab pos="452120"/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d</a:t>
            </a:r>
            <a:r>
              <a:rPr lang="en-US" altLang="zh-CN" sz="2400" b="1" kern="100" err="1">
                <a:latin typeface="Times New Roman" panose="02020603050405020304"/>
                <a:cs typeface="Courier New" panose="02070309020205020404"/>
              </a:rPr>
              <a:t>______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相切；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 indent="-365125">
              <a:lnSpc>
                <a:spcPct val="150000"/>
              </a:lnSpc>
              <a:spcAft>
                <a:spcPct val="0"/>
              </a:spcAft>
              <a:tabLst>
                <a:tab pos="452120"/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(3)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d</a:t>
            </a:r>
            <a:r>
              <a:rPr lang="en-US" altLang="zh-CN" sz="2400" b="1" kern="100" err="1">
                <a:latin typeface="Times New Roman" panose="02020603050405020304"/>
                <a:cs typeface="Courier New" panose="02070309020205020404"/>
              </a:rPr>
              <a:t>______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⇒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相交．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520" y="84483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629946" y="2017529"/>
            <a:ext cx="35687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&gt;</a:t>
            </a:r>
            <a:endParaRPr lang="zh-CN" altLang="en-US" sz="2400"/>
          </a:p>
        </p:txBody>
      </p:sp>
      <p:pic>
        <p:nvPicPr>
          <p:cNvPr id="7" name="Picture 7" descr="C:\Users\Administrator\Desktop\习题课件\返回框.png">
            <a:hlinkClick r:id="rId3" action="ppaction://hlinksldjump?num=2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矩形 7"/>
          <p:cNvSpPr/>
          <p:nvPr/>
        </p:nvSpPr>
        <p:spPr>
          <a:xfrm>
            <a:off x="1578486" y="2565270"/>
            <a:ext cx="4889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endParaRPr lang="zh-CN" altLang="en-US" sz="2400"/>
          </a:p>
        </p:txBody>
      </p:sp>
      <p:sp>
        <p:nvSpPr>
          <p:cNvPr id="9" name="矩形 8"/>
          <p:cNvSpPr/>
          <p:nvPr/>
        </p:nvSpPr>
        <p:spPr>
          <a:xfrm>
            <a:off x="1619672" y="3102124"/>
            <a:ext cx="35687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&lt;</a:t>
            </a:r>
            <a:endParaRPr lang="zh-CN" altLang="en-US" sz="240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931639"/>
            <a:ext cx="7895420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已知平面内有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的半径为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，线段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的位置关系为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．相离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B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相交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．相切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．相交或相切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37020" y="99999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07589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52515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的半径为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，线段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3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在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外，点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在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上．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直线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的位置关系为相交或相切．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559" y="981581"/>
            <a:ext cx="7921253" cy="23069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已知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的直径等于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，圆心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到直线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的距离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为</a:t>
            </a:r>
            <a:r>
              <a:rPr lang="en-US" altLang="zh-CN" sz="2400" b="1" kern="100" smtClean="0">
                <a:latin typeface="Times New Roman" panose="02020603050405020304"/>
                <a:cs typeface="Times New Roman" panose="02020603050405020304"/>
              </a:rPr>
              <a:t>   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5 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的公共点个数为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0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．无法确定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1052712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12726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93611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根据题意，得该圆的半径是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6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，即大于圆心到直线的距离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5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，则直线和圆相交，故直线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l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与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的公共点个数为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个．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38204"/>
            <a:ext cx="7895420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为切点，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上一点，连接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交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的长为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7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8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72136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8" y="2533033"/>
            <a:ext cx="2369244" cy="1436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1106851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2926797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827584" y="1702661"/>
          <a:ext cx="7478713" cy="1169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5" imgW="7540625" imgH="1189355" progId="Word.Document.12">
                  <p:embed/>
                </p:oleObj>
              </mc:Choice>
              <mc:Fallback>
                <p:oleObj name="文档" r:id="rId5" imgW="7540625" imgH="11893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27584" y="1702661"/>
                        <a:ext cx="7478713" cy="1169988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0699" y="699542"/>
            <a:ext cx="7777725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5305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如图，在</a:t>
            </a:r>
            <a:r>
              <a:rPr lang="en-US" altLang="zh-CN" sz="2400" b="1" err="1">
                <a:latin typeface="Times New Roman" panose="02020603050405020304"/>
                <a:ea typeface="宋体" panose="02010600030101010101" pitchFamily="2" charset="-122"/>
              </a:rPr>
              <a:t>Rt</a:t>
            </a:r>
            <a:r>
              <a:rPr lang="en-US" altLang="zh-CN" sz="2400" b="1" err="1">
                <a:latin typeface="Cambria Math" panose="02040503050406030204"/>
                <a:ea typeface="宋体" panose="02010600030101010101" pitchFamily="2" charset="-122"/>
                <a:cs typeface="Cambria Math" panose="02040503050406030204"/>
              </a:rPr>
              <a:t>△</a:t>
            </a:r>
            <a:r>
              <a:rPr lang="en-US" altLang="zh-CN" sz="2400" b="1" i="1" err="1">
                <a:latin typeface="Times New Roman" panose="02020603050405020304"/>
                <a:ea typeface="宋体" panose="02010600030101010101" pitchFamily="2" charset="-122"/>
              </a:rPr>
              <a:t>ABC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中，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90°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8</a:t>
            </a:r>
            <a:r>
              <a:rPr lang="zh-CN" altLang="zh-CN" sz="2400" b="1" smtClea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smtClean="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</a:t>
            </a:r>
            <a:r>
              <a:rPr lang="en-US" altLang="zh-CN" sz="2400" b="1" i="1" smtClean="0">
                <a:latin typeface="Times New Roman" panose="02020603050405020304"/>
                <a:ea typeface="宋体" panose="02010600030101010101" pitchFamily="2" charset="-122"/>
              </a:rPr>
              <a:t>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6.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以点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为圆心，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r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为半径作圆，当所作的圆与斜边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所在的直线相切时，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r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的值为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________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．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520" y="766026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51229" y="2660274"/>
            <a:ext cx="1728192" cy="1851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516216" y="1635646"/>
          <a:ext cx="882650" cy="781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901700" imgH="793750" progId="Word.Document.12">
                  <p:embed/>
                </p:oleObj>
              </mc:Choice>
              <mc:Fallback>
                <p:oleObj name="文档" r:id="rId3" imgW="901700" imgH="793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516216" y="1635646"/>
                        <a:ext cx="882650" cy="7810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545252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739865" y="1160071"/>
          <a:ext cx="7705725" cy="334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7769225" imgH="3368675" progId="Word.Document.12">
                  <p:embed/>
                </p:oleObj>
              </mc:Choice>
              <mc:Fallback>
                <p:oleObj name="文档" r:id="rId3" imgW="7769225" imgH="33686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39865" y="1160071"/>
                        <a:ext cx="7705725" cy="33401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8665" y="1933728"/>
            <a:ext cx="2133600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C:\Users\Administrator\Desktop\习题课件\返回框.png">
            <a:hlinkClick r:id="rId7" action="ppaction://hlinksldjump?num=2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53376" y="699542"/>
          <a:ext cx="7223125" cy="2352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imgW="7281545" imgH="2378075" progId="Word.Document.12">
                  <p:embed/>
                </p:oleObj>
              </mc:Choice>
              <mc:Fallback>
                <p:oleObj name="文档" r:id="rId2" imgW="7281545" imgH="23780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53376" y="699542"/>
                        <a:ext cx="7223125" cy="23526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椭圆 6"/>
          <p:cNvSpPr/>
          <p:nvPr/>
        </p:nvSpPr>
        <p:spPr>
          <a:xfrm>
            <a:off x="611560" y="72717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3848" y="2978425"/>
            <a:ext cx="2520280" cy="1673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3185845" y="2418011"/>
          <a:ext cx="1468437" cy="5857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imgW="1494155" imgH="595630" progId="Word.Document.12">
                  <p:embed/>
                </p:oleObj>
              </mc:Choice>
              <mc:Fallback>
                <p:oleObj name="文档" r:id="rId5" imgW="1494155" imgH="5956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185845" y="2418011"/>
                        <a:ext cx="1468437" cy="5857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55552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10815" y="1079328"/>
            <a:ext cx="7921625" cy="2009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如图，当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都相切时，连接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并延长交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的长为点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到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上的点的距离的最大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值</a:t>
            </a:r>
            <a:r>
              <a:rPr lang="en-US" altLang="zh-CN" sz="2400" b="1" kern="100" smtClean="0">
                <a:latin typeface="Times New Roman" panose="02020603050405020304"/>
                <a:cs typeface="Times New Roman" panose="020206030504050203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设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与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的切点分别为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F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，连接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OE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OF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OE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OF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.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5816" y="2787774"/>
            <a:ext cx="2851398" cy="1790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https://d.book118.com/516030101015010101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2024-09-25T11:40:12.217</cp:lastPrinted>
  <dcterms:created xsi:type="dcterms:W3CDTF">2024-09-25T03:40:12Z</dcterms:created>
  <dcterms:modified xsi:type="dcterms:W3CDTF">2024-09-25T03:40:13Z</dcterms:modified>
</cp:coreProperties>
</file>