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defRPr sz="1200" noProof="1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defRPr sz="1200" noProof="1" smtClean="0">
                <a:latin typeface="+mn-lt"/>
                <a:ea typeface="+mn-ea"/>
              </a:defRPr>
            </a:lvl1pPr>
          </a:lstStyle>
          <a:p>
            <a:fld id="{D6C8D182-E4C8-4120-9249-FC9774456FFA}" type="datetimeFigureOut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100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备注占位符 4"/>
          <p:cNvSpPr>
            <a:spLocks noGrp="1" noChangeArrowheads="1"/>
          </p:cNvSpPr>
          <p:nvPr>
            <p:ph type="body" sz="quarter" idx="9"/>
          </p:nvPr>
        </p:nvSpPr>
        <p:spPr bwMode="auto">
          <a:xfrm>
            <a:off x="711200" y="4926013"/>
            <a:ext cx="5683250" cy="402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defRPr sz="1200" noProof="1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ABEC093A-15F5-476D-9320-7C842437B8AB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FC6B7E2-0617-4AC1-993F-2E58B2FF18A7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cs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F4DDD-CF14-49D5-9140-4B5E5F00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E1EA1-B1F1-48DE-888A-B72839BB8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A8411-E003-48CE-BA14-D6CD5415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5BE8D-291B-43F3-B4FC-C7E0AFA76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FE4FD-C893-44E6-97E7-22F59F62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FC429-F2DE-49C8-B44A-E7D18E88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988598-E9AD-484C-80BB-FF73F466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5A3E6-9855-4E66-8940-E9D3BE4C0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23E67-00AC-4651-841A-BD2A0670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16711-E869-43E2-852F-D91C68D0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4F930-2569-4306-B609-3D3D05E7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6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false"/>
              </a:ext>
            </a:extLst>
          </a:blip>
          <a:srcRect r="11096" b="2"/>
          <a:stretch>
            <a:fillRect/>
          </a:stretch>
        </p:blipFill>
        <p:spPr bwMode="auto">
          <a:xfrm>
            <a:off x="1588" y="-84138"/>
            <a:ext cx="12192000" cy="694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单击此处添加标题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单击此处添加副标题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4EC6B2-67D1-4CB0-B2EC-7D2B6CA6E2E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D34F85-0838-4AAE-AE25-A41B38A6904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F2F0F7-945F-42B7-9BE3-DD5F404EF25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41430-53AB-4EB2-BCFB-1260885F819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1146F2-C8D5-4EE8-A363-AF9CA1A7E39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254280-2A80-47EF-95BD-5DC082B10FE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2C8FAE-DD1B-4B81-8807-661A82CF6A2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单击此处编辑标题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9563A-778B-4597-9D03-AD2768C2140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410642-1B8B-4497-A528-2A48B22514F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D772D104-982B-40E0-B546-EFB676E8282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新课导入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矩形 309" hidden="1"/>
          <p:cNvSpPr/>
          <p:nvPr userDrawn="1"/>
        </p:nvSpPr>
        <p:spPr>
          <a:xfrm>
            <a:off x="122768" y="347133"/>
            <a:ext cx="11952817" cy="63944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535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初读感知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../media/image1.jpeg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2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图片 6"/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false"/>
              </a:ext>
            </a:extLst>
          </a:blip>
          <a:srcRect r="11096" b="2"/>
          <a:stretch>
            <a:fillRect/>
          </a:stretch>
        </p:blipFill>
        <p:spPr bwMode="auto">
          <a:xfrm>
            <a:off x="1588" y="-84138"/>
            <a:ext cx="12192000" cy="694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圆角矩形 7"/>
          <p:cNvSpPr/>
          <p:nvPr userDrawn="1"/>
        </p:nvSpPr>
        <p:spPr>
          <a:xfrm>
            <a:off x="473075" y="38100"/>
            <a:ext cx="11249025" cy="669766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/>
            <a:endParaRPr lang="zh-CN" altLang="en-US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4174D07C-AF85-4746-ADED-C716448FA75A}" type="slidenum">
              <a:rPr lang="zh-CN" altLang="en-US"/>
              <a:t>0</a:t>
            </a:fld>
            <a:endParaRPr lang="zh-CN" altLang="en-US"/>
          </a:p>
        </p:txBody>
      </p:sp>
      <p:sp>
        <p:nvSpPr>
          <p:cNvPr id="1031" name="标题占位符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2" name="文本占位符 2"/>
          <p:cNvSpPr>
            <a:spLocks noGrp="1" noChangeArrowheads="1"/>
          </p:cNvSpPr>
          <p:nvPr>
            <p:ph type="body" idx="9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033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itchFamily="2" charset="-122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image" Target="../media/image11.png" /><Relationship Id="rId7" Type="http://schemas.openxmlformats.org/officeDocument/2006/relationships/tags" Target="../tags/tag11.xml" /><Relationship Id="rId8" Type="http://schemas.openxmlformats.org/officeDocument/2006/relationships/tags" Target="../tags/tag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12" Type="http://schemas.openxmlformats.org/officeDocument/2006/relationships/tags" Target="../tags/tag23.xml" /><Relationship Id="rId13" Type="http://schemas.openxmlformats.org/officeDocument/2006/relationships/tags" Target="../tags/tag24.xml" /><Relationship Id="rId14" Type="http://schemas.openxmlformats.org/officeDocument/2006/relationships/tags" Target="../tags/tag25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30223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1524000" y="1322388"/>
            <a:ext cx="9144000" cy="2187575"/>
          </a:xfrm>
        </p:spPr>
        <p:txBody>
          <a:bodyPr/>
          <a:lstStyle/>
          <a:p>
            <a:r>
              <a:t>统编版一年级语文下册</a:t>
            </a:r>
          </a:p>
        </p:txBody>
      </p:sp>
      <p:sp>
        <p:nvSpPr>
          <p:cNvPr id="5122" name="副标题 2" title="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t>14 文具的家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797575" y="2363296"/>
            <a:ext cx="9809071" cy="3192145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266700" indent="-266700" algn="l" defTabSz="342900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342900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342900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342900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342900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3429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3429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3429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3429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0" eaLnBrk="1" hangingPunct="1">
              <a:lnSpc>
                <a:spcPct val="18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认识斤字旁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个偏旁。 </a:t>
            </a:r>
            <a:r>
              <a:rPr lang="en-US" altLang="zh-CN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重点</a:t>
            </a:r>
            <a:r>
              <a:rPr lang="en-US" altLang="zh-CN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endParaRPr lang="en-US" altLang="zh-CN" sz="28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eaLnBrk="1" hangingPunct="1">
              <a:lnSpc>
                <a:spcPct val="18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正确、流利朗读课文；通过观察插图，联系生活经验，体会心情，读好人物的对话。 </a:t>
            </a:r>
            <a:r>
              <a:rPr lang="en-US" altLang="zh-CN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重点</a:t>
            </a:r>
            <a:r>
              <a:rPr lang="en-US" altLang="zh-CN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endParaRPr lang="en-US" altLang="zh-CN" sz="2800">
              <a:solidFill>
                <a:srgbClr val="E04236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eaLnBrk="1" hangingPunct="1">
              <a:lnSpc>
                <a:spcPct val="18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3.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初步养成爱护文具的习惯 。</a:t>
            </a:r>
            <a:r>
              <a:rPr lang="zh-CN" altLang="en-US" sz="2800">
                <a:solidFill>
                  <a:srgbClr val="E04236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（难点）</a:t>
            </a:r>
            <a:endParaRPr lang="en-US" altLang="zh-CN" sz="2800">
              <a:solidFill>
                <a:srgbClr val="E04236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圆角矩形 2" title=""/>
          <p:cNvSpPr/>
          <p:nvPr/>
        </p:nvSpPr>
        <p:spPr>
          <a:xfrm>
            <a:off x="5176187" y="913761"/>
            <a:ext cx="2357224" cy="520184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学习目标</a:t>
            </a:r>
            <a:endParaRPr lang="en-US" altLang="zh-CN" sz="28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0080" y="2766992"/>
            <a:ext cx="900000" cy="900000"/>
          </a:xfrm>
          <a:prstGeom prst="rect">
            <a:avLst/>
          </a:prstGeom>
        </p:spPr>
      </p:pic>
      <p:sp>
        <p:nvSpPr>
          <p:cNvPr id="20" name="文本框 19" title=""/>
          <p:cNvSpPr txBox="1"/>
          <p:nvPr/>
        </p:nvSpPr>
        <p:spPr>
          <a:xfrm>
            <a:off x="1889741" y="280674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具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1627710" y="227278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jù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1418590" y="1098550"/>
            <a:ext cx="436943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文泉驿等宽微米黑" panose="020b0606030804020204" pitchFamily="34" charset="-122"/>
                <a:sym typeface="微软雅黑" panose="020b0503020204020204" charset="-122"/>
              </a:rPr>
              <a:t>我会认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文泉驿等宽微米黑" panose="020b0606030804020204" pitchFamily="34" charset="-122"/>
              <a:sym typeface="微软雅黑" panose="020b0503020204020204" charset="-122"/>
            </a:endParaRPr>
          </a:p>
        </p:txBody>
      </p:sp>
      <p:pic>
        <p:nvPicPr>
          <p:cNvPr id="26" name="图片 2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9271" y="2766992"/>
            <a:ext cx="900000" cy="900000"/>
          </a:xfrm>
          <a:prstGeom prst="rect">
            <a:avLst/>
          </a:prstGeom>
        </p:spPr>
      </p:pic>
      <p:sp>
        <p:nvSpPr>
          <p:cNvPr id="27" name="文本框 26" title=""/>
          <p:cNvSpPr txBox="1"/>
          <p:nvPr/>
        </p:nvSpPr>
        <p:spPr>
          <a:xfrm>
            <a:off x="3418932" y="280674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次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1" name="文本框 30" title=""/>
          <p:cNvSpPr txBox="1"/>
          <p:nvPr/>
        </p:nvSpPr>
        <p:spPr>
          <a:xfrm>
            <a:off x="3156901" y="227278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cì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37" name="图片 3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462" y="2766992"/>
            <a:ext cx="900000" cy="900000"/>
          </a:xfrm>
          <a:prstGeom prst="rect">
            <a:avLst/>
          </a:prstGeom>
        </p:spPr>
      </p:pic>
      <p:sp>
        <p:nvSpPr>
          <p:cNvPr id="38" name="文本框 37" title=""/>
          <p:cNvSpPr txBox="1"/>
          <p:nvPr/>
        </p:nvSpPr>
        <p:spPr>
          <a:xfrm>
            <a:off x="4948123" y="280674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丢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9" name="文本框 38" title=""/>
          <p:cNvSpPr txBox="1"/>
          <p:nvPr/>
        </p:nvSpPr>
        <p:spPr>
          <a:xfrm>
            <a:off x="4686092" y="227278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diū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40" name="图片 3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653" y="2766992"/>
            <a:ext cx="900000" cy="900000"/>
          </a:xfrm>
          <a:prstGeom prst="rect">
            <a:avLst/>
          </a:prstGeom>
        </p:spPr>
      </p:pic>
      <p:sp>
        <p:nvSpPr>
          <p:cNvPr id="41" name="文本框 40" title=""/>
          <p:cNvSpPr txBox="1"/>
          <p:nvPr/>
        </p:nvSpPr>
        <p:spPr>
          <a:xfrm>
            <a:off x="6477314" y="280674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哪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42" name="文本框 41" title=""/>
          <p:cNvSpPr txBox="1"/>
          <p:nvPr/>
        </p:nvSpPr>
        <p:spPr>
          <a:xfrm>
            <a:off x="6215283" y="227278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nǎ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43" name="图片 4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6844" y="2766992"/>
            <a:ext cx="900000" cy="900000"/>
          </a:xfrm>
          <a:prstGeom prst="rect">
            <a:avLst/>
          </a:prstGeom>
        </p:spPr>
      </p:pic>
      <p:sp>
        <p:nvSpPr>
          <p:cNvPr id="44" name="文本框 43" title=""/>
          <p:cNvSpPr txBox="1"/>
          <p:nvPr/>
        </p:nvSpPr>
        <p:spPr>
          <a:xfrm>
            <a:off x="8006505" y="280674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新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45" name="文本框 44" title=""/>
          <p:cNvSpPr txBox="1"/>
          <p:nvPr/>
        </p:nvSpPr>
        <p:spPr>
          <a:xfrm>
            <a:off x="7744474" y="227278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xīn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46" name="图片 4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6035" y="2766992"/>
            <a:ext cx="900000" cy="900000"/>
          </a:xfrm>
          <a:prstGeom prst="rect">
            <a:avLst/>
          </a:prstGeom>
        </p:spPr>
      </p:pic>
      <p:sp>
        <p:nvSpPr>
          <p:cNvPr id="47" name="文本框 46" title=""/>
          <p:cNvSpPr txBox="1"/>
          <p:nvPr/>
        </p:nvSpPr>
        <p:spPr>
          <a:xfrm>
            <a:off x="9535696" y="280674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每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48" name="文本框 47" title=""/>
          <p:cNvSpPr txBox="1"/>
          <p:nvPr/>
        </p:nvSpPr>
        <p:spPr>
          <a:xfrm>
            <a:off x="9273665" y="227278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měi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49" name="图片 4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080" y="4571182"/>
            <a:ext cx="900000" cy="900000"/>
          </a:xfrm>
          <a:prstGeom prst="rect">
            <a:avLst/>
          </a:prstGeom>
        </p:spPr>
      </p:pic>
      <p:sp>
        <p:nvSpPr>
          <p:cNvPr id="50" name="文本框 49" title=""/>
          <p:cNvSpPr txBox="1"/>
          <p:nvPr/>
        </p:nvSpPr>
        <p:spPr>
          <a:xfrm>
            <a:off x="1127741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平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51" name="文本框 50" title=""/>
          <p:cNvSpPr txBox="1"/>
          <p:nvPr/>
        </p:nvSpPr>
        <p:spPr>
          <a:xfrm>
            <a:off x="865710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píng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52" name="图片 5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71" y="4571182"/>
            <a:ext cx="900000" cy="900000"/>
          </a:xfrm>
          <a:prstGeom prst="rect">
            <a:avLst/>
          </a:prstGeom>
        </p:spPr>
      </p:pic>
      <p:sp>
        <p:nvSpPr>
          <p:cNvPr id="53" name="文本框 52" title=""/>
          <p:cNvSpPr txBox="1"/>
          <p:nvPr/>
        </p:nvSpPr>
        <p:spPr>
          <a:xfrm>
            <a:off x="2656932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她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54" name="文本框 53" title=""/>
          <p:cNvSpPr txBox="1"/>
          <p:nvPr/>
        </p:nvSpPr>
        <p:spPr>
          <a:xfrm>
            <a:off x="2394901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tā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55" name="图片 5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6462" y="4571182"/>
            <a:ext cx="900000" cy="900000"/>
          </a:xfrm>
          <a:prstGeom prst="rect">
            <a:avLst/>
          </a:prstGeom>
        </p:spPr>
      </p:pic>
      <p:sp>
        <p:nvSpPr>
          <p:cNvPr id="56" name="文本框 55" title=""/>
          <p:cNvSpPr txBox="1"/>
          <p:nvPr/>
        </p:nvSpPr>
        <p:spPr>
          <a:xfrm>
            <a:off x="4186123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些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57" name="文本框 56" title=""/>
          <p:cNvSpPr txBox="1"/>
          <p:nvPr/>
        </p:nvSpPr>
        <p:spPr>
          <a:xfrm>
            <a:off x="3924092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xiē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58" name="图片 5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5653" y="4571182"/>
            <a:ext cx="900000" cy="900000"/>
          </a:xfrm>
          <a:prstGeom prst="rect">
            <a:avLst/>
          </a:prstGeom>
        </p:spPr>
      </p:pic>
      <p:sp>
        <p:nvSpPr>
          <p:cNvPr id="59" name="文本框 58" title=""/>
          <p:cNvSpPr txBox="1"/>
          <p:nvPr/>
        </p:nvSpPr>
        <p:spPr>
          <a:xfrm>
            <a:off x="5715314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仔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60" name="文本框 59" title=""/>
          <p:cNvSpPr txBox="1"/>
          <p:nvPr/>
        </p:nvSpPr>
        <p:spPr>
          <a:xfrm>
            <a:off x="5453283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zǐ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61" name="图片 6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4844" y="4571182"/>
            <a:ext cx="900000" cy="900000"/>
          </a:xfrm>
          <a:prstGeom prst="rect">
            <a:avLst/>
          </a:prstGeom>
        </p:spPr>
      </p:pic>
      <p:sp>
        <p:nvSpPr>
          <p:cNvPr id="62" name="文本框 61" title=""/>
          <p:cNvSpPr txBox="1"/>
          <p:nvPr/>
        </p:nvSpPr>
        <p:spPr>
          <a:xfrm>
            <a:off x="7244505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检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63" name="文本框 62" title=""/>
          <p:cNvSpPr txBox="1"/>
          <p:nvPr/>
        </p:nvSpPr>
        <p:spPr>
          <a:xfrm>
            <a:off x="6982474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jiǎn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64" name="图片 6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4035" y="4571182"/>
            <a:ext cx="900000" cy="900000"/>
          </a:xfrm>
          <a:prstGeom prst="rect">
            <a:avLst/>
          </a:prstGeom>
        </p:spPr>
      </p:pic>
      <p:sp>
        <p:nvSpPr>
          <p:cNvPr id="65" name="文本框 64" title=""/>
          <p:cNvSpPr txBox="1"/>
          <p:nvPr/>
        </p:nvSpPr>
        <p:spPr>
          <a:xfrm>
            <a:off x="8773696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查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66" name="文本框 65" title=""/>
          <p:cNvSpPr txBox="1"/>
          <p:nvPr/>
        </p:nvSpPr>
        <p:spPr>
          <a:xfrm>
            <a:off x="8511665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chá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95" name="图片 9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0276" y="4571182"/>
            <a:ext cx="900000" cy="900000"/>
          </a:xfrm>
          <a:prstGeom prst="rect">
            <a:avLst/>
          </a:prstGeom>
        </p:spPr>
      </p:pic>
      <p:sp>
        <p:nvSpPr>
          <p:cNvPr id="96" name="文本框 95" title=""/>
          <p:cNvSpPr txBox="1"/>
          <p:nvPr/>
        </p:nvSpPr>
        <p:spPr>
          <a:xfrm>
            <a:off x="10299937" y="4610931"/>
            <a:ext cx="78037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所</a:t>
            </a:r>
            <a:endParaRPr lang="zh-CN" altLang="en-US" sz="48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97" name="文本框 96" title=""/>
          <p:cNvSpPr txBox="1"/>
          <p:nvPr/>
        </p:nvSpPr>
        <p:spPr>
          <a:xfrm>
            <a:off x="10037906" y="4076976"/>
            <a:ext cx="132682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C00000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err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suǒ</a:t>
            </a:r>
            <a:endParaRPr lang="en-US" altLang="zh-CN" sz="3200" err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98" name="TextBox 97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  <p:bldP spid="39" grpId="0"/>
      <p:bldP spid="42" grpId="0"/>
      <p:bldP spid="45" grpId="0"/>
      <p:bldP spid="48" grpId="0"/>
      <p:bldP spid="51" grpId="0"/>
      <p:bldP spid="54" grpId="0"/>
      <p:bldP spid="57" grpId="0"/>
      <p:bldP spid="60" grpId="0"/>
      <p:bldP spid="63" grpId="0"/>
      <p:bldP spid="66" grpId="0"/>
      <p:bldP spid="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838200" y="2019935"/>
            <a:ext cx="10515600" cy="2350770"/>
          </a:xfrm>
        </p:spPr>
        <p:txBody>
          <a:bodyPr/>
          <a:lstStyle/>
          <a:p>
            <a:pPr marL="0" indent="812800" fontAlgn="auto">
              <a:lnSpc>
                <a:spcPct val="150000"/>
              </a:lnSpc>
            </a:pPr>
            <a:r>
              <a:rPr lang="zh-CN" altLang="en-US" sz="3200" b="1" kern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汉语拼音字母" panose="020b0604020202020204" pitchFamily="34" charset="0"/>
                <a:ea typeface="宋体" pitchFamily="2" charset="-122"/>
                <a:cs typeface="Fira Sans"/>
                <a:sym typeface="汉语拼音字母" panose="020b0604020202020204" pitchFamily="34" charset="0"/>
              </a:rPr>
              <a:t>贝贝一回到家，就向妈妈要新的铅笔、新的橡皮。</a:t>
            </a:r>
            <a:r>
              <a:rPr lang="zh-CN" altLang="en-US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妈妈说：</a:t>
            </a:r>
            <a:r>
              <a:rPr lang="en-US" altLang="zh-CN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“</a:t>
            </a:r>
            <a:r>
              <a:rPr lang="zh-CN" altLang="en-US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你怎么天天都在丢东西呢？</a:t>
            </a:r>
            <a:r>
              <a:rPr lang="en-US" altLang="zh-CN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”</a:t>
            </a:r>
            <a:r>
              <a:rPr lang="zh-CN" altLang="en-US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贝贝眨着一双大眼睛，对妈妈说：</a:t>
            </a:r>
            <a:r>
              <a:rPr lang="en-US" altLang="zh-CN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“</a:t>
            </a:r>
            <a:r>
              <a:rPr lang="zh-CN" altLang="en-US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我也不知道。</a:t>
            </a:r>
            <a:r>
              <a:rPr lang="en-US" altLang="zh-CN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”</a:t>
            </a:r>
            <a:endParaRPr lang="en-US" altLang="zh-CN" sz="3200" b="1">
              <a:solidFill>
                <a:schemeClr val="tx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4" name="标题 1" title="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673100" y="536575"/>
            <a:ext cx="7910830" cy="878840"/>
          </a:xfrm>
          <a:prstGeom prst="rect">
            <a:avLst/>
          </a:pr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妈妈是什么态度？贝贝又是什么反应？</a:t>
            </a:r>
            <a:endParaRPr lang="zh-CN" altLang="en-US" sz="3200" b="1"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cxnSp>
        <p:nvCxnSpPr>
          <p:cNvPr id="5" name="直接连接符 4" title=""/>
          <p:cNvCxnSpPr/>
          <p:nvPr/>
        </p:nvCxnSpPr>
        <p:spPr>
          <a:xfrm>
            <a:off x="2132965" y="3494405"/>
            <a:ext cx="4747895" cy="1651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>
            <p:custDataLst>
              <p:tags r:id="rId3"/>
            </p:custDataLst>
          </p:nvPr>
        </p:nvCxnSpPr>
        <p:spPr>
          <a:xfrm>
            <a:off x="2960370" y="4321810"/>
            <a:ext cx="2200275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/>
          <p:cNvSpPr/>
          <p:nvPr/>
        </p:nvSpPr>
        <p:spPr>
          <a:xfrm>
            <a:off x="3522980" y="2766695"/>
            <a:ext cx="826770" cy="694690"/>
          </a:xfrm>
          <a:prstGeom prst="rect">
            <a:avLst/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8" name="标题 1" title=""/>
          <p:cNvSpPr>
            <a:spLocks noGrp="1"/>
          </p:cNvSpPr>
          <p:nvPr/>
        </p:nvSpPr>
        <p:spPr>
          <a:xfrm>
            <a:off x="4349750" y="1415415"/>
            <a:ext cx="2179320" cy="87884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疑惑</a:t>
            </a:r>
            <a:r>
              <a:rPr lang="en-US" altLang="zh-CN" sz="28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   </a:t>
            </a:r>
            <a:r>
              <a:rPr lang="zh-CN" altLang="en-US" sz="28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责备</a:t>
            </a:r>
            <a:endParaRPr lang="zh-CN" altLang="en-US" sz="2800" b="1"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9" name="标题 1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416935" y="4584065"/>
            <a:ext cx="2179320" cy="87884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8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委屈</a:t>
            </a:r>
            <a:r>
              <a:rPr lang="en-US" altLang="zh-CN" sz="28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  </a:t>
            </a:r>
            <a:r>
              <a:rPr lang="zh-CN" altLang="en-US" sz="2800" b="1"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迷茫</a:t>
            </a:r>
            <a:endParaRPr lang="zh-CN" altLang="en-US" sz="2800" b="1"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11" name="TextBox 10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909300" y="10579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图片 3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1707" y="400609"/>
            <a:ext cx="8515350" cy="28765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13" name="组合 12" title=""/>
          <p:cNvGrpSpPr/>
          <p:nvPr/>
        </p:nvGrpSpPr>
        <p:grpSpPr>
          <a:xfrm>
            <a:off x="360680" y="3695700"/>
            <a:ext cx="5440045" cy="2348945"/>
            <a:chOff x="6180317" y="2986508"/>
            <a:chExt cx="5440045" cy="3080444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80317" y="2986508"/>
              <a:ext cx="5440045" cy="3080444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6622067" y="3110012"/>
              <a:ext cx="4556545" cy="2833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800">
                  <a:solidFill>
                    <a:schemeClr val="accent2">
                      <a:lumMod val="5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妈妈教育贝贝要做一个爱护文具的好孩子。让文具有家的说法把文具当成了人，生动有趣。</a:t>
              </a:r>
              <a:endParaRPr lang="zh-CN" altLang="en-US" sz="2800">
                <a:solidFill>
                  <a:schemeClr val="accent2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7" name="文本框 16" title=""/>
          <p:cNvSpPr txBox="1"/>
          <p:nvPr/>
        </p:nvSpPr>
        <p:spPr>
          <a:xfrm>
            <a:off x="5809940" y="3657584"/>
            <a:ext cx="5990900" cy="2285964"/>
          </a:xfrm>
          <a:prstGeom prst="roundRect">
            <a:avLst>
              <a:gd name="adj" fmla="val 9570"/>
            </a:avLst>
          </a:prstGeom>
          <a:solidFill>
            <a:srgbClr val="F9FCF7"/>
          </a:solidFill>
          <a:ln>
            <a:solidFill>
              <a:srgbClr val="31637F"/>
            </a:solidFill>
            <a:prstDash val="lgDashDot"/>
          </a:ln>
          <a:effectLst>
            <a:outerShdw blurRad="50800" dist="38100" dir="402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贝贝想出什么办法解决丢三落四</a:t>
            </a:r>
            <a:endParaRPr lang="en-US" altLang="zh-CN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的毛病？（请画出相关语句）</a:t>
            </a:r>
            <a:endParaRPr lang="en-US" altLang="zh-CN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平平安安在这里指？你还能说出 </a:t>
            </a:r>
            <a:endParaRPr lang="en-US" altLang="zh-CN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类似的词吗？（</a:t>
            </a: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AABB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式）</a:t>
            </a:r>
            <a:endParaRPr lang="zh-CN" altLang="en-US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3" name="组合 32" title=""/>
          <p:cNvGrpSpPr/>
          <p:nvPr/>
        </p:nvGrpSpPr>
        <p:grpSpPr>
          <a:xfrm>
            <a:off x="0" y="7444"/>
            <a:ext cx="2250590" cy="1085061"/>
            <a:chOff x="272375" y="48637"/>
            <a:chExt cx="2250590" cy="1085061"/>
          </a:xfrm>
        </p:grpSpPr>
        <p:pic>
          <p:nvPicPr>
            <p:cNvPr id="34" name="图片 33" descr="f7bad6f0952a06f5ede9a48344fe889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2375" y="48637"/>
              <a:ext cx="2250590" cy="1085061"/>
            </a:xfrm>
            <a:prstGeom prst="rect">
              <a:avLst/>
            </a:prstGeom>
          </p:spPr>
        </p:pic>
        <p:sp>
          <p:nvSpPr>
            <p:cNvPr id="35" name="矩形 34"/>
            <p:cNvSpPr>
              <a:spLocks noChangeArrowheads="1"/>
            </p:cNvSpPr>
            <p:nvPr/>
          </p:nvSpPr>
          <p:spPr bwMode="auto">
            <a:xfrm>
              <a:off x="978181" y="441802"/>
              <a:ext cx="1535056" cy="583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457200" indent="-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3200" b="1">
                  <a:solidFill>
                    <a:srgbClr val="A44A0E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我会读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A44A0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32" name="矩形 31" title=""/>
          <p:cNvSpPr/>
          <p:nvPr/>
        </p:nvSpPr>
        <p:spPr>
          <a:xfrm>
            <a:off x="2760482" y="485699"/>
            <a:ext cx="7508240" cy="26752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妈妈说：“贝贝，你有一个家，每天放学后，你都平平安安地回家。你要想想办法，让你的铅笔、橡皮和转笔刀，也有自己的家呀。”</a:t>
            </a:r>
            <a:endParaRPr lang="zh-CN" altLang="en-US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贝贝想起来了，她书包里的文具盒，就是这些文具的家。</a:t>
            </a:r>
            <a:endParaRPr lang="zh-CN" altLang="en-US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9" name="直接连接符 8" title=""/>
          <p:cNvCxnSpPr/>
          <p:nvPr/>
        </p:nvCxnSpPr>
        <p:spPr>
          <a:xfrm>
            <a:off x="7264537" y="1593139"/>
            <a:ext cx="2823210" cy="698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>
            <a:off x="4337187" y="1581074"/>
            <a:ext cx="1416685" cy="9525"/>
          </a:xfrm>
          <a:prstGeom prst="line">
            <a:avLst/>
          </a:prstGeom>
          <a:ln w="28575">
            <a:solidFill>
              <a:srgbClr val="BA1437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直接连接符 17" title=""/>
          <p:cNvCxnSpPr/>
          <p:nvPr/>
        </p:nvCxnSpPr>
        <p:spPr>
          <a:xfrm flipV="1">
            <a:off x="2873512" y="2076374"/>
            <a:ext cx="6814185" cy="1206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9" name="图片 1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680000">
            <a:off x="1823591" y="3014484"/>
            <a:ext cx="879475" cy="382905"/>
          </a:xfrm>
          <a:prstGeom prst="rect">
            <a:avLst/>
          </a:prstGeom>
        </p:spPr>
      </p:pic>
      <p:pic>
        <p:nvPicPr>
          <p:cNvPr id="20" name="图片 19" title=""/>
          <p:cNvPicPr>
            <a:picLocks noChangeAspect="1"/>
          </p:cNvPicPr>
          <p:nvPr/>
        </p:nvPicPr>
        <p:blipFill>
          <a:blip r:embed="rId6"/>
          <a:srcRect r="65649"/>
          <a:stretch>
            <a:fillRect/>
          </a:stretch>
        </p:blipFill>
        <p:spPr>
          <a:xfrm flipV="1">
            <a:off x="11009630" y="3430466"/>
            <a:ext cx="857250" cy="359410"/>
          </a:xfrm>
          <a:prstGeom prst="rect">
            <a:avLst/>
          </a:prstGeom>
        </p:spPr>
      </p:pic>
      <p:sp>
        <p:nvSpPr>
          <p:cNvPr id="36" name="TextBox 35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1725" y="4026535"/>
            <a:ext cx="2880000" cy="288000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71345"/>
            <a:ext cx="2441867" cy="2880000"/>
          </a:xfrm>
          <a:prstGeom prst="rect">
            <a:avLst/>
          </a:prstGeom>
        </p:spPr>
      </p:pic>
      <p:sp>
        <p:nvSpPr>
          <p:cNvPr id="10" name="标题 1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5961380" y="2866390"/>
            <a:ext cx="4957445" cy="11601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indent="812800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我也不知道。</a:t>
            </a:r>
            <a:endParaRPr lang="en-US" altLang="zh-CN" sz="3200" b="1">
              <a:solidFill>
                <a:schemeClr val="tx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4" name="标题 1" title="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389380" y="927100"/>
            <a:ext cx="6231255" cy="9442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indent="812800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你怎么天天都在丢东西呢？</a:t>
            </a:r>
            <a:endParaRPr lang="en-US" altLang="zh-CN" sz="3200" b="1">
              <a:solidFill>
                <a:schemeClr val="tx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5" name="矩形标注 4" title=""/>
          <p:cNvSpPr/>
          <p:nvPr/>
        </p:nvSpPr>
        <p:spPr>
          <a:xfrm>
            <a:off x="1990725" y="1027430"/>
            <a:ext cx="5227320" cy="843915"/>
          </a:xfrm>
          <a:prstGeom prst="wedgeRectCallout">
            <a:avLst>
              <a:gd name="adj1" fmla="val -47740"/>
              <a:gd name="adj2" fmla="val 13103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6" name="矩形标注 5" title=""/>
          <p:cNvSpPr/>
          <p:nvPr>
            <p:custDataLst>
              <p:tags r:id="rId6"/>
            </p:custDataLst>
          </p:nvPr>
        </p:nvSpPr>
        <p:spPr>
          <a:xfrm>
            <a:off x="5459095" y="2866390"/>
            <a:ext cx="5227320" cy="843915"/>
          </a:xfrm>
          <a:prstGeom prst="wedgeRectCallout">
            <a:avLst>
              <a:gd name="adj1" fmla="val 31061"/>
              <a:gd name="adj2" fmla="val 13103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11" name="TextBox 10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图片 3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6910" y="1136015"/>
            <a:ext cx="8682355" cy="22993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矩形 1" title=""/>
          <p:cNvSpPr/>
          <p:nvPr/>
        </p:nvSpPr>
        <p:spPr>
          <a:xfrm>
            <a:off x="2352675" y="1115060"/>
            <a:ext cx="7829550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从此，每天放学的时候，贝贝都要仔细检查，铅笔呀，橡皮呀，转笔刀哇，所有的小伙伴是不是都回家了。</a:t>
            </a:r>
            <a:endParaRPr lang="zh-CN" altLang="en-US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8" name="组合 7" title=""/>
          <p:cNvGrpSpPr/>
          <p:nvPr/>
        </p:nvGrpSpPr>
        <p:grpSpPr>
          <a:xfrm>
            <a:off x="3243177" y="2381905"/>
            <a:ext cx="3520877" cy="172034"/>
            <a:chOff x="4229100" y="493767"/>
            <a:chExt cx="3520877" cy="172034"/>
          </a:xfrm>
        </p:grpSpPr>
        <p:sp>
          <p:nvSpPr>
            <p:cNvPr id="9" name="等腰三角形 8"/>
            <p:cNvSpPr/>
            <p:nvPr/>
          </p:nvSpPr>
          <p:spPr>
            <a:xfrm>
              <a:off x="4229100" y="494351"/>
              <a:ext cx="190500" cy="171450"/>
            </a:xfrm>
            <a:prstGeom prst="triangl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等腰三角形 9"/>
            <p:cNvSpPr/>
            <p:nvPr/>
          </p:nvSpPr>
          <p:spPr>
            <a:xfrm>
              <a:off x="5715000" y="493767"/>
              <a:ext cx="190500" cy="171450"/>
            </a:xfrm>
            <a:prstGeom prst="triangl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7559477" y="494180"/>
              <a:ext cx="190500" cy="171450"/>
            </a:xfrm>
            <a:prstGeom prst="triangl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" name="文本框 17" title=""/>
          <p:cNvSpPr txBox="1"/>
          <p:nvPr/>
        </p:nvSpPr>
        <p:spPr>
          <a:xfrm>
            <a:off x="5965825" y="4207776"/>
            <a:ext cx="4371975" cy="1246299"/>
          </a:xfrm>
          <a:prstGeom prst="wedgeRoundRectCallout">
            <a:avLst>
              <a:gd name="adj1" fmla="val 53674"/>
              <a:gd name="adj2" fmla="val 30538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  <a:prstDash val="lgDashDot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800">
                <a:solidFill>
                  <a:schemeClr val="accent2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说说从哪里可以看出贝贝现在对文具的爱护？</a:t>
            </a:r>
            <a:endParaRPr lang="zh-CN" altLang="en-US" sz="2800">
              <a:solidFill>
                <a:schemeClr val="accent2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3" name="组合 22" title=""/>
          <p:cNvGrpSpPr/>
          <p:nvPr/>
        </p:nvGrpSpPr>
        <p:grpSpPr>
          <a:xfrm>
            <a:off x="3145790" y="1772920"/>
            <a:ext cx="6950317" cy="22860"/>
            <a:chOff x="2440940" y="2039620"/>
            <a:chExt cx="6950317" cy="22860"/>
          </a:xfrm>
        </p:grpSpPr>
        <p:cxnSp>
          <p:nvCxnSpPr>
            <p:cNvPr id="19" name="直接连接符 18"/>
            <p:cNvCxnSpPr/>
            <p:nvPr/>
          </p:nvCxnSpPr>
          <p:spPr>
            <a:xfrm>
              <a:off x="2440940" y="2056130"/>
              <a:ext cx="800100" cy="6350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" name="直接连接符 2"/>
            <p:cNvCxnSpPr/>
            <p:nvPr/>
          </p:nvCxnSpPr>
          <p:spPr>
            <a:xfrm flipV="1">
              <a:off x="3566795" y="2039620"/>
              <a:ext cx="650875" cy="16510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 flipV="1">
              <a:off x="7258050" y="2039620"/>
              <a:ext cx="2133207" cy="16510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4" name="文本框 23" title=""/>
          <p:cNvSpPr txBox="1"/>
          <p:nvPr/>
        </p:nvSpPr>
        <p:spPr>
          <a:xfrm>
            <a:off x="1433701" y="4207776"/>
            <a:ext cx="3618952" cy="1246299"/>
          </a:xfrm>
          <a:prstGeom prst="wedgeRoundRectCallout">
            <a:avLst>
              <a:gd name="adj1" fmla="val -39873"/>
              <a:gd name="adj2" fmla="val 67665"/>
              <a:gd name="adj3" fmla="val 16667"/>
            </a:avLst>
          </a:prstGeom>
          <a:solidFill>
            <a:srgbClr val="F0F4FB"/>
          </a:solidFill>
          <a:ln w="12700">
            <a:solidFill>
              <a:srgbClr val="7030A0"/>
            </a:solidFill>
            <a:prstDash val="lgDashDot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800">
                <a:solidFill>
                  <a:schemeClr val="accent2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体会“呀、哇”语气词，读出情感。</a:t>
            </a:r>
            <a:endParaRPr lang="zh-CN" altLang="en-US" sz="2800">
              <a:solidFill>
                <a:schemeClr val="accent2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3" name="组合 32" title=""/>
          <p:cNvGrpSpPr/>
          <p:nvPr/>
        </p:nvGrpSpPr>
        <p:grpSpPr>
          <a:xfrm>
            <a:off x="0" y="7444"/>
            <a:ext cx="2250590" cy="1085061"/>
            <a:chOff x="272375" y="48637"/>
            <a:chExt cx="2250590" cy="1085061"/>
          </a:xfrm>
        </p:grpSpPr>
        <p:pic>
          <p:nvPicPr>
            <p:cNvPr id="34" name="图片 33" descr="f7bad6f0952a06f5ede9a48344fe889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2375" y="48637"/>
              <a:ext cx="2250590" cy="1085061"/>
            </a:xfrm>
            <a:prstGeom prst="rect">
              <a:avLst/>
            </a:prstGeom>
          </p:spPr>
        </p:pic>
        <p:sp>
          <p:nvSpPr>
            <p:cNvPr id="35" name="矩形 34"/>
            <p:cNvSpPr>
              <a:spLocks noChangeArrowheads="1"/>
            </p:cNvSpPr>
            <p:nvPr/>
          </p:nvSpPr>
          <p:spPr bwMode="auto">
            <a:xfrm>
              <a:off x="978181" y="441802"/>
              <a:ext cx="1535056" cy="583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457200" indent="-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3200" b="1">
                  <a:solidFill>
                    <a:srgbClr val="A44A0E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我会读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A44A0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36" name="TextBox 35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1" title=""/>
          <p:cNvSpPr>
            <a:spLocks noChangeArrowheads="1"/>
          </p:cNvSpPr>
          <p:nvPr/>
        </p:nvSpPr>
        <p:spPr bwMode="auto">
          <a:xfrm>
            <a:off x="355601" y="2120372"/>
            <a:ext cx="6582833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       谜语：色彩各异像颗糖，</a:t>
            </a:r>
            <a:endParaRPr lang="en-US" altLang="zh-CN" sz="3200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  <a:p>
            <a:pPr eaLnBrk="1" hangingPunct="1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                 擦去字迹不怕脏。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Rectangle 1" title=""/>
          <p:cNvSpPr>
            <a:spLocks noChangeArrowheads="1"/>
          </p:cNvSpPr>
          <p:nvPr/>
        </p:nvSpPr>
        <p:spPr bwMode="auto">
          <a:xfrm>
            <a:off x="1730472" y="4952663"/>
            <a:ext cx="86868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E04236"/>
                </a:solidFill>
                <a:latin typeface="微软雅黑" panose="020b0503020204020204" charset="-122"/>
                <a:ea typeface="微软雅黑"/>
              </a:rPr>
              <a:t>谜底：橡皮。它是我们学习时的好伙伴，我们也可以叫它：文具。</a:t>
            </a:r>
            <a:endParaRPr lang="zh-CN" altLang="en-US" sz="3200">
              <a:solidFill>
                <a:srgbClr val="E04236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508" name="AutoShape 5" title=""/>
          <p:cNvSpPr>
            <a:spLocks noChangeAspect="1" noChangeArrowheads="1"/>
          </p:cNvSpPr>
          <p:nvPr/>
        </p:nvSpPr>
        <p:spPr bwMode="auto">
          <a:xfrm>
            <a:off x="188384" y="-192617"/>
            <a:ext cx="406400" cy="406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 sz="1865"/>
          </a:p>
        </p:txBody>
      </p:sp>
      <p:pic>
        <p:nvPicPr>
          <p:cNvPr id="21513" name="Picture 9" title=""/>
          <p:cNvPicPr>
            <a:picLocks noChangeAspect="1" noChangeArrowheads="1"/>
          </p:cNvPicPr>
          <p:nvPr/>
        </p:nvPicPr>
        <p:blipFill>
          <a:blip r:embed="rId2">
            <a:lum contrast="20000"/>
          </a:blip>
          <a:stretch>
            <a:fillRect/>
          </a:stretch>
        </p:blipFill>
        <p:spPr bwMode="auto">
          <a:xfrm>
            <a:off x="7281335" y="958852"/>
            <a:ext cx="3344333" cy="3323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箭头连接符 5" title=""/>
          <p:cNvCxnSpPr/>
          <p:nvPr/>
        </p:nvCxnSpPr>
        <p:spPr>
          <a:xfrm flipV="1">
            <a:off x="4577825" y="2432423"/>
            <a:ext cx="1655763" cy="43180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3" title=""/>
          <p:cNvSpPr txBox="1"/>
          <p:nvPr/>
        </p:nvSpPr>
        <p:spPr>
          <a:xfrm>
            <a:off x="6233588" y="2064124"/>
            <a:ext cx="995680" cy="583565"/>
          </a:xfrm>
          <a:prstGeom prst="rect">
            <a:avLst/>
          </a:prstGeom>
          <a:noFill/>
          <a:ln w="9525">
            <a:noFill/>
          </a:ln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橡皮</a:t>
            </a:r>
            <a:endParaRPr lang="zh-CN" altLang="en-US" sz="32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sp>
        <p:nvSpPr>
          <p:cNvPr id="9" name="TextBox 5" title=""/>
          <p:cNvSpPr txBox="1"/>
          <p:nvPr/>
        </p:nvSpPr>
        <p:spPr>
          <a:xfrm>
            <a:off x="6890813" y="3313485"/>
            <a:ext cx="995680" cy="583565"/>
          </a:xfrm>
          <a:prstGeom prst="rect">
            <a:avLst/>
          </a:prstGeom>
          <a:noFill/>
          <a:ln w="9525">
            <a:noFill/>
          </a:ln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铅笔</a:t>
            </a:r>
            <a:endParaRPr lang="zh-CN" altLang="en-US" sz="32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sp>
        <p:nvSpPr>
          <p:cNvPr id="11" name="TextBox 9" title=""/>
          <p:cNvSpPr txBox="1"/>
          <p:nvPr/>
        </p:nvSpPr>
        <p:spPr>
          <a:xfrm>
            <a:off x="6397100" y="4148511"/>
            <a:ext cx="995680" cy="583565"/>
          </a:xfrm>
          <a:prstGeom prst="rect">
            <a:avLst/>
          </a:prstGeom>
          <a:noFill/>
          <a:ln w="9525">
            <a:noFill/>
          </a:ln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尺子</a:t>
            </a:r>
            <a:endParaRPr lang="zh-CN" altLang="en-US" sz="32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cxnSp>
        <p:nvCxnSpPr>
          <p:cNvPr id="12" name="直接箭头连接符 11" title=""/>
          <p:cNvCxnSpPr/>
          <p:nvPr/>
        </p:nvCxnSpPr>
        <p:spPr>
          <a:xfrm>
            <a:off x="5341413" y="3607173"/>
            <a:ext cx="1646239" cy="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 title=""/>
          <p:cNvCxnSpPr/>
          <p:nvPr/>
        </p:nvCxnSpPr>
        <p:spPr>
          <a:xfrm flipH="1" flipV="1">
            <a:off x="1506013" y="2000624"/>
            <a:ext cx="863600" cy="1096963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7" title=""/>
          <p:cNvSpPr txBox="1"/>
          <p:nvPr/>
        </p:nvSpPr>
        <p:spPr>
          <a:xfrm>
            <a:off x="990075" y="1479924"/>
            <a:ext cx="1402080" cy="583565"/>
          </a:xfrm>
          <a:prstGeom prst="rect">
            <a:avLst/>
          </a:prstGeom>
          <a:noFill/>
          <a:ln w="9525">
            <a:noFill/>
          </a:ln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文具盒</a:t>
            </a:r>
            <a:endParaRPr lang="zh-CN" altLang="en-US" sz="32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grpSp>
        <p:nvGrpSpPr>
          <p:cNvPr id="3081" name="组合 15" title=""/>
          <p:cNvGrpSpPr/>
          <p:nvPr/>
        </p:nvGrpSpPr>
        <p:grpSpPr>
          <a:xfrm>
            <a:off x="1218675" y="2432424"/>
            <a:ext cx="4292600" cy="3709987"/>
            <a:chOff x="1567446" y="1135353"/>
            <a:chExt cx="4291451" cy="3710459"/>
          </a:xfrm>
        </p:grpSpPr>
        <p:grpSp>
          <p:nvGrpSpPr>
            <p:cNvPr id="3085" name="组合 12"/>
            <p:cNvGrpSpPr/>
            <p:nvPr/>
          </p:nvGrpSpPr>
          <p:grpSpPr>
            <a:xfrm>
              <a:off x="1567446" y="1135353"/>
              <a:ext cx="4291451" cy="2876145"/>
              <a:chOff x="1567446" y="1135353"/>
              <a:chExt cx="4291451" cy="2876145"/>
            </a:xfrm>
          </p:grpSpPr>
          <p:grpSp>
            <p:nvGrpSpPr>
              <p:cNvPr id="3087" name="组合 11"/>
              <p:cNvGrpSpPr/>
              <p:nvPr/>
            </p:nvGrpSpPr>
            <p:grpSpPr>
              <a:xfrm>
                <a:off x="1567446" y="1135353"/>
                <a:ext cx="4206787" cy="2876145"/>
                <a:chOff x="1567446" y="1135353"/>
                <a:chExt cx="4206787" cy="2876145"/>
              </a:xfrm>
            </p:grpSpPr>
            <p:pic>
              <p:nvPicPr>
                <p:cNvPr id="3089" name="Picture 2" descr="http://pica.nipic.com/2007-11-06/20071161705296_2.jpg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567446" y="1135353"/>
                  <a:ext cx="4043569" cy="287614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pic>
              <p:nvPicPr>
                <p:cNvPr id="3090" name="Picture 4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97958" y="1917168"/>
                  <a:ext cx="676275" cy="98465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pic>
            <p:nvPicPr>
              <p:cNvPr id="3088" name="Picture 3"/>
              <p:cNvPicPr>
                <a:picLocks noChangeAspect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 rot="683128">
                <a:off x="4498613" y="3168255"/>
                <a:ext cx="1360284" cy="538199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3086" name="Picture 5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386219" y="3609924"/>
              <a:ext cx="991859" cy="1235888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5" name="TextBox 20" title=""/>
          <p:cNvSpPr txBox="1"/>
          <p:nvPr/>
        </p:nvSpPr>
        <p:spPr>
          <a:xfrm>
            <a:off x="5303313" y="4981948"/>
            <a:ext cx="1402080" cy="583565"/>
          </a:xfrm>
          <a:prstGeom prst="rect">
            <a:avLst/>
          </a:prstGeom>
          <a:noFill/>
          <a:ln w="9525">
            <a:noFill/>
          </a:ln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转笔刀</a:t>
            </a:r>
            <a:endParaRPr lang="zh-CN" altLang="en-US" sz="32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cxnSp>
        <p:nvCxnSpPr>
          <p:cNvPr id="24" name="直接箭头连接符 23" title=""/>
          <p:cNvCxnSpPr/>
          <p:nvPr/>
        </p:nvCxnSpPr>
        <p:spPr>
          <a:xfrm flipV="1">
            <a:off x="5049313" y="4372348"/>
            <a:ext cx="1497013" cy="19050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: 圆角 61" title=""/>
          <p:cNvSpPr/>
          <p:nvPr/>
        </p:nvSpPr>
        <p:spPr>
          <a:xfrm>
            <a:off x="647700" y="1132115"/>
            <a:ext cx="10896600" cy="5216072"/>
          </a:xfrm>
          <a:prstGeom prst="roundRect">
            <a:avLst>
              <a:gd name="adj" fmla="val 6851"/>
            </a:avLst>
          </a:prstGeom>
          <a:noFill/>
          <a:ln>
            <a:solidFill>
              <a:srgbClr val="E201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400"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sp>
        <p:nvSpPr>
          <p:cNvPr id="63" name="立方体 62" title=""/>
          <p:cNvSpPr/>
          <p:nvPr/>
        </p:nvSpPr>
        <p:spPr>
          <a:xfrm>
            <a:off x="8121425" y="2123177"/>
            <a:ext cx="3275331" cy="3602699"/>
          </a:xfrm>
          <a:prstGeom prst="cube">
            <a:avLst>
              <a:gd name="adj" fmla="val 8541"/>
            </a:avLst>
          </a:prstGeom>
          <a:solidFill>
            <a:schemeClr val="bg1"/>
          </a:solidFill>
          <a:ln>
            <a:solidFill>
              <a:srgbClr val="E2010F"/>
            </a:solidFill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       爱护文具</a:t>
            </a:r>
            <a:endParaRPr lang="zh-CN" altLang="en-US" sz="28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小文具，要爱惜。</a:t>
            </a:r>
            <a:endParaRPr lang="zh-CN" altLang="en-US" sz="28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小书包，装整齐。</a:t>
            </a:r>
            <a:endParaRPr lang="zh-CN" altLang="en-US" sz="28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不撕书，不咬笔。</a:t>
            </a:r>
            <a:endParaRPr lang="zh-CN" altLang="en-US" sz="28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思源黑体 CN Bold" panose="02010600030101010101" pitchFamily="34" charset="-122"/>
                <a:ea typeface="思源黑体 CN Bold" panose="02010600030101010101" pitchFamily="34" charset="-122"/>
              </a:rPr>
              <a:t>好孩子，能自理。</a:t>
            </a:r>
            <a:endParaRPr lang="zh-CN" altLang="en-US" sz="2800">
              <a:solidFill>
                <a:prstClr val="black"/>
              </a:solidFill>
              <a:latin typeface="思源黑体 CN Bold" panose="02010600030101010101" pitchFamily="34" charset="-122"/>
              <a:ea typeface="思源黑体 CN Bold" panose="02010600030101010101" pitchFamily="34" charset="-122"/>
            </a:endParaRPr>
          </a:p>
        </p:txBody>
      </p:sp>
      <p:sp>
        <p:nvSpPr>
          <p:cNvPr id="3091" name="TextBox 3090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4" grpId="0"/>
      <p:bldP spid="15" grpId="0"/>
      <p:bldP spid="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文框 6" title=""/>
          <p:cNvSpPr/>
          <p:nvPr>
            <p:custDataLst>
              <p:tags r:id="rId2"/>
            </p:custDataLst>
          </p:nvPr>
        </p:nvSpPr>
        <p:spPr>
          <a:xfrm>
            <a:off x="457204" y="457204"/>
            <a:ext cx="11277690" cy="5943648"/>
          </a:xfrm>
          <a:prstGeom prst="frame">
            <a:avLst>
              <a:gd name="adj1" fmla="val 1004"/>
            </a:avLst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8" name="任意多边形: 形状 20" title=""/>
          <p:cNvSpPr>
            <a:spLocks noChangeAspect="1"/>
          </p:cNvSpPr>
          <p:nvPr>
            <p:custDataLst>
              <p:tags r:id="rId3"/>
            </p:custDataLst>
          </p:nvPr>
        </p:nvSpPr>
        <p:spPr>
          <a:xfrm rot="10800000" flipH="1" flipV="1">
            <a:off x="1000125" y="302895"/>
            <a:ext cx="1007745" cy="795020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587" h="1252">
                <a:moveTo>
                  <a:pt x="1385" y="0"/>
                </a:moveTo>
                <a:lnTo>
                  <a:pt x="1410" y="36"/>
                </a:lnTo>
                <a:cubicBezTo>
                  <a:pt x="1439" y="68"/>
                  <a:pt x="1474" y="98"/>
                  <a:pt x="1515" y="125"/>
                </a:cubicBezTo>
                <a:lnTo>
                  <a:pt x="1542" y="139"/>
                </a:lnTo>
                <a:cubicBezTo>
                  <a:pt x="1540" y="139"/>
                  <a:pt x="1291" y="309"/>
                  <a:pt x="1257" y="635"/>
                </a:cubicBezTo>
                <a:lnTo>
                  <a:pt x="1587" y="635"/>
                </a:lnTo>
                <a:lnTo>
                  <a:pt x="1587" y="1252"/>
                </a:lnTo>
                <a:lnTo>
                  <a:pt x="905" y="1252"/>
                </a:lnTo>
                <a:lnTo>
                  <a:pt x="905" y="700"/>
                </a:lnTo>
                <a:cubicBezTo>
                  <a:pt x="929" y="237"/>
                  <a:pt x="1385" y="5"/>
                  <a:pt x="1385" y="0"/>
                </a:cubicBezTo>
                <a:close/>
                <a:moveTo>
                  <a:pt x="480" y="0"/>
                </a:moveTo>
                <a:lnTo>
                  <a:pt x="505" y="36"/>
                </a:lnTo>
                <a:cubicBezTo>
                  <a:pt x="534" y="68"/>
                  <a:pt x="569" y="98"/>
                  <a:pt x="610" y="125"/>
                </a:cubicBezTo>
                <a:lnTo>
                  <a:pt x="637" y="139"/>
                </a:lnTo>
                <a:cubicBezTo>
                  <a:pt x="635" y="139"/>
                  <a:pt x="386" y="309"/>
                  <a:pt x="352" y="635"/>
                </a:cubicBezTo>
                <a:lnTo>
                  <a:pt x="682" y="635"/>
                </a:lnTo>
                <a:lnTo>
                  <a:pt x="682" y="1252"/>
                </a:lnTo>
                <a:lnTo>
                  <a:pt x="0" y="1252"/>
                </a:lnTo>
                <a:lnTo>
                  <a:pt x="0" y="700"/>
                </a:lnTo>
                <a:cubicBezTo>
                  <a:pt x="24" y="237"/>
                  <a:pt x="480" y="5"/>
                  <a:pt x="480" y="0"/>
                </a:cubicBezTo>
                <a:close/>
              </a:path>
            </a:pathLst>
          </a:custGeom>
          <a:solidFill>
            <a:schemeClr val="accent1">
              <a:alpha val="15000"/>
            </a:schemeClr>
          </a:solidFill>
          <a:ln w="31750" cap="rnd">
            <a:noFill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9" name="任意多边形: 形状 19" title=""/>
          <p:cNvSpPr>
            <a:spLocks noChangeAspect="1"/>
          </p:cNvSpPr>
          <p:nvPr>
            <p:custDataLst>
              <p:tags r:id="rId4"/>
            </p:custDataLst>
          </p:nvPr>
        </p:nvSpPr>
        <p:spPr>
          <a:xfrm rot="10800000" flipH="1" flipV="1">
            <a:off x="819785" y="302895"/>
            <a:ext cx="1007745" cy="795020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587" h="1252">
                <a:moveTo>
                  <a:pt x="481" y="0"/>
                </a:moveTo>
                <a:lnTo>
                  <a:pt x="505" y="36"/>
                </a:lnTo>
                <a:cubicBezTo>
                  <a:pt x="534" y="68"/>
                  <a:pt x="570" y="98"/>
                  <a:pt x="610" y="125"/>
                </a:cubicBezTo>
                <a:lnTo>
                  <a:pt x="638" y="139"/>
                </a:lnTo>
                <a:cubicBezTo>
                  <a:pt x="636" y="139"/>
                  <a:pt x="386" y="309"/>
                  <a:pt x="352" y="635"/>
                </a:cubicBezTo>
                <a:lnTo>
                  <a:pt x="683" y="635"/>
                </a:lnTo>
                <a:lnTo>
                  <a:pt x="683" y="1252"/>
                </a:lnTo>
                <a:lnTo>
                  <a:pt x="0" y="1252"/>
                </a:lnTo>
                <a:lnTo>
                  <a:pt x="0" y="700"/>
                </a:lnTo>
                <a:cubicBezTo>
                  <a:pt x="24" y="237"/>
                  <a:pt x="480" y="5"/>
                  <a:pt x="481" y="0"/>
                </a:cubicBezTo>
                <a:close/>
                <a:moveTo>
                  <a:pt x="1385" y="0"/>
                </a:moveTo>
                <a:lnTo>
                  <a:pt x="1409" y="36"/>
                </a:lnTo>
                <a:cubicBezTo>
                  <a:pt x="1438" y="68"/>
                  <a:pt x="1474" y="98"/>
                  <a:pt x="1514" y="125"/>
                </a:cubicBezTo>
                <a:lnTo>
                  <a:pt x="1542" y="139"/>
                </a:lnTo>
                <a:cubicBezTo>
                  <a:pt x="1540" y="139"/>
                  <a:pt x="1290" y="309"/>
                  <a:pt x="1256" y="635"/>
                </a:cubicBezTo>
                <a:lnTo>
                  <a:pt x="1587" y="635"/>
                </a:lnTo>
                <a:lnTo>
                  <a:pt x="1587" y="1252"/>
                </a:lnTo>
                <a:lnTo>
                  <a:pt x="904" y="1252"/>
                </a:lnTo>
                <a:lnTo>
                  <a:pt x="904" y="700"/>
                </a:lnTo>
                <a:cubicBezTo>
                  <a:pt x="928" y="237"/>
                  <a:pt x="1384" y="5"/>
                  <a:pt x="1385" y="0"/>
                </a:cubicBezTo>
                <a:close/>
              </a:path>
            </a:pathLst>
          </a:custGeom>
          <a:noFill/>
          <a:ln w="31750" cap="rnd">
            <a:solidFill>
              <a:schemeClr val="accent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11" name="Title 6" title=""/>
          <p:cNvSpPr txBox="1"/>
          <p:nvPr>
            <p:custDataLst>
              <p:tags r:id="rId5"/>
            </p:custDataLst>
          </p:nvPr>
        </p:nvSpPr>
        <p:spPr>
          <a:xfrm>
            <a:off x="1371611" y="2414270"/>
            <a:ext cx="4718316" cy="202946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 lnSpcReduction="10000"/>
          </a:bodyPr>
          <a:lstStyle>
            <a:defPPr>
              <a:defRPr lang="zh-CN"/>
            </a:defPPr>
            <a:lvl1pPr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indent="817880" algn="l" fontAlgn="auto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0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语拼音字母" panose="020b0604020202020204" pitchFamily="34" charset="0"/>
                <a:ea typeface="宋体" pitchFamily="2" charset="-122"/>
                <a:cs typeface="微软雅黑" panose="020b0503020204020204" charset="-122"/>
                <a:sym typeface="汉语拼音字母" panose="020b0604020202020204" pitchFamily="34" charset="0"/>
              </a:rPr>
              <a:t>如果你是贝贝的妈妈，每天都在像你要新的铅笔、橡皮，你会怎么做呢？</a:t>
            </a:r>
            <a:endParaRPr lang="zh-CN" altLang="en-US" sz="3000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语拼音字母" panose="020b0604020202020204" pitchFamily="34" charset="0"/>
              <a:ea typeface="宋体" pitchFamily="2" charset="-122"/>
              <a:cs typeface="微软雅黑" panose="020b0503020204020204" charset="-122"/>
              <a:sym typeface="汉语拼音字母" panose="020b0604020202020204" pitchFamily="34" charset="0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5039" b="5039"/>
          <a:stretch>
            <a:fillRect/>
          </a:stretch>
        </p:blipFill>
        <p:spPr>
          <a:xfrm>
            <a:off x="6699534" y="927005"/>
            <a:ext cx="4717745" cy="50039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880" h="6480">
                <a:moveTo>
                  <a:pt x="0" y="0"/>
                </a:moveTo>
                <a:lnTo>
                  <a:pt x="8880" y="0"/>
                </a:lnTo>
                <a:lnTo>
                  <a:pt x="8880" y="6480"/>
                </a:lnTo>
                <a:lnTo>
                  <a:pt x="0" y="648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2" name="TextBox 11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 title=""/>
          <p:cNvSpPr txBox="1"/>
          <p:nvPr/>
        </p:nvSpPr>
        <p:spPr>
          <a:xfrm>
            <a:off x="978181" y="2294832"/>
            <a:ext cx="3264533" cy="674227"/>
          </a:xfrm>
          <a:prstGeom prst="wedgeRoundRectCallout">
            <a:avLst>
              <a:gd name="adj1" fmla="val 55004"/>
              <a:gd name="adj2" fmla="val 26420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31637F"/>
            </a:solidFill>
            <a:prstDash val="lgDashDot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分角色朗读课文。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7656881" y="1770528"/>
            <a:ext cx="3973143" cy="1246299"/>
          </a:xfrm>
          <a:prstGeom prst="wedgeRoundRectCallout">
            <a:avLst>
              <a:gd name="adj1" fmla="val -53933"/>
              <a:gd name="adj2" fmla="val 24626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31637F"/>
            </a:solidFill>
            <a:prstDash val="lgDashDot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800">
                <a:solidFill>
                  <a:schemeClr val="accent2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圈出描写贝贝说话时表情的文字。</a:t>
            </a:r>
            <a:endParaRPr lang="zh-CN" altLang="en-US" sz="2800">
              <a:solidFill>
                <a:schemeClr val="accent2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57079" y="0"/>
            <a:ext cx="2811780" cy="1192065"/>
            <a:chOff x="57079" y="0"/>
            <a:chExt cx="2811780" cy="1192065"/>
          </a:xfrm>
        </p:grpSpPr>
        <p:pic>
          <p:nvPicPr>
            <p:cNvPr id="14" name="图片 13" descr="f7bad6f0952a06f5ede9a48344fe889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7079" y="0"/>
              <a:ext cx="2811780" cy="1192065"/>
            </a:xfrm>
            <a:prstGeom prst="rect">
              <a:avLst/>
            </a:prstGeom>
          </p:spPr>
        </p:pic>
        <p:sp>
          <p:nvSpPr>
            <p:cNvPr id="15" name="矩形 14"/>
            <p:cNvSpPr>
              <a:spLocks noChangeArrowheads="1"/>
            </p:cNvSpPr>
            <p:nvPr/>
          </p:nvSpPr>
          <p:spPr bwMode="auto">
            <a:xfrm>
              <a:off x="978181" y="477362"/>
              <a:ext cx="1841500" cy="583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457200" indent="-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A44A0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朗读要求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A44A0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6" name="TextBox 15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 title=""/>
          <p:cNvSpPr txBox="1">
            <a:spLocks noChangeArrowheads="1"/>
          </p:cNvSpPr>
          <p:nvPr/>
        </p:nvSpPr>
        <p:spPr bwMode="auto">
          <a:xfrm>
            <a:off x="2509837" y="1935163"/>
            <a:ext cx="8018463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2850"/>
              </a:lnSpc>
            </a:pPr>
            <a:r>
              <a:rPr lang="zh-CN" altLang="en-US" sz="36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    小朋友们，打开你们的文具盒，告</a:t>
            </a:r>
            <a:endParaRPr lang="zh-CN" altLang="en-US" sz="36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>
              <a:lnSpc>
                <a:spcPts val="2850"/>
              </a:lnSpc>
            </a:pPr>
            <a:endParaRPr lang="zh-CN" altLang="en-US" sz="36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>
              <a:lnSpc>
                <a:spcPts val="2850"/>
              </a:lnSpc>
            </a:pPr>
            <a:r>
              <a:rPr lang="zh-CN" altLang="en-US" sz="360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诉老师里面都有哪些文具啊。</a:t>
            </a:r>
            <a:endParaRPr lang="zh-CN" altLang="en-US" sz="360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pic>
        <p:nvPicPr>
          <p:cNvPr id="24579" name="图片 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48163" y="3281363"/>
            <a:ext cx="3073400" cy="218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3" title=""/>
          <p:cNvSpPr txBox="1"/>
          <p:nvPr/>
        </p:nvSpPr>
        <p:spPr>
          <a:xfrm>
            <a:off x="2525396" y="956617"/>
            <a:ext cx="2011680" cy="64516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noProof="1">
                <a:ln w="10160">
                  <a:solidFill>
                    <a:srgbClr val="00B050"/>
                  </a:solidFill>
                  <a:prstDash val="solid"/>
                </a:ln>
                <a:pattFill prst="dotGrid">
                  <a:fgClr>
                    <a:srgbClr val="4F81BD"/>
                  </a:fgClr>
                  <a:bgClr>
                    <a:srgbClr val="FFFFFF"/>
                  </a:bgClr>
                </a:patt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导入新课</a:t>
            </a:r>
            <a:endParaRPr lang="zh-CN" altLang="en-US" sz="3600" noProof="1">
              <a:ln w="10160">
                <a:solidFill>
                  <a:srgbClr val="00B050"/>
                </a:solidFill>
                <a:prstDash val="solid"/>
              </a:ln>
              <a:pattFill prst="dotGrid">
                <a:fgClr>
                  <a:srgbClr val="4F81BD"/>
                </a:fgClr>
                <a:bgClr>
                  <a:srgbClr val="FFFFFF"/>
                </a:bgClr>
              </a:patt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  <a:reflection blurRad="6350" stA="55000" endA="300" endPos="45500" dir="5400000" sy="-100000" algn="bl" rotWithShape="0"/>
              </a:effectLst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4580" name="TextBox 24579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1" title=""/>
          <p:cNvSpPr/>
          <p:nvPr>
            <p:custDataLst>
              <p:tags r:id="rId2"/>
            </p:custDataLst>
          </p:nvPr>
        </p:nvSpPr>
        <p:spPr>
          <a:xfrm>
            <a:off x="449580" y="617220"/>
            <a:ext cx="11412220" cy="5821680"/>
          </a:xfrm>
          <a:prstGeom prst="rect">
            <a:avLst/>
          </a:prstGeom>
          <a:noFill/>
          <a:ln w="127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351155" y="518160"/>
            <a:ext cx="11412220" cy="5821680"/>
          </a:xfrm>
          <a:prstGeom prst="rect">
            <a:avLst/>
          </a:prstGeom>
          <a:noFill/>
          <a:ln w="1270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10" name="矩形 9" title=""/>
          <p:cNvSpPr/>
          <p:nvPr>
            <p:custDataLst>
              <p:tags r:id="rId4"/>
            </p:custDataLst>
          </p:nvPr>
        </p:nvSpPr>
        <p:spPr>
          <a:xfrm>
            <a:off x="252095" y="419100"/>
            <a:ext cx="11412220" cy="5821680"/>
          </a:xfrm>
          <a:prstGeom prst="rect">
            <a:avLst/>
          </a:prstGeom>
          <a:noFill/>
          <a:ln w="1270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grpSp>
        <p:nvGrpSpPr>
          <p:cNvPr id="30" name="组合 29" title=""/>
          <p:cNvGrpSpPr>
            <a:grpSpLocks noChangeAspect="1"/>
          </p:cNvGrpSpPr>
          <p:nvPr>
            <p:custDataLst>
              <p:tags r:id="rId5"/>
            </p:custDataLst>
          </p:nvPr>
        </p:nvGrpSpPr>
        <p:grpSpPr>
          <a:xfrm rot="10800000">
            <a:off x="671830" y="822325"/>
            <a:ext cx="637540" cy="556260"/>
            <a:chOff x="3213087" y="1347855"/>
            <a:chExt cx="723913" cy="631688"/>
          </a:xfrm>
          <a:solidFill>
            <a:schemeClr val="accent1">
              <a:alpha val="20000"/>
            </a:schemeClr>
          </a:solidFill>
        </p:grpSpPr>
        <p:sp>
          <p:nvSpPr>
            <p:cNvPr id="31" name="任意多边形: 形状 17"/>
            <p:cNvSpPr>
              <a:spLocks noChangeAspect="1"/>
            </p:cNvSpPr>
            <p:nvPr>
              <p:custDataLst>
                <p:tags r:id="rId6"/>
              </p:custDataLst>
            </p:nvPr>
          </p:nvSpPr>
          <p:spPr>
            <a:xfrm>
              <a:off x="3213087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2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2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endParaRPr>
            </a:p>
          </p:txBody>
        </p:sp>
        <p:sp>
          <p:nvSpPr>
            <p:cNvPr id="32" name="任意多边形: 形状 18"/>
            <p:cNvSpPr>
              <a:spLocks noChangeAspect="1"/>
            </p:cNvSpPr>
            <p:nvPr>
              <p:custDataLst>
                <p:tags r:id="rId7"/>
              </p:custDataLst>
            </p:nvPr>
          </p:nvSpPr>
          <p:spPr>
            <a:xfrm>
              <a:off x="3625705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1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1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endParaRPr>
            </a:p>
          </p:txBody>
        </p:sp>
      </p:grpSp>
      <p:grpSp>
        <p:nvGrpSpPr>
          <p:cNvPr id="33" name="组合 32" title="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10511790" y="5229860"/>
            <a:ext cx="923290" cy="805180"/>
            <a:chOff x="3213087" y="1347855"/>
            <a:chExt cx="723913" cy="631688"/>
          </a:xfrm>
          <a:solidFill>
            <a:schemeClr val="accent1">
              <a:alpha val="20000"/>
            </a:schemeClr>
          </a:solidFill>
        </p:grpSpPr>
        <p:sp>
          <p:nvSpPr>
            <p:cNvPr id="34" name="任意多边形: 形状 21"/>
            <p:cNvSpPr>
              <a:spLocks noChangeAspect="1"/>
            </p:cNvSpPr>
            <p:nvPr>
              <p:custDataLst>
                <p:tags r:id="rId9"/>
              </p:custDataLst>
            </p:nvPr>
          </p:nvSpPr>
          <p:spPr>
            <a:xfrm>
              <a:off x="3213087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2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2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endParaRPr>
            </a:p>
          </p:txBody>
        </p:sp>
        <p:sp>
          <p:nvSpPr>
            <p:cNvPr id="35" name="任意多边形: 形状 22"/>
            <p:cNvSpPr>
              <a:spLocks noChangeAspect="1"/>
            </p:cNvSpPr>
            <p:nvPr>
              <p:custDataLst>
                <p:tags r:id="rId10"/>
              </p:custDataLst>
            </p:nvPr>
          </p:nvSpPr>
          <p:spPr>
            <a:xfrm>
              <a:off x="3625705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1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1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endParaRPr>
            </a:p>
          </p:txBody>
        </p:sp>
      </p:grpSp>
      <p:cxnSp>
        <p:nvCxnSpPr>
          <p:cNvPr id="36" name="直接连接符 35" title=""/>
          <p:cNvCxnSpPr/>
          <p:nvPr>
            <p:custDataLst>
              <p:tags r:id="rId11"/>
            </p:custDataLst>
          </p:nvPr>
        </p:nvCxnSpPr>
        <p:spPr>
          <a:xfrm>
            <a:off x="2247932" y="2489486"/>
            <a:ext cx="7543800" cy="0"/>
          </a:xfrm>
          <a:prstGeom prst="line">
            <a:avLst/>
          </a:prstGeom>
          <a:ln w="1270">
            <a:solidFill>
              <a:schemeClr val="l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 title=""/>
          <p:cNvSpPr txBox="1"/>
          <p:nvPr>
            <p:custDataLst>
              <p:tags r:id="rId12"/>
            </p:custDataLst>
          </p:nvPr>
        </p:nvSpPr>
        <p:spPr>
          <a:xfrm>
            <a:off x="1981200" y="1508427"/>
            <a:ext cx="8077264" cy="676274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3200" b="1" spc="240">
                <a:solidFill>
                  <a:schemeClr val="accent1"/>
                </a:solidFill>
                <a:uFillTx/>
                <a:latin typeface="汉语拼音字母" panose="020b0604020202020204" pitchFamily="34" charset="0"/>
                <a:ea typeface="宋体" pitchFamily="2" charset="-122"/>
                <a:sym typeface="汉语拼音字母" panose="020b0604020202020204" pitchFamily="34" charset="0"/>
              </a:rPr>
              <a:t>自读第四自然段，数一数，一共有几句话。</a:t>
            </a:r>
            <a:endParaRPr lang="zh-CN" sz="3200" b="1" spc="240">
              <a:solidFill>
                <a:schemeClr val="accent1"/>
              </a:solidFill>
              <a:uFillTx/>
              <a:latin typeface="汉语拼音字母" panose="020b0604020202020204" pitchFamily="34" charset="0"/>
              <a:ea typeface="宋体" pitchFamily="2" charset="-122"/>
              <a:sym typeface="汉语拼音字母" panose="020b0604020202020204" pitchFamily="34" charset="0"/>
            </a:endParaRPr>
          </a:p>
        </p:txBody>
      </p:sp>
      <p:sp>
        <p:nvSpPr>
          <p:cNvPr id="11" name="Title 6" title=""/>
          <p:cNvSpPr txBox="1"/>
          <p:nvPr>
            <p:custDataLst>
              <p:tags r:id="rId13"/>
            </p:custDataLst>
          </p:nvPr>
        </p:nvSpPr>
        <p:spPr>
          <a:xfrm>
            <a:off x="1981200" y="2789555"/>
            <a:ext cx="8771890" cy="25603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/>
          <a:lstStyle>
            <a:defPPr>
              <a:defRPr lang="zh-CN"/>
            </a:defPPr>
            <a:lvl1pPr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indent="772160" algn="l" fontAlgn="auto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800" spc="24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语拼音字母" panose="020b0604020202020204" pitchFamily="34" charset="0"/>
                <a:ea typeface="宋体" pitchFamily="2" charset="-122"/>
                <a:cs typeface="微软雅黑" panose="020b0503020204020204" charset="-122"/>
                <a:sym typeface="汉语拼音字母" panose="020b0604020202020204" pitchFamily="34" charset="0"/>
              </a:rPr>
              <a:t>妈妈说：“贝贝，你有一个家，每天放学后，你都平平安安地回家。你要想想办法，让你的铅笔、橡皮和转笔刀，也有自己的家呀。”</a:t>
            </a:r>
            <a:endParaRPr lang="zh-CN" altLang="en-US" sz="2800" spc="24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汉语拼音字母" panose="020b0604020202020204" pitchFamily="34" charset="0"/>
              <a:ea typeface="宋体" pitchFamily="2" charset="-122"/>
              <a:cs typeface="微软雅黑" panose="020b0503020204020204" charset="-122"/>
              <a:sym typeface="汉语拼音字母" panose="020b0604020202020204" pitchFamily="34" charset="0"/>
            </a:endParaRPr>
          </a:p>
        </p:txBody>
      </p:sp>
      <p:sp>
        <p:nvSpPr>
          <p:cNvPr id="37" name="TextBox 36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 title=""/>
          <p:cNvGrpSpPr/>
          <p:nvPr/>
        </p:nvGrpSpPr>
        <p:grpSpPr>
          <a:xfrm>
            <a:off x="2379980" y="681415"/>
            <a:ext cx="6633845" cy="960755"/>
            <a:chOff x="4309" y="1460"/>
            <a:chExt cx="10447" cy="1513"/>
          </a:xfrm>
        </p:grpSpPr>
        <p:pic>
          <p:nvPicPr>
            <p:cNvPr id="2" name="图片 1" descr="cb4ed694a0efb98ed2d46f084eea7c42"/>
            <p:cNvPicPr>
              <a:picLocks noChangeAspect="1"/>
            </p:cNvPicPr>
            <p:nvPr/>
          </p:nvPicPr>
          <p:blipFill>
            <a:blip r:embed="rId2"/>
            <a:srcRect r="11125"/>
            <a:stretch>
              <a:fillRect/>
            </a:stretch>
          </p:blipFill>
          <p:spPr>
            <a:xfrm>
              <a:off x="4309" y="1460"/>
              <a:ext cx="9776" cy="1513"/>
            </a:xfrm>
            <a:prstGeom prst="rect">
              <a:avLst/>
            </a:prstGeom>
          </p:spPr>
        </p:pic>
        <p:sp>
          <p:nvSpPr>
            <p:cNvPr id="5" name="文本框 4"/>
            <p:cNvSpPr txBox="1"/>
            <p:nvPr/>
          </p:nvSpPr>
          <p:spPr>
            <a:xfrm>
              <a:off x="4443" y="1822"/>
              <a:ext cx="10313" cy="912"/>
            </a:xfrm>
            <a:prstGeom prst="roundRect">
              <a:avLst/>
            </a:prstGeom>
            <a:noFill/>
            <a:ln>
              <a:noFill/>
            </a:ln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accent1">
                      <a:lumMod val="75000"/>
                    </a:schemeClr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</a:rPr>
                <a:t>妈妈说：“你怎么天天丢东西呢？”</a:t>
              </a:r>
              <a:endParaRPr lang="en-US" altLang="zh-CN" sz="2800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3" name="组合 12" title=""/>
          <p:cNvGrpSpPr/>
          <p:nvPr/>
        </p:nvGrpSpPr>
        <p:grpSpPr>
          <a:xfrm>
            <a:off x="2204085" y="2145665"/>
            <a:ext cx="6383655" cy="1360170"/>
            <a:chOff x="4437" y="3977"/>
            <a:chExt cx="10053" cy="2142"/>
          </a:xfrm>
        </p:grpSpPr>
        <p:pic>
          <p:nvPicPr>
            <p:cNvPr id="12" name="图片 11" descr="cb4ed694a0efb98ed2d46f084eea7c42"/>
            <p:cNvPicPr>
              <a:picLocks noChangeAspect="1"/>
            </p:cNvPicPr>
            <p:nvPr/>
          </p:nvPicPr>
          <p:blipFill>
            <a:blip r:embed="rId3"/>
            <a:srcRect r="11125"/>
            <a:stretch>
              <a:fillRect/>
            </a:stretch>
          </p:blipFill>
          <p:spPr>
            <a:xfrm>
              <a:off x="4437" y="3977"/>
              <a:ext cx="10053" cy="2132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/>
          </p:nvSpPr>
          <p:spPr>
            <a:xfrm>
              <a:off x="4450" y="4156"/>
              <a:ext cx="9905" cy="1963"/>
            </a:xfrm>
            <a:prstGeom prst="roundRect">
              <a:avLst/>
            </a:prstGeom>
            <a:noFill/>
            <a:ln>
              <a:noFill/>
            </a:ln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800">
                  <a:solidFill>
                    <a:schemeClr val="accent1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贝贝眨着一双大眼睛，对妈妈说：“我也不知道。”</a:t>
              </a:r>
              <a:endParaRPr lang="en-US" altLang="zh-CN" sz="280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7" name="组合 16" title=""/>
          <p:cNvGrpSpPr/>
          <p:nvPr/>
        </p:nvGrpSpPr>
        <p:grpSpPr>
          <a:xfrm>
            <a:off x="1860550" y="3677920"/>
            <a:ext cx="6727190" cy="2731770"/>
            <a:chOff x="4790" y="5478"/>
            <a:chExt cx="10594" cy="4302"/>
          </a:xfrm>
        </p:grpSpPr>
        <p:pic>
          <p:nvPicPr>
            <p:cNvPr id="16" name="图片 15" descr="cb4ed694a0efb98ed2d46f084eea7c42"/>
            <p:cNvPicPr>
              <a:picLocks noChangeAspect="1"/>
            </p:cNvPicPr>
            <p:nvPr/>
          </p:nvPicPr>
          <p:blipFill>
            <a:blip r:embed="rId4"/>
            <a:srcRect r="11125"/>
            <a:stretch>
              <a:fillRect/>
            </a:stretch>
          </p:blipFill>
          <p:spPr>
            <a:xfrm>
              <a:off x="4790" y="5478"/>
              <a:ext cx="10594" cy="4302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4982" y="6055"/>
              <a:ext cx="10313" cy="3454"/>
            </a:xfrm>
            <a:prstGeom prst="roundRect">
              <a:avLst>
                <a:gd name="adj" fmla="val 9056"/>
              </a:avLst>
            </a:prstGeom>
            <a:noFill/>
            <a:ln>
              <a:noFill/>
            </a:ln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800">
                  <a:solidFill>
                    <a:schemeClr val="accent1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妈妈说：“贝贝，你有一个家，每天放学后，你都平平安安地回家。你要想想办法，让你的铅笔、橡皮和转笔刀，也有自己的家呀。”</a:t>
              </a:r>
              <a:endParaRPr lang="en-US" altLang="zh-CN" sz="280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0" name="文本框 9" title=""/>
          <p:cNvSpPr txBox="1"/>
          <p:nvPr/>
        </p:nvSpPr>
        <p:spPr>
          <a:xfrm>
            <a:off x="8653145" y="4044315"/>
            <a:ext cx="3082558" cy="1055608"/>
          </a:xfrm>
          <a:prstGeom prst="wedgeRoundRectCallout">
            <a:avLst>
              <a:gd name="adj1" fmla="val 22456"/>
              <a:gd name="adj2" fmla="val 68654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31637F"/>
            </a:solidFill>
            <a:prstDash val="lgDashDot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z="2800">
                <a:solidFill>
                  <a:schemeClr val="accent2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同桌分角色练习读对话。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0" name="组合 19" title=""/>
          <p:cNvGrpSpPr/>
          <p:nvPr/>
        </p:nvGrpSpPr>
        <p:grpSpPr>
          <a:xfrm>
            <a:off x="19050" y="16969"/>
            <a:ext cx="1842135" cy="1085215"/>
            <a:chOff x="272375" y="48637"/>
            <a:chExt cx="1842135" cy="1085215"/>
          </a:xfrm>
        </p:grpSpPr>
        <p:pic>
          <p:nvPicPr>
            <p:cNvPr id="21" name="图片 20" descr="f7bad6f0952a06f5ede9a48344fe889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72375" y="48637"/>
              <a:ext cx="1842135" cy="1085215"/>
            </a:xfrm>
            <a:prstGeom prst="rect">
              <a:avLst/>
            </a:prstGeom>
          </p:spPr>
        </p:pic>
        <p:sp>
          <p:nvSpPr>
            <p:cNvPr id="22" name="矩形 21"/>
            <p:cNvSpPr>
              <a:spLocks noChangeArrowheads="1"/>
            </p:cNvSpPr>
            <p:nvPr/>
          </p:nvSpPr>
          <p:spPr bwMode="auto">
            <a:xfrm>
              <a:off x="845145" y="498852"/>
              <a:ext cx="1268730" cy="5219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457200" indent="-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2800" b="1">
                  <a:solidFill>
                    <a:srgbClr val="A44A0E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读一读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A44A0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3" name="TextBox 22" title=""/>
          <p:cNvSpPr txBox="1"/>
          <p:nvPr/>
        </p:nvSpPr>
        <p:spPr>
          <a:xfrm>
            <a:off x="6400800" y="37216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宝剑锋从磨砺出，梅花香自苦寒来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https://d.book118.com/516030223012010055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#wm#"/>
  <p:tag name="KSO_WM_CHIP_GROUPID" val="5e757e9369be4861f5f86151"/>
  <p:tag name="KSO_WM_CHIP_XID" val="5f5f2f928e478fb0c58a92be"/>
  <p:tag name="KSO_WM_TAG_VERSION" val="1.0"/>
  <p:tag name="KSO_WM_TEMPLATE_ASSEMBLE_GROUPID" val="60656ea44054ed1e2fb7fce2"/>
  <p:tag name="KSO_WM_TEMPLATE_ASSEMBLE_XID" val="60656ea44054ed1e2fb7fce2"/>
  <p:tag name="KSO_WM_TEMPLATE_CATEGORY" val="diagram"/>
  <p:tag name="KSO_WM_TEMPLATE_INDEX" val="20211051"/>
  <p:tag name="KSO_WM_UNIT_BLOCK" val="0"/>
  <p:tag name="KSO_WM_UNIT_COMPATIBLE" val="0"/>
  <p:tag name="KSO_WM_UNIT_DEC_AREA_ID" val="e9873f812e524d0fb7e1a2e0256e75d5"/>
  <p:tag name="KSO_WM_UNIT_DECORATE_INFO" val="{&quot;ReferentInfo&quot;:{&quot;Id&quot;:&quot;slide&quot;,&quot;X&quot;:{&quot;Pos&quot;:1},&quot;Y&quot;:{&quot;Pos&quot;:1}},&quot;DecorateInfoX&quot;:{&quot;Pos&quot;:1,&quot;IsAbs&quot;:false},&quot;DecorateInfoY&quot;:{&quot;Pos&quot;:1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051_1*i*1"/>
  <p:tag name="KSO_WM_UNIT_INDEX" val="1"/>
  <p:tag name="KSO_WM_UNIT_LAYERLEVEL" val="1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20"/>
</p:tagLst>
</file>

<file path=ppt/tags/tag8.xml><?xml version="1.0" encoding="utf-8"?>
<p:tagLst xmlns:p="http://schemas.openxmlformats.org/presentationml/2006/main">
  <p:tag name="KSO_WM_BEAUTIFY_FLAG" val="#wm#"/>
  <p:tag name="KSO_WM_CHIP_GROUPID" val="5e757e9369be4861f5f86151"/>
  <p:tag name="KSO_WM_CHIP_XID" val="5f5f2f928e478fb0c58a92be"/>
  <p:tag name="KSO_WM_TAG_VERSION" val="1.0"/>
  <p:tag name="KSO_WM_TEMPLATE_ASSEMBLE_GROUPID" val="60656ea44054ed1e2fb7fce2"/>
  <p:tag name="KSO_WM_TEMPLATE_ASSEMBLE_XID" val="60656ea44054ed1e2fb7fce2"/>
  <p:tag name="KSO_WM_TEMPLATE_CATEGORY" val="diagram"/>
  <p:tag name="KSO_WM_TEMPLATE_INDEX" val="20211051"/>
  <p:tag name="KSO_WM_UNIT_BLOCK" val="0"/>
  <p:tag name="KSO_WM_UNIT_COMPATIBLE" val="0"/>
  <p:tag name="KSO_WM_UNIT_DEC_AREA_ID" val="c6caebd249174d3d8044106ecfb73d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051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2"/>
</p:tagLst>
</file>

<file path=ppt/tags/tag9.xml><?xml version="1.0" encoding="utf-8"?>
<p:tagLst xmlns:p="http://schemas.openxmlformats.org/presentationml/2006/main">
  <p:tag name="KSO_WM_BEAUTIFY_FLAG" val="#wm#"/>
  <p:tag name="KSO_WM_CHIP_GROUPID" val="5e757e9369be4861f5f86151"/>
  <p:tag name="KSO_WM_CHIP_XID" val="5f5f2f928e478fb0c58a92be"/>
  <p:tag name="KSO_WM_TAG_VERSION" val="1.0"/>
  <p:tag name="KSO_WM_TEMPLATE_ASSEMBLE_GROUPID" val="60656ea44054ed1e2fb7fce2"/>
  <p:tag name="KSO_WM_TEMPLATE_ASSEMBLE_XID" val="60656ea44054ed1e2fb7fce2"/>
  <p:tag name="KSO_WM_TEMPLATE_CATEGORY" val="diagram"/>
  <p:tag name="KSO_WM_TEMPLATE_INDEX" val="20211051"/>
  <p:tag name="KSO_WM_UNIT_BLOCK" val="0"/>
  <p:tag name="KSO_WM_UNIT_COMPATIBLE" val="0"/>
  <p:tag name="KSO_WM_UNIT_DEC_AREA_ID" val="b8b40de74c0541c590e79b004c1b352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051_1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2"/>
</p:tagLst>
</file>

<file path=ppt/tags/tag10.xml><?xml version="1.0" encoding="utf-8"?>
<p:tagLst xmlns:p="http://schemas.openxmlformats.org/presentationml/2006/main">
  <p:tag name="KSO_WM_ASSEMBLE_CHIP_INDEX" val="180ce386d980456f8564befea39e3cb3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a44054ed1e2fb7fce2"/>
  <p:tag name="KSO_WM_TEMPLATE_ASSEMBLE_XID" val="60656ea44054ed1e2fb7fce2"/>
  <p:tag name="KSO_WM_TEMPLATE_CATEGORY" val="diagram"/>
  <p:tag name="KSO_WM_TEMPLATE_INDEX" val="20211051"/>
  <p:tag name="KSO_WM_UNIT_BLOCK" val="0"/>
  <p:tag name="KSO_WM_UNIT_COMPATIBLE" val="0"/>
  <p:tag name="KSO_WM_UNIT_DEC_AREA_ID" val="fa23e79076be41119ad642c4cda491b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051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6"/>
</p:tagLst>
</file>

<file path=ppt/tags/tag11.xml><?xml version="1.0" encoding="utf-8"?>
<p:tagLst xmlns:p="http://schemas.openxmlformats.org/presentationml/2006/main">
  <p:tag name="KSO_WM_ASSEMBLE_CHIP_INDEX" val="9902a4d0b8544cc19ecd8dfac07ae853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a44054ed1e2fb7fce2"/>
  <p:tag name="KSO_WM_TEMPLATE_ASSEMBLE_XID" val="60656ea44054ed1e2fb7fce2"/>
  <p:tag name="KSO_WM_TEMPLATE_CATEGORY" val="diagram"/>
  <p:tag name="KSO_WM_TEMPLATE_INDEX" val="20211051"/>
  <p:tag name="KSO_WM_UNIT_COMPATIBLE" val="1"/>
  <p:tag name="KSO_WM_UNIT_DEC_AREA_ID" val="f2876e609c7144a48ef7013c55026be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051_1*d*1"/>
  <p:tag name="KSO_WM_UNIT_INDEX" val="1"/>
  <p:tag name="KSO_WM_UNIT_LAYERLEVEL" val="1"/>
  <p:tag name="KSO_WM_UNIT_PICTURE_CLIP_FLAG" val="0"/>
  <p:tag name="KSO_WM_UNIT_SM_LIMIT_TYPE" val="2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YPE" val="d"/>
  <p:tag name="KSO_WM_UNIT_VALUE" val="1142*1565"/>
</p:tagLst>
</file>

<file path=ppt/tags/tag12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fill_id&quot;:&quot;4b3d06a1f10d40ff8e06d4f6d0ab0ea3&quot;,&quot;fill_align&quot;:&quot;cm&quot;,&quot;chip_types&quot;:[&quot;text&quot;,&quot;header&quot;]},{&quot;text_align&quot;:&quot;lm&quot;,&quot;text_direction&quot;:&quot;horizontal&quot;,&quot;support_features&quot;:[&quot;collage&quot;,&quot;carousel&quot;,&quot;creativecrop&quot;],&quot;support_big_font&quot;:false,&quot;fill_id&quot;:&quot;8e40daf4927f4521bed00751a0febf31&quot;,&quot;fill_align&quot;:&quot;cm&quot;,&quot;chip_types&quot;:[&quot;diagram&quot;,&quot;pictext&quot;,&quot;text&quot;,&quot;picture&quot;,&quot;chart&quot;,&quot;table&quot;,&quot;video&quot;]}]]"/>
  <p:tag name="KSO_WM_CHIP_GROUPID" val="5e757e9369be4861f5f86151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2f928e478fb0c58a92be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1051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1-04-01T15:10:23&quot;,&quot;maxSize&quot;:{&quot;size1&quot;:51.3},&quot;minSize&quot;:{&quot;size1&quot;:36.3},&quot;normalSize&quot;:{&quot;size1&quot;:51.29989583333334},&quot;subLayout&quot;:[{&quot;id&quot;:&quot;2021-04-01T15:10:23&quot;,&quot;margin&quot;:{&quot;bottom&quot;:3.8450000286102295,&quot;left&quot;:2.5399999618530273,&quot;right&quot;:0,&quot;top&quot;:3.8450000286102295},&quot;type&quot;:0},{&quot;id&quot;:&quot;2021-04-01T15:10:23&quot;,&quot;margin&quot;:{&quot;bottom&quot;:2.575000047683716,&quot;left&quot;:1.243999719619751,&quot;right&quot;:2.1519999504089355,&quot;top&quot;:2.575000047683716},&quot;type&quot;:0}],&quot;type&quot;:0}"/>
  <p:tag name="KSO_WM_SLIDE_POSITION" val="36*23"/>
  <p:tag name="KSO_WM_SLIDE_RATIO" val="1.777778"/>
  <p:tag name="KSO_WM_SLIDE_SIZE" val="888*481"/>
  <p:tag name="KSO_WM_SLIDE_SUBTYPE" val="picTxt"/>
  <p:tag name="KSO_WM_SLIDE_SUPPORT_FEATURE_TYPE" val="7"/>
  <p:tag name="KSO_WM_SLIDE_TYPE" val="text"/>
  <p:tag name="KSO_WM_TAG_VERSION" val="1.0"/>
  <p:tag name="KSO_WM_TEMPLATE_ASSEMBLE_GROUPID" val="60656ea44054ed1e2fb7fce2"/>
  <p:tag name="KSO_WM_TEMPLATE_ASSEMBLE_XID" val="60656ea44054ed1e2fb7fce2"/>
  <p:tag name="KSO_WM_TEMPLATE_CATEGORY" val="diagram"/>
  <p:tag name="KSO_WM_TEMPLATE_COLOR_TYPE" val="1"/>
  <p:tag name="KSO_WM_TEMPLATE_INDEX" val="20211051"/>
  <p:tag name="KSO_WM_TEMPLATE_MASTER_TYPE" val="0"/>
  <p:tag name="KSO_WM_TEMPLATE_SUBCATEGORY" val="21"/>
</p:tagLst>
</file>

<file path=ppt/tags/tag13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597b382ae9ee4c8891a2fa23d7a316b6"/>
  <p:tag name="KSO_WM_UNIT_DECORATE_INFO" val="{&quot;ReferentInfo&quot;:{&quot;Id&quot;:&quot;slide&quot;,&quot;X&quot;:{&quot;Pos&quot;:1},&quot;Y&quot;:{&quot;Pos&quot;:1}},&quot;DecorateInfoX&quot;:{&quot;Pos&quot;:1,&quot;IsAbs&quot;:false},&quot;DecorateInfoY&quot;:{&quot;Pos&quot;:1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0902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44"/>
</p:tagLst>
</file>

<file path=ppt/tags/tag14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f97cdf7b8b4e46a7bfbfd771fe57543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9028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44"/>
</p:tagLst>
</file>

<file path=ppt/tags/tag15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89283480f9e64afaa42da716c97a02b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9028_1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1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44"/>
</p:tagLst>
</file>

<file path=ppt/tags/tag16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4ba5ea3486464446b5d7878ceb4ad4e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09028_1*i*4"/>
  <p:tag name="KSO_WM_UNIT_INDEX" val="4"/>
  <p:tag name="KSO_WM_UNIT_LAYERLEVEL" val="1"/>
  <p:tag name="KSO_WM_UNIT_SM_LIMIT_TYPE" val="2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5"/>
  <p:tag name="KSO_WM_UNIT_INDEX" val="5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18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6"/>
  <p:tag name="KSO_WM_UNIT_INDEX" val="6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19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96fce08095504b739f50c3127ecec35a"/>
  <p:tag name="KSO_WM_UNIT_DECORATE_INFO" val="{&quot;ReferentInfo&quot;:{&quot;Id&quot;:&quot;slide&quot;,&quot;X&quot;:{&quot;Pos&quot;:2},&quot;Y&quot;:{&quot;Pos&quot;:2}},&quot;DecorateInfoX&quot;:{&quot;Pos&quot;:2,&quot;IsAbs&quot;:false},&quot;DecorateInfoY&quot;:{&quot;Pos&quot;:2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09028_1*i*7"/>
  <p:tag name="KSO_WM_UNIT_INDEX" val="7"/>
  <p:tag name="KSO_WM_UNIT_LAYERLEVEL" val="1"/>
  <p:tag name="KSO_WM_UNIT_SM_LIMIT_TYPE" val="2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8"/>
  <p:tag name="KSO_WM_UNIT_INDEX" val="8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9"/>
  <p:tag name="KSO_WM_UNIT_INDEX" val="9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a5afc18e93b046b7a5e21a24f4b14aa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2310885a3447419cad22d92fbd8299d2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diagram20209028_1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-0.25"/>
  <p:tag name="KSO_WM_UNIT_SM_LIMIT_TYPE" val="0"/>
  <p:tag name="KSO_WM_UNIT_TYPE" val="i"/>
</p:tagLst>
</file>

<file path=ppt/tags/tag23.xml><?xml version="1.0" encoding="utf-8"?>
<p:tagLst xmlns:p="http://schemas.openxmlformats.org/presentationml/2006/main">
  <p:tag name="KSO_WM_ASSEMBLE_CHIP_INDEX" val="9d566cdac475490fa4dce2ba2e6381f5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2310885a3447419cad22d92fbd8299d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902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大标题"/>
  <p:tag name="KSO_WM_UNIT_SHOW_EDIT_AREA_INDICATION" val="1"/>
  <p:tag name="KSO_WM_UNIT_SM_LIMIT_TYPE" val="2"/>
  <p:tag name="KSO_WM_UNIT_SUPPORT_BIG_FONT" val="1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7"/>
</p:tagLst>
</file>

<file path=ppt/tags/tag24.xml><?xml version="1.0" encoding="utf-8"?>
<p:tagLst xmlns:p="http://schemas.openxmlformats.org/presentationml/2006/main">
  <p:tag name="KSO_WM_ASSEMBLE_CHIP_INDEX" val="cba731373ac44410b77fbaa89d95202d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e1f701cd4b3f4f4ebbd92e0c7a02b73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9028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。"/>
  <p:tag name="KSO_WM_UNIT_SHOW_EDIT_AREA_INDICATION" val="1"/>
  <p:tag name="KSO_WM_UNIT_SM_LIMIT_TYPE" val="2"/>
  <p:tag name="KSO_WM_UNIT_SUBTYPE" val="a"/>
  <p:tag name="KSO_WM_UNIT_SUPPORT_BIG_FONT" val="1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55"/>
</p:tagLst>
</file>

<file path=ppt/tags/tag2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true,&quot;fill_id&quot;:&quot;f82e8f081cf7470ea5c2568bdc877b2b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true,&quot;fill_id&quot;:&quot;82e4272de7e64849bcefb55c71fcddb0&quot;,&quot;fill_align&quot;:&quot;lm&quot;,&quot;chip_types&quot;:[&quot;text&quot;,&quot;picture&quot;]}]]"/>
  <p:tag name="KSO_WM_CHIP_GROUPID" val="5efd9ea781ee359a788b1dff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d9ea781ee359a788b1e00"/>
  <p:tag name="KSO_WM_SLIDE_BACKGROUND" val="[&quot;general&quot;]"/>
  <p:tag name="KSO_WM_SLIDE_BACKGROUND_TYPE" val="general"/>
  <p:tag name="KSO_WM_SLIDE_BK_DARK_LIGHT" val="2"/>
  <p:tag name="KSO_WM_SLIDE_ID" val="diagram20209028_1"/>
  <p:tag name="KSO_WM_SLIDE_INDEX" val="1"/>
  <p:tag name="KSO_WM_SLIDE_ITEM_CNT" val="0"/>
  <p:tag name="KSO_WM_SLIDE_LAYOUT" val="a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04:58&quot;,&quot;maxSize&quot;:{&quot;size1&quot;:39.33819218918129},&quot;minSize&quot;:{&quot;size1&quot;:30.438192189181294},&quot;normalSize&quot;:{&quot;size1&quot;:31.904858855847962},&quot;subLayout&quot;:[{&quot;id&quot;:&quot;2021-04-01T15:04:58&quot;,&quot;margin&quot;:{&quot;bottom&quot;:0,&quot;left&quot;:5.502999782562256,&quot;right&quot;:5.927000999450684,&quot;top&quot;:3.809999942779541},&quot;type&quot;:0},{&quot;id&quot;:&quot;2021-04-01T15:04:58&quot;,&quot;margin&quot;:{&quot;bottom&quot;:3.38700008392334,&quot;left&quot;:5.502999782562256,&quot;right&quot;:5.927000999450684,&quot;top&quot;:1.6929999589920044},&quot;type&quot;:0}],&quot;type&quot;:0}"/>
  <p:tag name="KSO_WM_SLIDE_POSITION" val="19*33"/>
  <p:tag name="KSO_WM_SLIDE_RATIO" val="1.777778"/>
  <p:tag name="KSO_WM_SLIDE_SIZE" val="914*473"/>
  <p:tag name="KSO_WM_SLIDE_SUBTYPE" val="pureTxt"/>
  <p:tag name="KSO_WM_SLIDE_SUPPORT_FEATURE_TYPE" val="0"/>
  <p:tag name="KSO_WM_SLIDE_TYPE" val="text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COLOR_TYPE" val="1"/>
  <p:tag name="KSO_WM_TEMPLATE_INDEX" val="20209028"/>
  <p:tag name="KSO_WM_TEMPLATE_MASTER_TYPE" val="0"/>
  <p:tag name="KSO_WM_TEMPLATE_SUBCATEGORY" val="21"/>
</p:tagLst>
</file>

<file path=ppt/tags/tag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宋体"/>
        <a:cs typeface="Arial"/>
        <a:font script="Jpan" typeface="ＭＳ ゴシック"/>
        <a:font script="Hang" typeface="굴림"/>
        <a:font script="Hans" typeface="宋体"/>
        <a:font script="Hant" typeface="新細明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宋体"/>
        <a:cs typeface="Arial"/>
        <a:font script="Jpan" typeface="ＭＳ Ｐゴシック"/>
        <a:font script="Hang" typeface="굴림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Arial Black</vt:lpstr>
      <vt:lpstr>宋体</vt:lpstr>
      <vt:lpstr>微软雅黑</vt:lpstr>
      <vt:lpstr>华文中宋</vt:lpstr>
      <vt:lpstr>文泉驿等宽微米黑</vt:lpstr>
      <vt:lpstr>汉语拼音字母</vt:lpstr>
      <vt:lpstr>Fira Sans</vt:lpstr>
      <vt:lpstr>楷体</vt:lpstr>
      <vt:lpstr>Times New Roman</vt:lpstr>
      <vt:lpstr>思源黑体 CN Bold</vt:lpstr>
      <vt:lpstr>Segoe UI</vt:lpstr>
      <vt:lpstr>Office Theme</vt:lpstr>
      <vt:lpstr>统编版一年级语文下册</vt:lpstr>
      <vt:lpstr>PowerPoint Presentation</vt:lpstr>
      <vt:lpstr>PowerPoint Presentation</vt:lpstr>
      <vt:lpstr>贝贝一回到家，就向妈妈要新的铅笔、新的橡皮。妈妈说：“你怎么天天都在丢东西呢？”贝贝眨着一双大眼睛，对妈妈说：“我也不知道。”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2024-09-22T09:53:02.331</cp:lastPrinted>
  <dcterms:created xsi:type="dcterms:W3CDTF">2024-09-22T01:53:02Z</dcterms:created>
  <dcterms:modified xsi:type="dcterms:W3CDTF">2024-09-22T01:53:04Z</dcterms:modified>
</cp:coreProperties>
</file>