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6B75F9-C758-4BE6-8281-8D9C1D8EA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7F5B9-1696-4588-9794-8974C3F3E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B6EB6C-14FD-4BA9-A6B6-AF4220DC49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581257-6509-4815-8B8D-4058FB646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6153A1-F122-4528-8C76-E73A7FD52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72BAF5-6A55-42D4-BB30-C3B7DEAA40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F3E0F-3D98-4D52-892C-CC103F57A6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FC2EC-E03A-4EAF-A0E2-735321F774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C10DB6-325A-4836-8D67-A9E412069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7A9CA-F372-415E-9542-1AD4D80CD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FEA0A-E007-4AE0-918E-6CD5AF193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31025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社会保险课件社会保险历史沿革</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社会保险概述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社会保险历史沿革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社会保险种类及特点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社会保险运行机制与原理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社会保险制度评价及改革方向</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案例分析：典型国家/地区社会保险制度比较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社会保险概述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社会保险是指国家通过立法，多渠道筹集资金，对劳动者在因年老、失业、患病、工伤、生育而减少劳动收入时给予经济补偿，使他们能够享有基本生活保障的一项社会保障制度。</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社会保险具有保障劳动者基本生活、维护社会安定和促进经济发展的功能。它通过责任分担和互助共济的方式，为劳动者提供基本生活保障，确保他们在遭遇风险时能够获得必要的帮助和支持。</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功能</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4998450" y="3313268"/>
            <a:ext cx="296314" cy="1012042"/>
          </a:xfrm>
          <a:custGeom>
            <a:rect l="l" t="t" r="r" b="b"/>
            <a:pathLst>
              <a:path w="268231" h="916131">
                <a:moveTo>
                  <a:pt x="180340" y="0"/>
                </a:moveTo>
                <a:lnTo>
                  <a:pt x="268231" y="192818"/>
                </a:lnTo>
                <a:lnTo>
                  <a:pt x="87889" y="916131"/>
                </a:lnTo>
                <a:lnTo>
                  <a:pt x="0" y="723310"/>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95722" y="3519956"/>
            <a:ext cx="1999534" cy="807585"/>
          </a:xfrm>
          <a:prstGeom prst="trapezoid">
            <a:avLst>
              <a:gd name="adj" fmla="val 23396"/>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896227" y="3313265"/>
            <a:ext cx="296310" cy="1012042"/>
          </a:xfrm>
          <a:custGeom>
            <a:rect l="l" t="t" r="r" b="b"/>
            <a:pathLst>
              <a:path w="268229" h="916131">
                <a:moveTo>
                  <a:pt x="87890" y="0"/>
                </a:moveTo>
                <a:lnTo>
                  <a:pt x="268229" y="723312"/>
                </a:lnTo>
                <a:lnTo>
                  <a:pt x="180340" y="916131"/>
                </a:lnTo>
                <a:lnTo>
                  <a:pt x="0" y="192823"/>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8785082" y="3311025"/>
            <a:ext cx="296310" cy="1012041"/>
          </a:xfrm>
          <a:custGeom>
            <a:rect l="l" t="t" r="r" b="b"/>
            <a:pathLst>
              <a:path w="268229" h="916129">
                <a:moveTo>
                  <a:pt x="180344" y="0"/>
                </a:moveTo>
                <a:lnTo>
                  <a:pt x="268229" y="192818"/>
                </a:lnTo>
                <a:lnTo>
                  <a:pt x="87887" y="916129"/>
                </a:lnTo>
                <a:lnTo>
                  <a:pt x="0" y="723309"/>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883323" y="3497207"/>
            <a:ext cx="1999534" cy="807585"/>
          </a:xfrm>
          <a:prstGeom prst="trapezoid">
            <a:avLst>
              <a:gd name="adj" fmla="val 23396"/>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120280" y="3334020"/>
            <a:ext cx="296315" cy="1012042"/>
          </a:xfrm>
          <a:custGeom>
            <a:rect l="l" t="t" r="r" b="b"/>
            <a:pathLst>
              <a:path w="268233" h="916131">
                <a:moveTo>
                  <a:pt x="87891" y="0"/>
                </a:moveTo>
                <a:lnTo>
                  <a:pt x="268233" y="723311"/>
                </a:lnTo>
                <a:lnTo>
                  <a:pt x="180343" y="916131"/>
                </a:lnTo>
                <a:lnTo>
                  <a:pt x="0" y="192821"/>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217547" y="3331771"/>
            <a:ext cx="1999535" cy="807588"/>
          </a:xfrm>
          <a:custGeom>
            <a:rect l="l" t="t" r="r" b="b"/>
            <a:pathLst>
              <a:path w="1810038" h="731052">
                <a:moveTo>
                  <a:pt x="1810038" y="0"/>
                </a:moveTo>
                <a:lnTo>
                  <a:pt x="1639001" y="731052"/>
                </a:lnTo>
                <a:lnTo>
                  <a:pt x="171038" y="731050"/>
                </a:lnTo>
                <a:lnTo>
                  <a:pt x="0" y="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316182" y="3538025"/>
            <a:ext cx="1999533" cy="807585"/>
          </a:xfrm>
          <a:prstGeom prst="trapezoid">
            <a:avLst>
              <a:gd name="adj" fmla="val 233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6984572" y="3311017"/>
            <a:ext cx="1999537" cy="807588"/>
          </a:xfrm>
          <a:custGeom>
            <a:rect l="l" t="t" r="r" b="b"/>
            <a:pathLst>
              <a:path w="1810039" h="731052">
                <a:moveTo>
                  <a:pt x="0" y="0"/>
                </a:moveTo>
                <a:lnTo>
                  <a:pt x="1810039" y="1"/>
                </a:lnTo>
                <a:lnTo>
                  <a:pt x="1639000" y="731052"/>
                </a:lnTo>
                <a:lnTo>
                  <a:pt x="171038" y="73105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367064" y="4547576"/>
            <a:ext cx="1948650" cy="161589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为劳动者在达到法定退休年龄时提供基本养老金，保障其基本生活。</a:t>
            </a:r>
            <a:endParaRPr lang="en-US" sz="1100"/>
          </a:p>
        </p:txBody>
      </p:sp>
      <p:sp>
        <p:nvSpPr>
          <p:cNvPr id="12" name="AutoShape 12"/>
          <p:cNvSpPr/>
          <p:nvPr/>
        </p:nvSpPr>
        <p:spPr>
          <a:xfrm>
            <a:off x="5146607" y="4547576"/>
            <a:ext cx="1948650" cy="161589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为劳动者在失业期间提供基本生活保障，帮助其再就业。</a:t>
            </a:r>
            <a:endParaRPr lang="en-US" sz="1100"/>
          </a:p>
        </p:txBody>
      </p:sp>
      <p:sp>
        <p:nvSpPr>
          <p:cNvPr id="13" name="AutoShape 13"/>
          <p:cNvSpPr/>
          <p:nvPr/>
        </p:nvSpPr>
        <p:spPr>
          <a:xfrm>
            <a:off x="8933237" y="4547576"/>
            <a:ext cx="1948650" cy="161589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为女性劳动者在生育期间提供生育津贴和医疗保障。</a:t>
            </a:r>
            <a:endParaRPr lang="en-US" sz="1100"/>
          </a:p>
        </p:txBody>
      </p:sp>
      <p:sp>
        <p:nvSpPr>
          <p:cNvPr id="14" name="AutoShape 14"/>
          <p:cNvSpPr/>
          <p:nvPr/>
        </p:nvSpPr>
        <p:spPr>
          <a:xfrm>
            <a:off x="3197957" y="1512177"/>
            <a:ext cx="1948650" cy="161589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为劳动者提供医疗费用报销和医疗期内的病假工资等保障。</a:t>
            </a:r>
            <a:endParaRPr lang="en-US" sz="1100"/>
          </a:p>
        </p:txBody>
      </p:sp>
      <p:sp>
        <p:nvSpPr>
          <p:cNvPr id="15" name="AutoShape 15"/>
          <p:cNvSpPr/>
          <p:nvPr/>
        </p:nvSpPr>
        <p:spPr>
          <a:xfrm>
            <a:off x="6984586" y="1512177"/>
            <a:ext cx="1948650" cy="161589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为劳动者在工作中遭受意外伤害或患职业病时提供医疗救治和经济补偿。</a:t>
            </a:r>
            <a:endParaRPr lang="en-US" sz="1100"/>
          </a:p>
        </p:txBody>
      </p:sp>
      <p:sp>
        <p:nvSpPr>
          <p:cNvPr id="16" name="AutoShape 16"/>
          <p:cNvSpPr/>
          <p:nvPr/>
        </p:nvSpPr>
        <p:spPr>
          <a:xfrm>
            <a:off x="1351653" y="3752708"/>
            <a:ext cx="189240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alpha val="100000"/>
                  </a:srgbClr>
                </a:solidFill>
                <a:latin typeface="Microsoft Yahei"/>
                <a:ea typeface="Microsoft Yahei"/>
                <a:cs typeface="Microsoft Yahei"/>
              </a:rPr>
              <a:t>养老保险</a:t>
            </a:r>
            <a:endParaRPr lang="en-US" sz="1100"/>
          </a:p>
        </p:txBody>
      </p:sp>
      <p:sp>
        <p:nvSpPr>
          <p:cNvPr id="17" name="AutoShape 17"/>
          <p:cNvSpPr/>
          <p:nvPr/>
        </p:nvSpPr>
        <p:spPr>
          <a:xfrm>
            <a:off x="3254206" y="3458996"/>
            <a:ext cx="189240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alpha val="100000"/>
                  </a:srgbClr>
                </a:solidFill>
                <a:latin typeface="Microsoft Yahei"/>
                <a:ea typeface="Microsoft Yahei"/>
                <a:cs typeface="Microsoft Yahei"/>
              </a:rPr>
              <a:t>医疗保险</a:t>
            </a:r>
            <a:endParaRPr lang="en-US" sz="1100"/>
          </a:p>
        </p:txBody>
      </p:sp>
      <p:sp>
        <p:nvSpPr>
          <p:cNvPr id="18" name="AutoShape 18"/>
          <p:cNvSpPr/>
          <p:nvPr/>
        </p:nvSpPr>
        <p:spPr>
          <a:xfrm>
            <a:off x="5125416" y="3752708"/>
            <a:ext cx="189240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alpha val="100000"/>
                  </a:srgbClr>
                </a:solidFill>
                <a:latin typeface="Microsoft Yahei"/>
                <a:ea typeface="Microsoft Yahei"/>
                <a:cs typeface="Microsoft Yahei"/>
              </a:rPr>
              <a:t>失业保险</a:t>
            </a:r>
            <a:endParaRPr lang="en-US" sz="1100"/>
          </a:p>
        </p:txBody>
      </p:sp>
      <p:sp>
        <p:nvSpPr>
          <p:cNvPr id="19" name="AutoShape 19"/>
          <p:cNvSpPr/>
          <p:nvPr/>
        </p:nvSpPr>
        <p:spPr>
          <a:xfrm>
            <a:off x="7034296" y="3458996"/>
            <a:ext cx="189240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alpha val="100000"/>
                  </a:srgbClr>
                </a:solidFill>
                <a:latin typeface="Microsoft Yahei"/>
                <a:ea typeface="Microsoft Yahei"/>
                <a:cs typeface="Microsoft Yahei"/>
              </a:rPr>
              <a:t>工伤保险</a:t>
            </a:r>
            <a:endParaRPr lang="en-US" sz="1100"/>
          </a:p>
        </p:txBody>
      </p:sp>
      <p:sp>
        <p:nvSpPr>
          <p:cNvPr id="20" name="AutoShape 20"/>
          <p:cNvSpPr/>
          <p:nvPr/>
        </p:nvSpPr>
        <p:spPr>
          <a:xfrm>
            <a:off x="8933237" y="3752708"/>
            <a:ext cx="189240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alpha val="100000"/>
                  </a:srgbClr>
                </a:solidFill>
                <a:latin typeface="Microsoft Yahei"/>
                <a:ea typeface="Microsoft Yahei"/>
                <a:cs typeface="Microsoft Yahei"/>
              </a:rPr>
              <a:t>生育保险</a:t>
            </a:r>
            <a:endParaRPr lang="en-US" sz="1100"/>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社会保险体系构成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国内社会保险发展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社会保险制度经历了从计划经济时期的“企业保险”到市场经济时期的“社会保险”的转变。目前，我国已经建立了覆盖城乡的社会保险体系，包括基本养老保险、基本医疗保险、失业保险、工伤保险和生育保险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国外社会保险发展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社会保险制度起源较早，发展较为成熟。例如，德国是世界上最早建立社会保险制度的国家之一，其社会保险体系包括养老保险、医疗保险、失业保险和工伤保险等。此外，美国、日本等国家也建立了较为完善的社会保险制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国内外社会保险发展对比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社会保险历史沿革</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起源与早期发展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社会保险的起源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社会保险起源于19世纪中叶的欧洲，当时工业革命的兴起使得工人面临严重的工伤、疾病和养老问题。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早期社会保险实践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一些欧洲国家开始尝试通过立法建立社会保险制度，如1883年德国颁布的《医疗保险法》和1889年颁布的《养老保险法》。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社会保险的早期理论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德国新历史学派、英国费边社和法国工团主义等提出了福利国家理论，为社会保险制度的建立提供了理论支持。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社会保险制度的国际化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国际劳工组织（ILO）的成立推动了社会保险制度的国际化发展，各国开始相互借鉴和学习。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福利国家的兴起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二战后，随着凯恩斯主义经济学的流行，福利国家理念在欧美国家广泛传播，社会保险制度进一步完善。</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现代社会保险制度的形成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20世纪初，社会保险制度在欧洲各国普遍建立，涵盖了医疗、养老、工伤、失业等多个领域。</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现代社会保险制度建立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随着经济全球化和人口老龄化的加剧，社会保险制度面临财政可持续性和制度公平性的挑战。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社会保险制度的挑战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各国纷纷进行社会保险制度改革，如提高退休年龄、降低养老金替代率、引入多支柱养老保险体系等。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社会保险制度的改革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一些国家开始尝试引入市场化机制和社会化手段，如养老保险基金的投资运营和医疗保险的支付方式改革等。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社会保险制度的创新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当代社会保险制度变革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社会保险种类及特点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养老保险</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养老保险是国家和社会根据一定的法律和法规，为解决劳动者在达到国家规定的解除劳动义务的劳动年龄界限，或因年老丧失劳动能力退出劳动岗位后的基本生活而建立的一种社会保险制度。</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具有强制性、互济性和普遍性。其强制性体现在由国家立法强制执行，企业和个人必须参加而不得违背。互济性体现在养老保险费用来源一般由国家、企业或单位、个人三方共同负担，并在较高的层次上和较大的范围内实现养老保险费用的社会统筹和互济。普遍性体现在养老保险覆盖所有社会成员，是社会保障制度的重要组成部分。</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医疗保险是为补偿疾病所带来的医疗费用的一种保险。职工因疾病、负伤、生育时，由社会或企业提供必要的医疗服务或物质帮助的社会保险。</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普遍性、复杂性、短期性和经常性。其普遍性体现在医疗保险覆盖所有社会成员，是社会保障制度的重要组成部分。复杂性体现在医疗保险涉及医疗服务的各个方面，包括医疗服务的提供、医疗费用的支付等。短期性体现在医疗保险的保障期限相对较短，通常为一年以内。经常性体现在医疗保险的赔付事件相对频繁，需要经常进行医疗费用的结算和赔付。</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失业保险</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定义：失业保险是指国家通过立法强制实行的，由用人单位、职工个人缴费及国家财政补贴等渠道筹集资金建立失业保险基金，对因失业而暂时中断生活来源的劳动者提供物质帮助以保障其基本生活，并通过专业训练、职业介绍等手段为其再就业创造条件的制度。</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特点：具有强制性、普遍性、互济性和社会性。其强制性体现在失业保险制度是通过国家立法强制实施的，在失业保险制度覆盖范围内的单位及其职工必须参加失业保险并履行缴费义务。普遍性体现在失业保险覆盖所有有就业愿望的劳动者，是社会保障制度的重要组成部分。互济性体现在失业保险基金主要来源于社会筹集，由单位、个人和国家三方共同负担，缴费比例、缴费方式相对稳定，筹集的失业保险费，不分来源渠道，不分缴费单位的性质，全部并入失业保险基金，在统筹地区内统一调度使用以发挥互济功能。社会性体现在失业保险制度是社会经济发展的产物，其目的是为了保障社会成员的基本生活需求，维护社会稳定和促进经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工伤保险</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定义：工伤保险是指劳动者在工作中或在规定的特殊情况下，遭受意外伤害或患职业病导致暂时或永久丧失劳动能力以及死亡时，劳动者或其遗属从国家和社会获得物质帮助的一种社会保险制度。</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特点：具有强制性、无责任补偿性、个人不缴费原则和补偿与预防、康复相结合原则。其强制性体现在工伤保险是通过国家立法强制实施的，在工伤保险制度覆盖范围内的用人单位和劳动者必须依法参加工伤保险。无责任补偿性体现在无论工伤事故的责任归于用人单位还是职工个人或第三者，用人单位均应承担保险责任。个人不缴费原则体现在工伤保险费由用人单位缴纳，职工个人不缴纳工伤保险费。补偿与预防、康复相结合原则体现在工伤保险除了对工伤者进行经济补偿外，还承担着预防工伤事故和职业病的发生以及帮助工伤者进行职业康复的责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https://d.book118.com/516031025113010045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2024-09-14T04:38:16.656</cp:lastPrinted>
  <dcterms:created xsi:type="dcterms:W3CDTF">2024-09-13T20:38:16Z</dcterms:created>
  <dcterms:modified xsi:type="dcterms:W3CDTF">2024-09-13T20:38:18Z</dcterms:modified>
</cp:coreProperties>
</file>