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NEHKFJ+MS-UIGothic"/>
      <p:regular r:id="rId18"/>
    </p:embeddedFont>
    <p:embeddedFont>
      <p:font typeface="KHAITE+FSTCUW+ArialMT"/>
      <p:regular r:id="rId19"/>
    </p:embeddedFont>
    <p:embeddedFont>
      <p:font typeface="WNCEKR+BMMPIM+MicrosoftYaHei-Bold"/>
      <p:regular r:id="rId20"/>
    </p:embeddedFont>
    <p:embeddedFont>
      <p:font typeface="UMVQRK+DTMLRE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6EF62-140B-4491-B5DC-1112CD2D3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A39F43-4337-4F4E-8FE0-29D1976AF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050F94-E1B0-4082-850D-A08C49A21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04E5CB-096F-4784-BD1A-53BA8291B6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4228DA-5385-413A-9391-71FF248C6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5C3D45-513C-4BDB-A06C-DB7FD9643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2D32DF-CA0A-4E2F-A70F-23EE2ECCC1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41E581-0FC7-4A77-A408-BE9C60F973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31022-F716-459C-B86A-17F94E12E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E29EC-EF51-4F1A-9B85-6A813FB5E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3226E-952A-497F-B4B4-07B4F0668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04200214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81400" y="2009025"/>
            <a:ext cx="59721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495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经验</a:t>
            </a:r>
            <a:r>
              <a:rPr sz="4950">
                <a:solidFill>
                  <a:srgbClr val="C9B67E"/>
                </a:solidFill>
                <a:latin typeface="NEHKFJ+MS-UIGothic"/>
                <a:cs typeface="NEHKFJ+MS-UIGothic"/>
              </a:rPr>
              <a:t>交流</a:t>
            </a:r>
            <a:r>
              <a:rPr sz="4950">
                <a:solidFill>
                  <a:srgbClr val="C9B67E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C9B67E"/>
                </a:solidFill>
                <a:latin typeface="NEHKFJ+MS-UIGothic"/>
                <a:cs typeface="NEHKFJ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87440" y="1914080"/>
            <a:ext cx="2490510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KHAITE+FSTCUW+ArialMT"/>
                <a:cs typeface="KHAITE+FSTCUW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经验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分享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87440" y="2473515"/>
            <a:ext cx="3738822" cy="3023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KHAITE+FSTCUW+ArialMT"/>
                <a:cs typeface="KHAITE+FSTCUW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程中的沟通技巧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KHAITE+FSTCUW+ArialMT"/>
                <a:cs typeface="KHAITE+FSTCUW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程中的教学方法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KHAITE+FSTCUW+ArialMT"/>
                <a:cs typeface="KHAITE+FSTCUW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过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程中的学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习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策略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KHAITE+FSTCUW+ArialMT"/>
                <a:cs typeface="KHAITE+FSTCUW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经验总结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与展望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C9B67E"/>
                </a:solidFill>
                <a:latin typeface="KHAITE+FSTCUW+ArialMT"/>
                <a:cs typeface="KHAITE+FSTCUW+ArialMT"/>
              </a:rPr>
              <a:t>•</a:t>
            </a:r>
            <a:r>
              <a:rPr sz="2450" spc="128">
                <a:solidFill>
                  <a:srgbClr val="C9B67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附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录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：</a:t>
            </a:r>
            <a:r>
              <a:rPr sz="24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2400">
                <a:solidFill>
                  <a:srgbClr val="C9B67E"/>
                </a:solidFill>
                <a:latin typeface="NEHKFJ+MS-UIGothic"/>
                <a:cs typeface="NEHKFJ+MS-UIGothic"/>
              </a:rPr>
              <a:t>教案例分享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36315" y="920206"/>
            <a:ext cx="6720110" cy="3850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WNCEKR+BMMPIM+MicrosoftYaHei-Bold"/>
                <a:cs typeface="WNCEKR+BMMPIM+MicrosoftYaHei-Bold"/>
              </a:rPr>
              <a:t>CHAPTER</a:t>
            </a:r>
          </a:p>
          <a:p>
            <a:pPr marL="1901825" marR="0">
              <a:lnSpc>
                <a:spcPts val="8752"/>
              </a:lnSpc>
              <a:spcBef>
                <a:spcPts val="167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WNCEKR+BMMPIM+MicrosoftYaHei-Bold"/>
                <a:cs typeface="WNCEKR+BMMPIM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81500" y="3877921"/>
            <a:ext cx="4286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45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经验</a:t>
            </a:r>
            <a:r>
              <a:rPr sz="4500">
                <a:solidFill>
                  <a:srgbClr val="C9B67E"/>
                </a:solidFill>
                <a:latin typeface="NEHKFJ+MS-UIGothic"/>
                <a:cs typeface="NEHKFJ+MS-UIGothic"/>
              </a:rPr>
              <a:t>分享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如何挑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选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合适的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教人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NCEKR+BMMPIM+MicrosoftYaHei-Bold"/>
                <a:cs typeface="WNCEKR+BMMPIM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NCEKR+BMMPIM+MicrosoftYaHei-Bold"/>
                <a:cs typeface="WNCEKR+BMMPIM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WNCEKR+BMMPIM+MicrosoftYaHei-Bold"/>
                <a:cs typeface="WNCEKR+BMMPIM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9B67E"/>
                </a:solidFill>
                <a:latin typeface="SimSun"/>
                <a:cs typeface="SimSun"/>
              </a:rPr>
              <a:t>专业</a:t>
            </a: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技能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沟通能力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耐心和</a:t>
            </a:r>
            <a:r>
              <a:rPr sz="2000" spc="23">
                <a:solidFill>
                  <a:srgbClr val="C9B67E"/>
                </a:solidFill>
                <a:latin typeface="SimSun"/>
                <a:cs typeface="SimSun"/>
              </a:rPr>
              <a:t>责</a:t>
            </a: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任心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具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扎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实专业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知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丰富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践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的人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作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为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教人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选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，能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更好地指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掌握技能。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教人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员应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具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良好的沟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通能力，能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与学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员进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有效的交流和指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教人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员应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具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足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的耐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心和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责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任心，关注学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习进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展，及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时给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予指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和帮助。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如何制定合理的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计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教学目</a:t>
            </a:r>
            <a:r>
              <a:rPr sz="2300">
                <a:solidFill>
                  <a:srgbClr val="C9B67E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教学内容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教学</a:t>
            </a:r>
            <a:r>
              <a:rPr sz="2300" spc="25">
                <a:solidFill>
                  <a:srgbClr val="C9B67E"/>
                </a:solidFill>
                <a:latin typeface="SimSun"/>
                <a:cs typeface="SimSun"/>
              </a:rPr>
              <a:t>时间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明确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教的目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需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要掌握的技能，制定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针对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性的教学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划。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根据教学目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员实际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情况，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合适的教学内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容，包括理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论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知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、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践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操作等。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合理安排教学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，确保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有足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如何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施有效的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鼓励和激励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时给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予学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鼓励和激励，增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其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信心和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839" y="225722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教学方法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采用多种教学方法，如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讲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解、演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示、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练习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等，以帮助学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更好地</a:t>
            </a:r>
          </a:p>
          <a:p>
            <a:pPr marL="1905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掌握技能。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反</a:t>
            </a:r>
            <a:r>
              <a:rPr sz="2300" spc="25">
                <a:solidFill>
                  <a:srgbClr val="C9B67E"/>
                </a:solidFill>
                <a:latin typeface="SimSun"/>
                <a:cs typeface="SimSun"/>
              </a:rPr>
              <a:t>馈</a:t>
            </a: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与</a:t>
            </a:r>
            <a:r>
              <a:rPr sz="2300" spc="23">
                <a:solidFill>
                  <a:srgbClr val="C9B67E"/>
                </a:solidFill>
                <a:latin typeface="SimSun"/>
                <a:cs typeface="SimSun"/>
              </a:rPr>
              <a:t>评</a:t>
            </a:r>
            <a:r>
              <a:rPr sz="2300">
                <a:solidFill>
                  <a:srgbClr val="C9B67E"/>
                </a:solidFill>
                <a:latin typeface="NEHKFJ+MS-UIGothic"/>
                <a:cs typeface="NEHKFJ+MS-UIGothic"/>
              </a:rPr>
              <a:t>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5770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情况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行及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反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馈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估，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发现问题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并及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时调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整教学策略。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36315" y="920206"/>
            <a:ext cx="6720110" cy="3850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WNCEKR+BMMPIM+MicrosoftYaHei-Bold"/>
                <a:cs typeface="WNCEKR+BMMPIM+MicrosoftYaHei-Bold"/>
              </a:rPr>
              <a:t>CHAPTER</a:t>
            </a:r>
          </a:p>
          <a:p>
            <a:pPr marL="1901825" marR="0">
              <a:lnSpc>
                <a:spcPts val="8752"/>
              </a:lnSpc>
              <a:spcBef>
                <a:spcPts val="167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WNCEKR+BMMPIM+MicrosoftYaHei-Bold"/>
                <a:cs typeface="WNCEKR+BMMPIM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38500" y="3877921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45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过</a:t>
            </a:r>
            <a:r>
              <a:rPr sz="4500">
                <a:solidFill>
                  <a:srgbClr val="C9B67E"/>
                </a:solidFill>
                <a:latin typeface="NEHKFJ+MS-UIGothic"/>
                <a:cs typeface="NEHKFJ+MS-UIGothic"/>
              </a:rPr>
              <a:t>程中的沟通技巧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如何建立良好的沟通关系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6575" y="34104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建立信任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明确沟通目</a:t>
            </a:r>
            <a:r>
              <a:rPr sz="2000">
                <a:solidFill>
                  <a:srgbClr val="C9B67E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18930" y="34104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C9B67E"/>
                </a:solidFill>
                <a:latin typeface="SimSun"/>
                <a:cs typeface="SimSun"/>
              </a:rPr>
              <a:t>倾</a:t>
            </a:r>
            <a:r>
              <a:rPr sz="2000" spc="25">
                <a:solidFill>
                  <a:srgbClr val="C9B67E"/>
                </a:solidFill>
                <a:latin typeface="NEHKFJ+MS-UIGothic"/>
                <a:cs typeface="NEHKFJ+MS-UIGothic"/>
              </a:rPr>
              <a:t>听和表达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2175" y="4031988"/>
            <a:ext cx="3138933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作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为导师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，首先需要与学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建立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信任关系，通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真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诚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的交流和指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感受到被尊重和理解。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在每次沟通前，明确沟通的目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期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果，以便更好地引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</a:p>
          <a:p>
            <a:pPr marL="47625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并达到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期效果。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倾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听学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的意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和想法，并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予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极的回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和表达，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感受</a:t>
            </a:r>
          </a:p>
          <a:p>
            <a:pPr marL="57150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到被重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视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和关注。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如何正确地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给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予反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馈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和指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及</a:t>
            </a:r>
            <a:r>
              <a:rPr sz="2300" spc="25">
                <a:solidFill>
                  <a:srgbClr val="C9B67E"/>
                </a:solidFill>
                <a:latin typeface="SimSun"/>
                <a:cs typeface="SimSun"/>
              </a:rPr>
              <a:t>时</a:t>
            </a:r>
            <a:r>
              <a:rPr sz="2300">
                <a:solidFill>
                  <a:srgbClr val="C9B67E"/>
                </a:solidFill>
                <a:latin typeface="NEHKFJ+MS-UIGothic"/>
                <a:cs typeface="NEHKFJ+MS-UIGothic"/>
              </a:rPr>
              <a:t>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45269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时给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予学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反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馈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和指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，帮助学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了解自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己的学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情况和不足之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319766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具体性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746238"/>
            <a:ext cx="44533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反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馈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和指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导应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具体、明确，以便学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更好地理解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自己的学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目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和努力方向。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483405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鼓励性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5383268"/>
            <a:ext cx="45269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多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予学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员积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极的反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馈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和鼓励，激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的学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习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情和自信心。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如何有效地解决沟通障碍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SimSun"/>
                <a:cs typeface="SimSun"/>
              </a:rPr>
              <a:t>识别</a:t>
            </a: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障碍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59133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及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时识别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并分析沟通障碍的原因，例如文化差异、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言障碍等。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采取措施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613238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根据障碍原因采取相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的措施，如文化适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、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言培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等，以消除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或减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轻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障碍。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C9B67E"/>
                </a:solidFill>
                <a:latin typeface="SimSun"/>
                <a:cs typeface="SimSun"/>
              </a:rPr>
              <a:t>寻</a:t>
            </a:r>
            <a:r>
              <a:rPr sz="2300" spc="25">
                <a:solidFill>
                  <a:srgbClr val="C9B67E"/>
                </a:solidFill>
                <a:latin typeface="NEHKFJ+MS-UIGothic"/>
                <a:cs typeface="NEHKFJ+MS-UIGothic"/>
              </a:rPr>
              <a:t>求帮助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627957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如果遇到无法解决的沟通障碍，可以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寻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求其他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导师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或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专业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人士的帮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助，以解决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并提高</a:t>
            </a:r>
            <a:r>
              <a:rPr sz="1500">
                <a:solidFill>
                  <a:srgbClr val="C9B44B"/>
                </a:solidFill>
                <a:latin typeface="SimSun"/>
                <a:cs typeface="SimSun"/>
              </a:rPr>
              <a:t>带</a:t>
            </a:r>
            <a:r>
              <a:rPr sz="1500">
                <a:solidFill>
                  <a:srgbClr val="C9B44B"/>
                </a:solidFill>
                <a:latin typeface="NEHKFJ+MS-UIGothic"/>
                <a:cs typeface="NEHKFJ+MS-UIGothic"/>
              </a:rPr>
              <a:t>教效果。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36315" y="920206"/>
            <a:ext cx="6720110" cy="3850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WNCEKR+BMMPIM+MicrosoftYaHei-Bold"/>
                <a:cs typeface="WNCEKR+BMMPIM+MicrosoftYaHei-Bold"/>
              </a:rPr>
              <a:t>CHAPTER</a:t>
            </a:r>
          </a:p>
          <a:p>
            <a:pPr marL="1901825" marR="0">
              <a:lnSpc>
                <a:spcPts val="8752"/>
              </a:lnSpc>
              <a:spcBef>
                <a:spcPts val="167"/>
              </a:spcBef>
              <a:spcAft>
                <a:spcPct val="0"/>
              </a:spcAft>
            </a:pPr>
            <a:r>
              <a:rPr sz="8400">
                <a:solidFill>
                  <a:srgbClr val="C9B67E"/>
                </a:solidFill>
                <a:latin typeface="WNCEKR+BMMPIM+MicrosoftYaHei-Bold"/>
                <a:cs typeface="WNCEKR+BMMPIM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38500" y="3877921"/>
            <a:ext cx="6572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带</a:t>
            </a:r>
            <a:r>
              <a:rPr sz="4500">
                <a:solidFill>
                  <a:srgbClr val="C9B67E"/>
                </a:solidFill>
                <a:latin typeface="NEHKFJ+MS-UIGothic"/>
                <a:cs typeface="NEHKFJ+MS-UIGothic"/>
              </a:rPr>
              <a:t>教</a:t>
            </a:r>
            <a:r>
              <a:rPr sz="4500">
                <a:solidFill>
                  <a:srgbClr val="C9B67E"/>
                </a:solidFill>
                <a:latin typeface="SimSun"/>
                <a:cs typeface="SimSun"/>
              </a:rPr>
              <a:t>过</a:t>
            </a:r>
            <a:r>
              <a:rPr sz="4500">
                <a:solidFill>
                  <a:srgbClr val="C9B67E"/>
                </a:solidFill>
                <a:latin typeface="NEHKFJ+MS-UIGothic"/>
                <a:cs typeface="NEHKFJ+MS-UIGothic"/>
              </a:rPr>
              <a:t>程中的教学方法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传统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教学方法的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优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缺点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065936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的教学方法通常以教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师为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中心，以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讲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授和演示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主要手段，能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授知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，但可能缺乏互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FFF"/>
                </a:solidFill>
                <a:latin typeface="NEHKFJ+MS-UIGothic"/>
                <a:cs typeface="NEHKFJ+MS-UIGothic"/>
              </a:rPr>
              <a:t>和个性化。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9B67E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C9B67E"/>
                </a:solidFill>
                <a:latin typeface="NEHKFJ+MS-UIGothic"/>
                <a:cs typeface="NEHKFJ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5138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传统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的教学方法通常以教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师为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中心，通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过讲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授和演示的方式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授知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，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点在于能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系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地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授知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，提高教学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效率，同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保持知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的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连贯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性和完整性。然而，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种方法的缺点是缺乏互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和个性化，学生可能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于被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接受知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的状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，无法充分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发挥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学生的主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性和</a:t>
            </a:r>
            <a:r>
              <a:rPr sz="1500">
                <a:solidFill>
                  <a:srgbClr val="73623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736230"/>
                </a:solidFill>
                <a:latin typeface="NEHKFJ+MS-UIGothic"/>
                <a:cs typeface="NEHKFJ+MS-UIGothic"/>
              </a:rPr>
              <a:t>造性。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创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新教学方法的探索与</a:t>
            </a:r>
            <a:r>
              <a:rPr sz="3000">
                <a:solidFill>
                  <a:srgbClr val="C9B67E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C9B67E"/>
                </a:solidFill>
                <a:latin typeface="NEHKFJ+MS-UIGothic"/>
                <a:cs typeface="NEHKFJ+MS-UIGothic"/>
              </a:rPr>
              <a:t>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86205" y="199342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95769" y="199342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FFFFFF"/>
                </a:solidFill>
                <a:latin typeface="NEHKFJ+MS-UIGothic"/>
                <a:cs typeface="NEHKFJ+MS-UIGothic"/>
              </a:rPr>
              <a:t>描述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86205" y="3091033"/>
            <a:ext cx="446861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新的教学方法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强调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学生的中心地位，注重培养学生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新思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践能力，通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过项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目式学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、翻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转课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堂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等手段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施教学。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32600" y="3091033"/>
            <a:ext cx="4468616" cy="258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新的教学方法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强调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学生的中心地位，通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过项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目式学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、翻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转课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堂等手段，引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学生主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参与和探索，注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重培养学生的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新思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践能力。例如，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目式学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可以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让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学生以小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形式解决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或完成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目，提高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学生的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团队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合作能力和解决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的能力。翻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转课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则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传统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的教学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颠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倒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来，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让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学生在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预习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和自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主学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的基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上，通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过课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堂上的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讨论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和交流深化理解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用知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FFFFFF"/>
                </a:solidFill>
                <a:latin typeface="NEHKFJ+MS-UIGothic"/>
                <a:cs typeface="NEHKFJ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https://d.book118.com/516042002140010040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SimSun</vt:lpstr>
      <vt:lpstr>NEHKFJ+MS-UIGothic</vt:lpstr>
      <vt:lpstr>KHAITE+FSTCUW+ArialMT</vt:lpstr>
      <vt:lpstr>Times New Roman</vt:lpstr>
      <vt:lpstr>WNCEKR+BMMPIM+MicrosoftYaHei-Bold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2024-09-07T02:35:52.501</cp:lastPrinted>
  <dcterms:created xsi:type="dcterms:W3CDTF">2024-09-06T18:35:52Z</dcterms:created>
  <dcterms:modified xsi:type="dcterms:W3CDTF">2024-09-06T18:35:53Z</dcterms:modified>
</cp:coreProperties>
</file>