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0693400" cy="756285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E0BCB7-BAD7-45B9-8004-C0501A8C9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3CE7E-BA06-4086-B446-8C515F1A9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389E62-9AA5-4406-9BAF-AD83820EB6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E9D417-FA3E-41CD-A5F8-BCD7E96D7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82BB87-9FD1-4D67-A9B3-EC9058994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1CEEB8-C6AE-4BE4-8ADA-8A1EF65C5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ABBA23-AAE7-4DE9-9E71-D0872807D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56FBCA-C22A-40BE-8DFC-CDB1C5304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8F1F21-C00A-4209-A7D4-7AA9155C1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8006B3-EF00-4FEB-943B-90B8EDB9B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956809-DBB8-47F1-81A6-EDA8198CF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6.jpeg" /><Relationship Id="rId7" Type="http://schemas.openxmlformats.org/officeDocument/2006/relationships/image" Target="../media/image11.jpeg" /><Relationship Id="rId8" Type="http://schemas.openxmlformats.org/officeDocument/2006/relationships/image" Target="../media/image1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1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jpeg" /><Relationship Id="rId3" Type="http://schemas.openxmlformats.org/officeDocument/2006/relationships/image" Target="../media/image6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23.jpeg" /><Relationship Id="rId7" Type="http://schemas.openxmlformats.org/officeDocument/2006/relationships/image" Target="../media/image2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8.jpeg" /><Relationship Id="rId6" Type="http://schemas.openxmlformats.org/officeDocument/2006/relationships/image" Target="../media/image6.jpeg" /><Relationship Id="rId7" Type="http://schemas.openxmlformats.org/officeDocument/2006/relationships/image" Target="../media/image29.jpeg" /><Relationship Id="rId8" Type="http://schemas.openxmlformats.org/officeDocument/2006/relationships/image" Target="../media/image3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6051035041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831864" y="1995390"/>
            <a:ext cx="8131809" cy="14859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12700" algn="l" rtl="0" eaLnBrk="0">
              <a:lnSpc>
                <a:spcPct val="111000"/>
              </a:lnSpc>
            </a:pPr>
            <a:r>
              <a:rPr sz="4000" kern="0" spc="560">
                <a:solidFill>
                  <a:srgbClr val="4211B4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农机购置与应用补贴申请</a:t>
            </a:r>
            <a:r>
              <a:rPr sz="4000" kern="0" spc="550">
                <a:solidFill>
                  <a:srgbClr val="4211B4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条件与</a:t>
            </a:r>
            <a:r>
              <a:rPr sz="4000" kern="0" spc="0">
                <a:solidFill>
                  <a:srgbClr val="4211B4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4600" kern="0" spc="80">
                <a:solidFill>
                  <a:srgbClr val="4211B4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资格</a:t>
            </a:r>
            <a:endParaRPr lang="SimHei" altLang="SimHei" sz="4600"/>
          </a:p>
        </p:txBody>
      </p:sp>
      <p:sp>
        <p:nvSpPr>
          <p:cNvPr id="6" name="textbox 6"/>
          <p:cNvSpPr/>
          <p:nvPr/>
        </p:nvSpPr>
        <p:spPr>
          <a:xfrm>
            <a:off x="831864" y="5389707"/>
            <a:ext cx="1487169" cy="7042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643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800" kern="0" spc="-30">
                <a:solidFill>
                  <a:srgbClr val="7F6AB7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汇报人：</a:t>
            </a:r>
            <a:r>
              <a:rPr sz="1800" kern="0" spc="-30">
                <a:solidFill>
                  <a:srgbClr val="7F6AB7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&lt;XXX&gt;</a:t>
            </a:r>
            <a:endParaRPr lang="SimSun" altLang="SimSun" sz="1800"/>
          </a:p>
          <a:p>
            <a:pPr algn="l" rtl="0" eaLnBrk="0">
              <a:lnSpc>
                <a:spcPct val="102000"/>
              </a:lnSpc>
            </a:pPr>
            <a:endParaRPr lang="Arial" altLang="Arial" sz="120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1800" kern="0" spc="10">
                <a:solidFill>
                  <a:srgbClr val="7F6AB7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2023-12-07</a:t>
            </a:r>
            <a:endParaRPr lang="SimSun" altLang="SimSun" sz="18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5302240" y="2697409"/>
            <a:ext cx="4207509" cy="22555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33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100" kern="0" spc="-8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</a:t>
            </a:r>
            <a:r>
              <a:rPr sz="2100" b="1" kern="0" spc="-80">
                <a:solidFill>
                  <a:srgbClr val="7808D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农机购置补贴政策</a:t>
            </a:r>
            <a:r>
              <a:rPr sz="2100" b="1" kern="0" spc="-90">
                <a:solidFill>
                  <a:srgbClr val="7808D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概述</a:t>
            </a:r>
            <a:endParaRPr lang="SimHei" altLang="SimHei" sz="2100"/>
          </a:p>
          <a:p>
            <a:pPr marL="16509" algn="l" rtl="0" eaLnBrk="0">
              <a:lnSpc>
                <a:spcPct val="96000"/>
              </a:lnSpc>
              <a:spcBef>
                <a:spcPts val="1412"/>
              </a:spcBef>
            </a:pPr>
            <a:r>
              <a:rPr sz="2100" b="1" kern="0" spc="-90">
                <a:solidFill>
                  <a:srgbClr val="7808D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·农机购置补贴申请条件</a:t>
            </a:r>
            <a:endParaRPr lang="SimHei" altLang="SimHei" sz="2100"/>
          </a:p>
          <a:p>
            <a:pPr marL="16509" algn="l" rtl="0" eaLnBrk="0">
              <a:lnSpc>
                <a:spcPct val="96000"/>
              </a:lnSpc>
              <a:spcBef>
                <a:spcPts val="1366"/>
              </a:spcBef>
            </a:pPr>
            <a:r>
              <a:rPr sz="2100" b="1" kern="0" spc="-90">
                <a:solidFill>
                  <a:srgbClr val="7808D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·农机购置补贴资格审查</a:t>
            </a:r>
            <a:endParaRPr lang="SimHei" altLang="SimHei" sz="2100"/>
          </a:p>
          <a:p>
            <a:pPr marL="12700" algn="l" rtl="0" eaLnBrk="0">
              <a:lnSpc>
                <a:spcPct val="96000"/>
              </a:lnSpc>
              <a:spcBef>
                <a:spcPts val="1381"/>
              </a:spcBef>
            </a:pPr>
            <a:r>
              <a:rPr sz="2100" kern="0" spc="-70">
                <a:solidFill>
                  <a:srgbClr val="7808D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</a:t>
            </a:r>
            <a:r>
              <a:rPr sz="2100" b="1" kern="0" spc="-70">
                <a:solidFill>
                  <a:srgbClr val="7808D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农机购置补贴资金使用及监管</a:t>
            </a:r>
            <a:endParaRPr lang="SimHei" altLang="SimHei" sz="2100"/>
          </a:p>
          <a:p>
            <a:pPr algn="l" rtl="0" eaLnBrk="0">
              <a:lnSpc>
                <a:spcPct val="101000"/>
              </a:lnSpc>
            </a:pPr>
            <a:endParaRPr lang="Arial" altLang="Arial" sz="1100"/>
          </a:p>
          <a:p>
            <a:pPr marL="12700" algn="l" rtl="0" eaLnBrk="0">
              <a:lnSpc>
                <a:spcPct val="95000"/>
              </a:lnSpc>
              <a:spcBef>
                <a:spcPts val="7"/>
              </a:spcBef>
            </a:pPr>
            <a:r>
              <a:rPr sz="2100" kern="0" spc="-60">
                <a:solidFill>
                  <a:srgbClr val="7808D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</a:t>
            </a:r>
            <a:r>
              <a:rPr sz="2100" b="1" kern="0" spc="-60">
                <a:solidFill>
                  <a:srgbClr val="7808D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农机购置补贴政策效应评估与反馈</a:t>
            </a:r>
            <a:endParaRPr lang="SimHei" altLang="SimHei" sz="2100"/>
          </a:p>
        </p:txBody>
      </p:sp>
      <p:sp>
        <p:nvSpPr>
          <p:cNvPr id="12" name="textbox 12"/>
          <p:cNvSpPr/>
          <p:nvPr/>
        </p:nvSpPr>
        <p:spPr>
          <a:xfrm>
            <a:off x="1903952" y="2948936"/>
            <a:ext cx="1682114" cy="1782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597"/>
              </a:lnSpc>
            </a:pPr>
            <a:endParaRPr lang="Arial" altLang="Arial" sz="100"/>
          </a:p>
          <a:p>
            <a:pPr marL="70485" algn="l" rtl="0" eaLnBrk="0">
              <a:lnSpc>
                <a:spcPct val="79000"/>
              </a:lnSpc>
            </a:pPr>
            <a:r>
              <a:rPr sz="2600" b="1" kern="0" spc="-1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contents</a:t>
            </a:r>
            <a:endParaRPr lang="Arial" altLang="Arial" sz="2600"/>
          </a:p>
          <a:p>
            <a:pPr algn="l" rtl="0" eaLnBrk="0">
              <a:lnSpc>
                <a:spcPct val="172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600"/>
          </a:p>
          <a:p>
            <a:pPr marL="12700" algn="l" rtl="0" eaLnBrk="0">
              <a:lnSpc>
                <a:spcPct val="96000"/>
              </a:lnSpc>
              <a:spcBef>
                <a:spcPts val="3"/>
              </a:spcBef>
            </a:pPr>
            <a:r>
              <a:rPr sz="6400" b="1" kern="0" spc="9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目录</a:t>
            </a:r>
            <a:endParaRPr lang="SimHei" altLang="SimHei" sz="64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322448" y="2475722"/>
            <a:ext cx="5756909" cy="14579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65"/>
              </a:lnSpc>
            </a:pPr>
            <a:endParaRPr lang="Arial" altLang="Arial" sz="100"/>
          </a:p>
          <a:p>
            <a:pPr marL="206375" algn="l" rtl="0" eaLnBrk="0">
              <a:lnSpc>
                <a:spcPct val="80000"/>
              </a:lnSpc>
            </a:pPr>
            <a:r>
              <a:rPr sz="2700" b="1" kern="0" spc="-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01</a:t>
            </a:r>
            <a:endParaRPr lang="SimSun" altLang="SimSun" sz="2700"/>
          </a:p>
          <a:p>
            <a:pPr algn="l" rtl="0" eaLnBrk="0">
              <a:lnSpc>
                <a:spcPct val="196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100"/>
          </a:p>
          <a:p>
            <a:pPr marL="12700" algn="l" rtl="0" eaLnBrk="0">
              <a:lnSpc>
                <a:spcPct val="95000"/>
              </a:lnSpc>
              <a:spcBef>
                <a:spcPts val="6"/>
              </a:spcBef>
            </a:pPr>
            <a:r>
              <a:rPr sz="4400" b="1" kern="0" spc="90">
                <a:solidFill>
                  <a:srgbClr val="4211B4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农机购置补贴政策概述</a:t>
            </a:r>
            <a:endParaRPr lang="SimHei" altLang="SimHei" sz="44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95398" y="2711432"/>
            <a:ext cx="3060665" cy="2336845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5327691" y="4951546"/>
            <a:ext cx="4867275" cy="9410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155"/>
              </a:lnSpc>
            </a:pPr>
            <a:endParaRPr lang="Arial" altLang="Arial" sz="100"/>
          </a:p>
          <a:p>
            <a:pPr marL="15875" algn="l" rtl="0" eaLnBrk="0">
              <a:lnSpc>
                <a:spcPct val="98000"/>
              </a:lnSpc>
            </a:pPr>
            <a:r>
              <a:rPr sz="2000" b="1" kern="0" spc="20">
                <a:solidFill>
                  <a:srgbClr val="7A09D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增强农业抗风险能力</a:t>
            </a:r>
            <a:endParaRPr lang="SimHei" altLang="SimHei" sz="2000"/>
          </a:p>
          <a:p>
            <a:pPr algn="l" rtl="0" eaLnBrk="0">
              <a:lnSpc>
                <a:spcPct val="103000"/>
              </a:lnSpc>
            </a:pPr>
            <a:endParaRPr lang="Arial" altLang="Arial" sz="1100"/>
          </a:p>
          <a:p>
            <a:pPr algn="l" rtl="0" eaLnBrk="0">
              <a:lnSpc>
                <a:spcPct val="9192"/>
              </a:lnSpc>
            </a:pPr>
            <a:endParaRPr lang="Arial" altLang="Arial" sz="100"/>
          </a:p>
          <a:p>
            <a:pPr marL="12700" algn="l" rtl="0" eaLnBrk="0">
              <a:lnSpc>
                <a:spcPct val="112000"/>
              </a:lnSpc>
            </a:pP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通过提高农业机械化水平，补贴政策有助于提高农业抗风险能力，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降低自然灾害对农业</a:t>
            </a: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生产的影响。</a:t>
            </a:r>
            <a:endParaRPr lang="SimHei" altLang="SimHei" sz="1300"/>
          </a:p>
        </p:txBody>
      </p:sp>
      <p:sp>
        <p:nvSpPr>
          <p:cNvPr id="24" name="textbox 24"/>
          <p:cNvSpPr/>
          <p:nvPr/>
        </p:nvSpPr>
        <p:spPr>
          <a:xfrm>
            <a:off x="5327690" y="3497361"/>
            <a:ext cx="4872990" cy="9188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155"/>
              </a:lnSpc>
            </a:pPr>
            <a:endParaRPr lang="Arial" altLang="Arial" sz="100"/>
          </a:p>
          <a:p>
            <a:pPr marL="15875" algn="l" rtl="0" eaLnBrk="0">
              <a:lnSpc>
                <a:spcPct val="98000"/>
              </a:lnSpc>
            </a:pPr>
            <a:r>
              <a:rPr sz="2000" b="1" kern="0" spc="20">
                <a:solidFill>
                  <a:srgbClr val="7908D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推动农业科技创新</a:t>
            </a:r>
            <a:endParaRPr lang="SimHei" altLang="SimHei" sz="2000"/>
          </a:p>
          <a:p>
            <a:pPr algn="l" rtl="0" eaLnBrk="0">
              <a:lnSpc>
                <a:spcPct val="107000"/>
              </a:lnSpc>
            </a:pPr>
            <a:endParaRPr lang="Arial" altLang="Arial" sz="1100"/>
          </a:p>
          <a:p>
            <a:pPr marL="12700" algn="l" rtl="0" eaLnBrk="0">
              <a:lnSpc>
                <a:spcPct val="105000"/>
              </a:lnSpc>
              <a:spcBef>
                <a:spcPts val="2"/>
              </a:spcBef>
            </a:pPr>
            <a:r>
              <a:rPr sz="13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补贴政策不仅改善了农业生产条件，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还推动了农业科技创新和农业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机械化的普及，有利于提高农产品质量和产量。</a:t>
            </a:r>
            <a:endParaRPr lang="SimHei" altLang="SimHei" sz="1300"/>
          </a:p>
        </p:txBody>
      </p:sp>
      <p:sp>
        <p:nvSpPr>
          <p:cNvPr id="26" name="textbox 26"/>
          <p:cNvSpPr/>
          <p:nvPr/>
        </p:nvSpPr>
        <p:spPr>
          <a:xfrm>
            <a:off x="5327690" y="2062235"/>
            <a:ext cx="4693284" cy="9188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155"/>
              </a:lnSpc>
            </a:pPr>
            <a:endParaRPr lang="Arial" altLang="Arial" sz="100"/>
          </a:p>
          <a:p>
            <a:pPr marL="15875" algn="l" rtl="0" eaLnBrk="0">
              <a:lnSpc>
                <a:spcPct val="98000"/>
              </a:lnSpc>
            </a:pPr>
            <a:r>
              <a:rPr sz="2000" b="1" kern="0" spc="20">
                <a:solidFill>
                  <a:srgbClr val="7B0AD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促进农业现代化发展</a:t>
            </a:r>
            <a:endParaRPr lang="SimHei" altLang="SimHei" sz="2000"/>
          </a:p>
          <a:p>
            <a:pPr algn="l" rtl="0" eaLnBrk="0">
              <a:lnSpc>
                <a:spcPct val="110000"/>
              </a:lnSpc>
            </a:pPr>
            <a:endParaRPr lang="Arial" altLang="Arial" sz="900"/>
          </a:p>
          <a:p>
            <a:pPr algn="l" rtl="0" eaLnBrk="0">
              <a:lnSpc>
                <a:spcPct val="7333"/>
              </a:lnSpc>
            </a:pPr>
            <a:endParaRPr lang="Arial" altLang="Arial" sz="100"/>
          </a:p>
          <a:p>
            <a:pPr marL="12700" algn="l" rtl="0" eaLnBrk="0">
              <a:lnSpc>
                <a:spcPct val="112000"/>
              </a:lnSpc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农机购置补贴政策旨在鼓励农民购买和使用先进的农业机械，提</a:t>
            </a:r>
            <a:r>
              <a:rPr sz="13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高农业生产效率，促进农业现代化发展。</a:t>
            </a:r>
            <a:endParaRPr lang="SimHei" altLang="SimHei" sz="1300"/>
          </a:p>
        </p:txBody>
      </p:sp>
      <p:sp>
        <p:nvSpPr>
          <p:cNvPr id="28" name="textbox 28"/>
          <p:cNvSpPr/>
          <p:nvPr/>
        </p:nvSpPr>
        <p:spPr>
          <a:xfrm>
            <a:off x="330237" y="977882"/>
            <a:ext cx="4085590" cy="546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2000"/>
              </a:lnSpc>
            </a:pPr>
            <a:endParaRPr lang="Arial" altLang="Arial" sz="900"/>
          </a:p>
          <a:p>
            <a:pPr marL="558800" algn="l" rtl="0" eaLnBrk="0">
              <a:lnSpc>
                <a:spcPct val="96000"/>
              </a:lnSpc>
              <a:spcBef>
                <a:spcPts val="2"/>
              </a:spcBef>
              <a:tabLst>
                <a:tab pos="741044"/>
              </a:tabLst>
            </a:pPr>
            <a:r>
              <a:rPr sz="2600" kern="0" spc="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600" b="1" kern="0" spc="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补贴政策的目的和意义</a:t>
            </a:r>
            <a:endParaRPr lang="SimHei" altLang="SimHei" sz="2600"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2937" y="990582"/>
            <a:ext cx="546112" cy="47623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0252" y="2355827"/>
            <a:ext cx="1885994" cy="3479818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46352" y="2343122"/>
            <a:ext cx="1854235" cy="3505230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149834" y="2362180"/>
            <a:ext cx="1860544" cy="3479818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7429477" y="4851157"/>
            <a:ext cx="2153920" cy="10134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664"/>
              </a:lnSpc>
            </a:pPr>
            <a:endParaRPr lang="Arial" altLang="Arial" sz="100"/>
          </a:p>
          <a:p>
            <a:pPr marL="12700" algn="l" rtl="0" eaLnBrk="0">
              <a:lnSpc>
                <a:spcPct val="135000"/>
              </a:lnSpc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申请补贴的农民和农业生产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经营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组织需要满足一定的条件，例如</a:t>
            </a:r>
            <a:r>
              <a:rPr sz="12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拥有相应的农机购置需求、符合</a:t>
            </a: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政策规定的农机具购置条件等。</a:t>
            </a:r>
            <a:endParaRPr lang="SimHei" altLang="SimHei" sz="1200"/>
          </a:p>
        </p:txBody>
      </p:sp>
      <p:sp>
        <p:nvSpPr>
          <p:cNvPr id="42" name="textbox 42"/>
          <p:cNvSpPr/>
          <p:nvPr/>
        </p:nvSpPr>
        <p:spPr>
          <a:xfrm>
            <a:off x="336546" y="977882"/>
            <a:ext cx="4088129" cy="5473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Arial" altLang="Arial" sz="800"/>
          </a:p>
          <a:p>
            <a:pPr marL="552450" algn="l" rtl="0" eaLnBrk="0">
              <a:lnSpc>
                <a:spcPct val="96000"/>
              </a:lnSpc>
              <a:spcBef>
                <a:spcPts val="4"/>
              </a:spcBef>
              <a:tabLst>
                <a:tab pos="734694"/>
              </a:tabLst>
            </a:pPr>
            <a:r>
              <a:rPr sz="2600" kern="0" spc="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600" b="1" kern="0" spc="1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补贴对象的范围和条件</a:t>
            </a:r>
            <a:endParaRPr lang="SimHei" altLang="SimHei" sz="2600"/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49246" y="990582"/>
            <a:ext cx="539803" cy="476232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7429478" y="3009221"/>
            <a:ext cx="2136775" cy="4413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439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补贴政策针对的是购买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和使用农</a:t>
            </a:r>
            <a:endParaRPr lang="SimHei" altLang="SimHei" sz="1200"/>
          </a:p>
          <a:p>
            <a:pPr marL="12700" algn="l" rtl="0" eaLnBrk="0">
              <a:lnSpc>
                <a:spcPts val="2053"/>
              </a:lnSpc>
            </a:pP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机具的农民和农业生产经营组织</a:t>
            </a:r>
            <a:endParaRPr lang="SimHei" altLang="SimHei" sz="1200"/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410419" y="2349474"/>
            <a:ext cx="349246" cy="507996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8340196" y="2512962"/>
            <a:ext cx="756919" cy="2374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15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400" b="1" kern="0" spc="20">
                <a:solidFill>
                  <a:srgbClr val="7C0FDB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补贴对象</a:t>
            </a:r>
            <a:endParaRPr lang="SimHei" altLang="SimHei" sz="1400"/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404109" y="4286245"/>
            <a:ext cx="387315" cy="349252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8352838" y="4367146"/>
            <a:ext cx="734059" cy="2374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15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400" b="1" kern="0" spc="-20">
                <a:solidFill>
                  <a:srgbClr val="7B08E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补贴条件</a:t>
            </a:r>
            <a:endParaRPr lang="SimHei" altLang="SimHei" sz="14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558755" y="4308757"/>
            <a:ext cx="2445385" cy="13506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301"/>
              </a:lnSpc>
            </a:pPr>
            <a:endParaRPr lang="Arial" altLang="Arial" sz="100"/>
          </a:p>
          <a:p>
            <a:pPr marL="15240" algn="l" rtl="0" eaLnBrk="0">
              <a:lnSpc>
                <a:spcPct val="98000"/>
              </a:lnSpc>
            </a:pPr>
            <a:r>
              <a:rPr sz="1400" b="1" kern="0" spc="-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补贴流程</a:t>
            </a:r>
            <a:endParaRPr lang="SimHei" altLang="SimHei" sz="1400"/>
          </a:p>
          <a:p>
            <a:pPr marL="12700" algn="l" rtl="0" eaLnBrk="0">
              <a:lnSpc>
                <a:spcPct val="96000"/>
              </a:lnSpc>
              <a:spcBef>
                <a:spcPts val="1110"/>
              </a:spcBef>
            </a:pPr>
            <a:r>
              <a:rPr sz="12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申请者需要按照政策规定提交相应的</a:t>
            </a:r>
            <a:endParaRPr lang="SimHei" altLang="SimHei" sz="1200"/>
          </a:p>
          <a:p>
            <a:pPr marL="12700" algn="l" rtl="0" eaLnBrk="0">
              <a:lnSpc>
                <a:spcPct val="92000"/>
              </a:lnSpc>
              <a:spcBef>
                <a:spcPts val="762"/>
              </a:spcBef>
            </a:pPr>
            <a:r>
              <a:rPr sz="12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申请材料，包括农机购置合同、机具</a:t>
            </a:r>
            <a:endParaRPr lang="SimHei" altLang="SimHei" sz="1200"/>
          </a:p>
          <a:p>
            <a:pPr algn="l" rtl="0" eaLnBrk="0">
              <a:lnSpc>
                <a:spcPct val="105000"/>
              </a:lnSpc>
            </a:pPr>
            <a:endParaRPr lang="Arial" altLang="Arial" sz="700"/>
          </a:p>
          <a:p>
            <a:pPr marL="12700" algn="l" rtl="0" eaLnBrk="0">
              <a:lnSpc>
                <a:spcPct val="115000"/>
              </a:lnSpc>
              <a:spcBef>
                <a:spcPts val="6"/>
              </a:spcBef>
            </a:pPr>
            <a:r>
              <a:rPr sz="12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检验证明等。申请材料经过审核通</a:t>
            </a:r>
            <a:r>
              <a:rPr sz="1200" kern="0" spc="-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过</a:t>
            </a:r>
            <a:r>
              <a:rPr sz="1200" kern="0" spc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kern="0" spc="-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后，相关部门会按照规定给予补贴。</a:t>
            </a:r>
            <a:endParaRPr lang="SimHei" altLang="SimHei" sz="1200"/>
          </a:p>
        </p:txBody>
      </p:sp>
      <p:sp>
        <p:nvSpPr>
          <p:cNvPr id="60" name="textbox 60"/>
          <p:cNvSpPr/>
          <p:nvPr/>
        </p:nvSpPr>
        <p:spPr>
          <a:xfrm>
            <a:off x="558755" y="2030376"/>
            <a:ext cx="2433954" cy="11861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15"/>
              </a:lnSpc>
            </a:pPr>
            <a:endParaRPr lang="Arial" altLang="Arial" sz="100"/>
          </a:p>
          <a:p>
            <a:pPr marL="15240" algn="l" rtl="0" eaLnBrk="0">
              <a:lnSpc>
                <a:spcPct val="99000"/>
              </a:lnSpc>
            </a:pPr>
            <a:r>
              <a:rPr sz="1400" b="1" kern="0" spc="-10">
                <a:solidFill>
                  <a:srgbClr val="7C0AE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补贴标准</a:t>
            </a:r>
            <a:endParaRPr lang="SimHei" altLang="SimHei" sz="14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marL="12700" algn="l" rtl="0" eaLnBrk="0">
              <a:lnSpc>
                <a:spcPct val="95000"/>
              </a:lnSpc>
              <a:spcBef>
                <a:spcPts val="364"/>
              </a:spcBef>
            </a:pP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补贴标准根据不同农机具的类型、规</a:t>
            </a:r>
            <a:endParaRPr lang="SimHei" altLang="SimHei" sz="1200"/>
          </a:p>
          <a:p>
            <a:pPr marL="12700" algn="l" rtl="0" eaLnBrk="0">
              <a:lnSpc>
                <a:spcPct val="92000"/>
              </a:lnSpc>
              <a:spcBef>
                <a:spcPts val="772"/>
              </a:spcBef>
            </a:pP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格和性能等因素进行确定，购买者按</a:t>
            </a:r>
            <a:endParaRPr lang="SimHei" altLang="SimHei" sz="1200"/>
          </a:p>
          <a:p>
            <a:pPr algn="l" rtl="0" eaLnBrk="0">
              <a:lnSpc>
                <a:spcPct val="104000"/>
              </a:lnSpc>
            </a:pPr>
            <a:endParaRPr lang="Arial" altLang="Arial" sz="700"/>
          </a:p>
          <a:p>
            <a:pPr algn="l" rtl="0" eaLnBrk="0">
              <a:lnSpc>
                <a:spcPct val="6015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照购买价格的一定比</a:t>
            </a:r>
            <a:r>
              <a:rPr sz="12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例获得补贴。</a:t>
            </a:r>
            <a:endParaRPr lang="SimHei" altLang="SimHei" sz="1200"/>
          </a:p>
        </p:txBody>
      </p:sp>
      <p:sp>
        <p:nvSpPr>
          <p:cNvPr id="62" name="textbox 62"/>
          <p:cNvSpPr/>
          <p:nvPr/>
        </p:nvSpPr>
        <p:spPr>
          <a:xfrm>
            <a:off x="1058795" y="1104753"/>
            <a:ext cx="3031489" cy="403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571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600" b="1" kern="0" spc="1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补贴标准和补贴流程</a:t>
            </a:r>
            <a:endParaRPr lang="SimHei" altLang="SimHei" sz="2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1322448" y="3271932"/>
            <a:ext cx="5782945" cy="6705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930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4400" b="1" kern="0" spc="110">
                <a:solidFill>
                  <a:srgbClr val="4211B4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农机购置补贴申请条件</a:t>
            </a:r>
            <a:endParaRPr lang="SimHei" altLang="SimHei" sz="4400"/>
          </a:p>
        </p:txBody>
      </p:sp>
      <p:sp>
        <p:nvSpPr>
          <p:cNvPr id="68" name="textbox 68"/>
          <p:cNvSpPr/>
          <p:nvPr/>
        </p:nvSpPr>
        <p:spPr>
          <a:xfrm>
            <a:off x="1327157" y="2273317"/>
            <a:ext cx="831850" cy="724534"/>
          </a:xfrm>
          <a:prstGeom prst="rect">
            <a:avLst/>
          </a:prstGeom>
          <a:solidFill>
            <a:srgbClr val="BE9CE5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45000"/>
              </a:lnSpc>
            </a:pPr>
            <a:endParaRPr lang="Arial" altLang="Arial" sz="1000"/>
          </a:p>
          <a:p>
            <a:pPr algn="l" rtl="0" eaLnBrk="0">
              <a:lnSpc>
                <a:spcPct val="7446"/>
              </a:lnSpc>
            </a:pPr>
            <a:endParaRPr lang="Arial" altLang="Arial" sz="100"/>
          </a:p>
          <a:p>
            <a:pPr marL="195579" algn="l" rtl="0" eaLnBrk="0">
              <a:lnSpc>
                <a:spcPct val="79000"/>
              </a:lnSpc>
            </a:pPr>
            <a:r>
              <a:rPr sz="2800" b="1" kern="0" spc="-5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02</a:t>
            </a:r>
            <a:endParaRPr lang="SimSun" altLang="SimSun" sz="28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1854184"/>
            <a:ext cx="3778298" cy="4629144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5422861" y="2552210"/>
            <a:ext cx="4525009" cy="4775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733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12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农机购置补贴政策适用于从事农业生产的个人和农业生产经营</a:t>
            </a:r>
            <a:endParaRPr lang="SimHei" altLang="SimHei" sz="1200"/>
          </a:p>
          <a:p>
            <a:pPr marL="12700" algn="l" rtl="0" eaLnBrk="0">
              <a:lnSpc>
                <a:spcPts val="2291"/>
              </a:lnSpc>
            </a:pPr>
            <a:r>
              <a:rPr sz="12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组织，其中，补贴对象为农</a:t>
            </a: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民和农业生产经营组织。</a:t>
            </a:r>
            <a:endParaRPr lang="SimHei" altLang="SimHei" sz="1200"/>
          </a:p>
        </p:txBody>
      </p:sp>
      <p:sp>
        <p:nvSpPr>
          <p:cNvPr id="76" name="textbox 76"/>
          <p:cNvSpPr/>
          <p:nvPr/>
        </p:nvSpPr>
        <p:spPr>
          <a:xfrm>
            <a:off x="5422861" y="5365287"/>
            <a:ext cx="4532629" cy="4711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733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1200" kern="0" spc="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申请者需要遵守国家有</a:t>
            </a:r>
            <a:r>
              <a:rPr sz="12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关农业机械安全生产的法律、法规及标</a:t>
            </a:r>
            <a:endParaRPr lang="SimHei" altLang="SimHei" sz="1200"/>
          </a:p>
          <a:p>
            <a:pPr marL="12700" algn="l" rtl="0" eaLnBrk="0">
              <a:lnSpc>
                <a:spcPts val="2241"/>
              </a:lnSpc>
            </a:pPr>
            <a:r>
              <a:rPr sz="1200" kern="0" spc="6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准，并具</a:t>
            </a: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备相应的安全生产条件</a:t>
            </a: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。</a:t>
            </a:r>
            <a:endParaRPr lang="SimHei" altLang="SimHei" sz="1200"/>
          </a:p>
        </p:txBody>
      </p:sp>
      <p:sp>
        <p:nvSpPr>
          <p:cNvPr id="78" name="textbox 78"/>
          <p:cNvSpPr/>
          <p:nvPr/>
        </p:nvSpPr>
        <p:spPr>
          <a:xfrm>
            <a:off x="336546" y="977882"/>
            <a:ext cx="3084195" cy="546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marL="558800" algn="l" rtl="0" eaLnBrk="0">
              <a:lnSpc>
                <a:spcPct val="96000"/>
              </a:lnSpc>
              <a:spcBef>
                <a:spcPts val="7"/>
              </a:spcBef>
              <a:tabLst>
                <a:tab pos="753744"/>
              </a:tabLst>
            </a:pPr>
            <a:r>
              <a:rPr sz="2500" kern="0" spc="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500" b="1" kern="0" spc="9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申请者基本条件</a:t>
            </a:r>
            <a:endParaRPr lang="SimHei" altLang="SimHei" sz="2500"/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9246" y="990582"/>
            <a:ext cx="546112" cy="476232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92651" y="2305081"/>
            <a:ext cx="946044" cy="939759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05269" y="5187963"/>
            <a:ext cx="920808" cy="927054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5461037" y="4043326"/>
            <a:ext cx="4480559" cy="2000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37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2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申请者须拥有农业机械的产权，且</a:t>
            </a: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在两年内有农机作业需求。</a:t>
            </a:r>
            <a:endParaRPr lang="SimHei" altLang="SimHei" sz="1200"/>
          </a:p>
        </p:txBody>
      </p:sp>
      <p:sp>
        <p:nvSpPr>
          <p:cNvPr id="88" name="textbox 88"/>
          <p:cNvSpPr/>
          <p:nvPr/>
        </p:nvSpPr>
        <p:spPr>
          <a:xfrm>
            <a:off x="4594563" y="4174615"/>
            <a:ext cx="261620" cy="2571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943"/>
              </a:lnSpc>
            </a:pPr>
            <a:endParaRPr lang="Arial" altLang="Arial" sz="100"/>
          </a:p>
          <a:p>
            <a:pPr marL="12700" algn="l" rtl="0" eaLnBrk="0">
              <a:lnSpc>
                <a:spcPct val="80000"/>
              </a:lnSpc>
            </a:pPr>
            <a:r>
              <a:rPr sz="1900" b="1" kern="0" spc="-3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02</a:t>
            </a:r>
            <a:endParaRPr lang="SimSun" altLang="SimSun" sz="19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330237" y="977882"/>
            <a:ext cx="4097654" cy="5473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558800" algn="l" rtl="0" eaLnBrk="0">
              <a:lnSpc>
                <a:spcPct val="98000"/>
              </a:lnSpc>
              <a:spcBef>
                <a:spcPts val="1"/>
              </a:spcBef>
              <a:tabLst>
                <a:tab pos="747394"/>
              </a:tabLst>
            </a:pPr>
            <a:r>
              <a:rPr sz="2600" kern="0" spc="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600" b="1" kern="0" spc="1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农机购置补贴申请材料</a:t>
            </a:r>
            <a:endParaRPr lang="SimHei" altLang="SimHei" sz="2600"/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2937" y="990582"/>
            <a:ext cx="546112" cy="476232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2666958" y="2729165"/>
            <a:ext cx="2140585" cy="7404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439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申请者需要提供身份证明、居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住</a:t>
            </a:r>
            <a:endParaRPr lang="SimHei" altLang="SimHei" sz="1200"/>
          </a:p>
          <a:p>
            <a:pPr marL="12700" algn="l" rtl="0" eaLnBrk="0">
              <a:lnSpc>
                <a:spcPts val="2090"/>
              </a:lnSpc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证明或工商营业执照等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相关证明</a:t>
            </a:r>
            <a:endParaRPr lang="SimHei" altLang="SimHei" sz="1200"/>
          </a:p>
          <a:p>
            <a:pPr algn="l" rtl="0" eaLnBrk="0">
              <a:lnSpc>
                <a:spcPct val="113000"/>
              </a:lnSpc>
            </a:pPr>
            <a:endParaRPr lang="Arial" altLang="Arial" sz="700"/>
          </a:p>
          <a:p>
            <a:pPr marL="12700" algn="l" rtl="0" eaLnBrk="0">
              <a:lnSpc>
                <a:spcPts val="1370"/>
              </a:lnSpc>
              <a:spcBef>
                <a:spcPts val="1"/>
              </a:spcBef>
            </a:pP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材料。</a:t>
            </a:r>
            <a:endParaRPr lang="SimHei" altLang="SimHei" sz="1100"/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20050" y="4191029"/>
            <a:ext cx="984220" cy="990581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981981" y="2946410"/>
            <a:ext cx="990529" cy="984229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676404" y="4171970"/>
            <a:ext cx="971495" cy="990582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657370" y="2927352"/>
            <a:ext cx="977911" cy="977876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5822902" y="2730231"/>
            <a:ext cx="2140585" cy="4787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867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申请者需要提供购买农业机械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</a:t>
            </a:r>
            <a:endParaRPr lang="SimHei" altLang="SimHei" sz="1200"/>
          </a:p>
          <a:p>
            <a:pPr algn="l" rtl="0" eaLnBrk="0">
              <a:lnSpc>
                <a:spcPct val="113000"/>
              </a:lnSpc>
            </a:pPr>
            <a:endParaRPr lang="Arial" altLang="Arial" sz="600"/>
          </a:p>
          <a:p>
            <a:pPr marL="622300" algn="l" rtl="0" eaLnBrk="0">
              <a:lnSpc>
                <a:spcPct val="95000"/>
              </a:lnSpc>
              <a:spcBef>
                <a:spcPts val="1"/>
              </a:spcBef>
            </a:pPr>
            <a:r>
              <a:rPr sz="12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发票或其他证明材料。</a:t>
            </a:r>
            <a:endParaRPr lang="SimHei" altLang="SimHei" sz="1200"/>
          </a:p>
        </p:txBody>
      </p:sp>
      <p:sp>
        <p:nvSpPr>
          <p:cNvPr id="108" name="textbox 108"/>
          <p:cNvSpPr/>
          <p:nvPr/>
        </p:nvSpPr>
        <p:spPr>
          <a:xfrm>
            <a:off x="5822902" y="4762218"/>
            <a:ext cx="2140585" cy="4787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865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申请者需要提供购买农业机械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</a:t>
            </a:r>
            <a:endParaRPr lang="SimHei" altLang="SimHei" sz="1200"/>
          </a:p>
          <a:p>
            <a:pPr algn="l" rtl="0" eaLnBrk="0">
              <a:lnSpc>
                <a:spcPct val="113000"/>
              </a:lnSpc>
            </a:pPr>
            <a:endParaRPr lang="Arial" altLang="Arial" sz="6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12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银行付款凭证或其他证明材料。</a:t>
            </a:r>
            <a:endParaRPr lang="SimHei" altLang="SimHei" sz="1200"/>
          </a:p>
        </p:txBody>
      </p:sp>
      <p:sp>
        <p:nvSpPr>
          <p:cNvPr id="110" name="textbox 110"/>
          <p:cNvSpPr/>
          <p:nvPr/>
        </p:nvSpPr>
        <p:spPr>
          <a:xfrm>
            <a:off x="2666959" y="4768570"/>
            <a:ext cx="2127885" cy="4724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865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申请者需要提供农业机械的安全</a:t>
            </a:r>
            <a:endParaRPr lang="SimHei" altLang="SimHei" sz="1200"/>
          </a:p>
          <a:p>
            <a:pPr algn="l" rtl="0" eaLnBrk="0">
              <a:lnSpc>
                <a:spcPct val="106000"/>
              </a:lnSpc>
            </a:pPr>
            <a:endParaRPr lang="Arial" altLang="Arial" sz="600"/>
          </a:p>
          <a:p>
            <a:pPr marL="12700" algn="l" rtl="0" eaLnBrk="0">
              <a:lnSpc>
                <a:spcPct val="95000"/>
              </a:lnSpc>
              <a:spcBef>
                <a:spcPts val="2"/>
              </a:spcBef>
            </a:pPr>
            <a:r>
              <a:rPr sz="1200" kern="0" spc="-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生产合格证明材料。</a:t>
            </a:r>
            <a:endParaRPr lang="SimHei" altLang="SimHei" sz="1200"/>
          </a:p>
        </p:txBody>
      </p:sp>
      <p:sp>
        <p:nvSpPr>
          <p:cNvPr id="112" name="textbox 112"/>
          <p:cNvSpPr/>
          <p:nvPr/>
        </p:nvSpPr>
        <p:spPr>
          <a:xfrm>
            <a:off x="3452272" y="5872241"/>
            <a:ext cx="3624579" cy="317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451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2300" b="1" kern="0" spc="-20">
                <a:solidFill>
                  <a:srgbClr val="810BD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03</a:t>
            </a:r>
            <a:r>
              <a:rPr sz="2300" kern="0" spc="-20">
                <a:solidFill>
                  <a:srgbClr val="810BD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</a:t>
            </a:r>
            <a:r>
              <a:rPr sz="2300" b="1" kern="0" spc="-20">
                <a:solidFill>
                  <a:srgbClr val="810BD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04</a:t>
            </a:r>
            <a:endParaRPr lang="SimSun" altLang="SimSun" sz="2300"/>
          </a:p>
        </p:txBody>
      </p:sp>
      <p:sp>
        <p:nvSpPr>
          <p:cNvPr id="114" name="textbox 114"/>
          <p:cNvSpPr/>
          <p:nvPr/>
        </p:nvSpPr>
        <p:spPr>
          <a:xfrm>
            <a:off x="3388860" y="1991154"/>
            <a:ext cx="3688079" cy="3060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06"/>
              </a:lnSpc>
            </a:pPr>
            <a:endParaRPr lang="Arial" altLang="Arial" sz="100"/>
          </a:p>
          <a:p>
            <a:pPr marL="12700" algn="l" rtl="0" eaLnBrk="0">
              <a:lnSpc>
                <a:spcPct val="80000"/>
              </a:lnSpc>
            </a:pPr>
            <a:r>
              <a:rPr sz="2300" b="1" kern="0" spc="-40">
                <a:solidFill>
                  <a:srgbClr val="810BD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01</a:t>
            </a:r>
            <a:r>
              <a:rPr sz="2300" kern="0" spc="10">
                <a:solidFill>
                  <a:srgbClr val="810BD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</a:t>
            </a:r>
            <a:r>
              <a:rPr sz="2300" b="1" kern="0" spc="-40">
                <a:solidFill>
                  <a:srgbClr val="810BD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02</a:t>
            </a:r>
            <a:endParaRPr lang="SimSun" altLang="SimSun" sz="23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0252" y="2355828"/>
            <a:ext cx="1885994" cy="3486170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46352" y="2355828"/>
            <a:ext cx="1854235" cy="3492524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149834" y="2362180"/>
            <a:ext cx="1860544" cy="3473465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7429477" y="4850700"/>
            <a:ext cx="2152014" cy="10121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756"/>
              </a:lnSpc>
            </a:pPr>
            <a:endParaRPr lang="Arial" altLang="Arial" sz="100"/>
          </a:p>
          <a:p>
            <a:pPr marL="12700" algn="l" rtl="0" eaLnBrk="0">
              <a:lnSpc>
                <a:spcPct val="135000"/>
              </a:lnSpc>
            </a:pP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每个县(市、区)都设立了农业</a:t>
            </a: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机械购置补贴受理服务点，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者可以根据自己的所在位置选择</a:t>
            </a: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最近的受理服务点进行申请。</a:t>
            </a:r>
            <a:endParaRPr lang="SimHei" altLang="SimHei" sz="1200"/>
          </a:p>
        </p:txBody>
      </p:sp>
      <p:sp>
        <p:nvSpPr>
          <p:cNvPr id="126" name="textbox 126"/>
          <p:cNvSpPr/>
          <p:nvPr/>
        </p:nvSpPr>
        <p:spPr>
          <a:xfrm>
            <a:off x="336546" y="977882"/>
            <a:ext cx="3092450" cy="5473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1000"/>
              </a:lnSpc>
            </a:pPr>
            <a:endParaRPr lang="Arial" altLang="Arial" sz="800"/>
          </a:p>
          <a:p>
            <a:pPr marL="552450" algn="l" rtl="0" eaLnBrk="0">
              <a:lnSpc>
                <a:spcPct val="96000"/>
              </a:lnSpc>
              <a:spcBef>
                <a:spcPts val="6"/>
              </a:spcBef>
              <a:tabLst>
                <a:tab pos="753744"/>
              </a:tabLst>
            </a:pPr>
            <a:r>
              <a:rPr sz="2600" kern="0" spc="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600" b="1" kern="0" spc="-10">
                <a:solidFill>
                  <a:srgbClr val="810BD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申请时间和地点</a:t>
            </a:r>
            <a:endParaRPr lang="SimHei" altLang="SimHei" sz="2600"/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49246" y="990582"/>
            <a:ext cx="539803" cy="476232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7429477" y="3162069"/>
            <a:ext cx="2121535" cy="7327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439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申请者需要在购买农业机械后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</a:t>
            </a:r>
            <a:endParaRPr lang="SimHei" altLang="SimHei" sz="1200"/>
          </a:p>
          <a:p>
            <a:pPr marL="12700" algn="l" rtl="0" eaLnBrk="0">
              <a:lnSpc>
                <a:spcPct val="151000"/>
              </a:lnSpc>
            </a:pP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两个月内，到当地的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农业机械购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置补贴受理服务点进行申请。</a:t>
            </a:r>
            <a:endParaRPr lang="SimHei" altLang="SimHei" sz="1200"/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334282" y="4229070"/>
            <a:ext cx="501626" cy="469955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410419" y="2489236"/>
            <a:ext cx="349246" cy="514349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8500519" y="2645189"/>
            <a:ext cx="309879" cy="3060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06"/>
              </a:lnSpc>
            </a:pPr>
            <a:endParaRPr lang="Arial" altLang="Arial" sz="100"/>
          </a:p>
          <a:p>
            <a:pPr marL="12700" algn="l" rtl="0" eaLnBrk="0">
              <a:lnSpc>
                <a:spcPct val="80000"/>
              </a:lnSpc>
            </a:pPr>
            <a:r>
              <a:rPr sz="2300" b="1" kern="0" spc="-40">
                <a:solidFill>
                  <a:srgbClr val="810BD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01</a:t>
            </a:r>
            <a:endParaRPr lang="SimSun" altLang="SimSun" sz="2300"/>
          </a:p>
        </p:txBody>
      </p:sp>
      <p:sp>
        <p:nvSpPr>
          <p:cNvPr id="138" name="textbox 138"/>
          <p:cNvSpPr/>
          <p:nvPr/>
        </p:nvSpPr>
        <p:spPr>
          <a:xfrm>
            <a:off x="8500519" y="4367234"/>
            <a:ext cx="309879" cy="304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570"/>
              </a:lnSpc>
            </a:pPr>
            <a:endParaRPr lang="Arial" altLang="Arial" sz="100"/>
          </a:p>
          <a:p>
            <a:pPr marL="12700" algn="l" rtl="0" eaLnBrk="0">
              <a:lnSpc>
                <a:spcPct val="80000"/>
              </a:lnSpc>
            </a:pPr>
            <a:r>
              <a:rPr sz="2300" b="1" kern="0" spc="-40">
                <a:solidFill>
                  <a:srgbClr val="810BD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02</a:t>
            </a:r>
            <a:endParaRPr lang="SimSun" altLang="SimSun" sz="23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0" name="picture 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42" name="textbox 142"/>
          <p:cNvSpPr/>
          <p:nvPr/>
        </p:nvSpPr>
        <p:spPr>
          <a:xfrm>
            <a:off x="1322448" y="2480842"/>
            <a:ext cx="5780404" cy="14573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5605"/>
              </a:lnSpc>
            </a:pPr>
            <a:endParaRPr lang="Arial" altLang="Arial" sz="100"/>
          </a:p>
          <a:p>
            <a:pPr marL="193675" algn="l" rtl="0" eaLnBrk="0">
              <a:lnSpc>
                <a:spcPct val="79000"/>
              </a:lnSpc>
            </a:pPr>
            <a:r>
              <a:rPr sz="2800" b="1" kern="0" spc="-5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03</a:t>
            </a:r>
            <a:endParaRPr lang="SimSun" altLang="SimSun" sz="2800"/>
          </a:p>
          <a:p>
            <a:pPr algn="l" rtl="0" eaLnBrk="0">
              <a:lnSpc>
                <a:spcPct val="18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100"/>
          </a:p>
          <a:p>
            <a:pPr algn="l" rtl="0" eaLnBrk="0">
              <a:lnSpc>
                <a:spcPct val="7370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4400" b="1" kern="0" spc="110">
                <a:solidFill>
                  <a:srgbClr val="4211B4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农机购置补贴资格审查</a:t>
            </a:r>
            <a:endParaRPr lang="SimHei" altLang="SimHei" sz="44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9423400" cy="629285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https://d.book118.com/516051035041010040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SimHei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2024-09-06T11:46:14.912</cp:lastPrinted>
  <dcterms:created xsi:type="dcterms:W3CDTF">2024-09-06T03:46:14Z</dcterms:created>
  <dcterms:modified xsi:type="dcterms:W3CDTF">2024-09-06T03:46:16Z</dcterms:modified>
</cp:coreProperties>
</file>