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FUGLGJ+GHSUEM+ArialMT"/>
      <p:regular r:id="rId20"/>
    </p:embeddedFont>
    <p:embeddedFont>
      <p:font typeface="CAMGIF+MS-UIGothic"/>
      <p:regular r:id="rId21"/>
    </p:embeddedFont>
    <p:embeddedFont>
      <p:font typeface="QERGMU+MTCWOC+MicrosoftYaHei-Bold"/>
      <p:regular r:id="rId22"/>
    </p:embeddedFont>
    <p:embeddedFont>
      <p:font typeface="LRGTVC+NBOWQD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EEC7D-0FCA-47EB-B20D-F6B96FFFE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ABED9-50CA-4558-8303-1E9FA9F5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35AAF-9FAC-4669-B232-C900D2D9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4A5D5-026A-4601-84E3-C838C399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10079-ED96-4008-970C-250F6C5D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CF306-7A57-4704-B532-67159D51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DC5CF-2698-435E-B5E3-835858ED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D729C-B0E5-46A0-A8BB-230328A9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E582A-FCAC-487E-B94C-230F4F05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977B8-0365-4080-809C-5262A32B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55E1A-1791-486E-AC21-AC4CA84FF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400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3100059" cy="3584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血教育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UGLGJ+GHSUEM+ArialMT"/>
                <a:cs typeface="FUGLGJ+GHSUE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400">
                <a:solidFill>
                  <a:srgbClr val="FFFFFF"/>
                </a:solidFill>
                <a:latin typeface="CAMGIF+MS-UIGothic"/>
                <a:cs typeface="CAMGIF+MS-UIGothic"/>
              </a:rPr>
              <a:t>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安全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血的定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QERGMU+MTCWOC+MicrosoftYaHei-Bold"/>
                <a:cs typeface="QERGMU+MTCWO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QERGMU+MTCWOC+MicrosoftYaHei-Bold"/>
                <a:cs typeface="QERGMU+MTCWO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安全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血是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床医学中重要的治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段之一，尤其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于手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贫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血、凝血障碍等疾病的治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至关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重要。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血不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提高治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效果，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减少不必要的并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症和死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亡率。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于保障患者生命安全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和健康具有重要意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CAMGIF+MS-UIGothic"/>
                <a:cs typeface="CAMG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安全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史与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确定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血指征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实验</a:t>
            </a:r>
            <a:r>
              <a:rPr sz="2300" spc="23">
                <a:solidFill>
                  <a:srgbClr val="E27536"/>
                </a:solidFill>
                <a:latin typeface="CAMGIF+MS-UIGothic"/>
                <a:cs typeface="CAMGIF+MS-UIGothic"/>
              </a:rPr>
              <a:t>室指征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E27536"/>
                </a:solidFill>
                <a:latin typeface="CAMGIF+MS-UIGothic"/>
                <a:cs typeface="CAMGIF+MS-UIGothic"/>
              </a:rPr>
              <a:t>床指征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CAMGIF+MS-UIGothic"/>
                <a:cs typeface="CAMGIF+MS-UIGothic"/>
              </a:rPr>
              <a:t>特殊情况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合理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血液制品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76090" y="184657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红细</a:t>
            </a:r>
            <a:r>
              <a:rPr sz="1550">
                <a:solidFill>
                  <a:srgbClr val="E27536"/>
                </a:solidFill>
                <a:latin typeface="CAMGIF+MS-UIGothic"/>
                <a:cs typeface="CAMGIF+MS-UIGothic"/>
              </a:rPr>
              <a:t>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195CF"/>
                </a:solidFill>
                <a:latin typeface="CAMGIF+MS-UIGothic"/>
                <a:cs typeface="CAMGIF+MS-UIGothic"/>
              </a:rPr>
              <a:t>血</a:t>
            </a:r>
            <a:r>
              <a:rPr sz="1550">
                <a:solidFill>
                  <a:srgbClr val="3195CF"/>
                </a:solidFill>
                <a:latin typeface="SimSun"/>
                <a:cs typeface="SimSun"/>
              </a:rPr>
              <a:t>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适用于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贫</a:t>
            </a: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血患者，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适用于凝血因子缺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乏引起的出血性疾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病患者。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11600" y="249412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可改善缺氧症状。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5B3BC"/>
                </a:solidFill>
                <a:latin typeface="CAMGIF+MS-UIGothic"/>
                <a:cs typeface="CAMGIF+MS-UIGothic"/>
              </a:rPr>
              <a:t>全血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855970" y="45764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1A638D"/>
                </a:solidFill>
                <a:latin typeface="CAMGIF+MS-UIGothic"/>
                <a:cs typeface="CAMGIF+MS-UIGothic"/>
              </a:rPr>
              <a:t>血小板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11919" y="457644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5B3BC"/>
                </a:solidFill>
                <a:latin typeface="CAMGIF+MS-UIGothic"/>
                <a:cs typeface="CAMGIF+MS-UIGothic"/>
              </a:rPr>
              <a:t>白</a:t>
            </a:r>
            <a:r>
              <a:rPr sz="1550" spc="25">
                <a:solidFill>
                  <a:srgbClr val="25B3BC"/>
                </a:solidFill>
                <a:latin typeface="SimSun"/>
                <a:cs typeface="SimSun"/>
              </a:rPr>
              <a:t>细</a:t>
            </a:r>
            <a:r>
              <a:rPr sz="1550">
                <a:solidFill>
                  <a:srgbClr val="25B3BC"/>
                </a:solidFill>
                <a:latin typeface="CAMGIF+MS-UIGothic"/>
                <a:cs typeface="CAMGIF+MS-UIGothic"/>
              </a:rPr>
              <a:t>胞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4579" y="4992211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适用于失血量超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适用于血小板减少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或功能障碍引起的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出血患者。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702675" y="512937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适用于感染或免疫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功能低下患者。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354579" y="5266531"/>
            <a:ext cx="1457325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LRGTVC+NBOWQD+MicrosoftYaHei"/>
                <a:cs typeface="LRGTVC+NBOWQD+MicrosoftYaHei"/>
              </a:rPr>
              <a:t>30%</a:t>
            </a: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或出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休克症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354579" y="5540851"/>
            <a:ext cx="939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CAMGIF+MS-UIGothic"/>
                <a:cs typeface="CAMGIF+MS-UIGothic"/>
              </a:rPr>
              <a:t>状的患者。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化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AMGIF+MS-UIGothic"/>
                <a:cs typeface="CAMGIF+MS-UIGothic"/>
              </a:rPr>
              <a:t>交叉配血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AMGIF+MS-UIGothic"/>
                <a:cs typeface="CAMGIF+MS-UIGothic"/>
              </a:rPr>
              <a:t>快速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>
                <a:solidFill>
                  <a:srgbClr val="FFFFFF"/>
                </a:solidFill>
                <a:latin typeface="CAMGIF+MS-UIGothic"/>
                <a:cs typeface="CAMGIF+MS-UIGothic"/>
              </a:rPr>
              <a:t>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AMGIF+MS-UIGothic"/>
                <a:cs typeface="CAMGIF+MS-UIGothic"/>
              </a:rPr>
              <a:t>慢速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>
                <a:solidFill>
                  <a:srgbClr val="FFFFFF"/>
                </a:solidFill>
                <a:latin typeface="CAMGIF+MS-UIGothic"/>
                <a:cs typeface="CAMGIF+MS-UIGothic"/>
              </a:rPr>
              <a:t>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FFF"/>
                </a:solidFill>
                <a:latin typeface="CAMGIF+MS-UIGothic"/>
                <a:cs typeface="CAMGIF+MS-UIGothic"/>
              </a:rPr>
              <a:t>血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于不需要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血的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患者，可以采用慢速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注的方式，以减少不良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密切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察患者的生命体征和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血反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，如有异常及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理。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59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确保患者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注的血液与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患者的血型相匹配，以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568065" y="5011158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在患者需要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尽快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注，以挽救生命。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血反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和溶血反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AMGIF+MS-UIGothic"/>
                <a:cs typeface="CAMG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减少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E27536"/>
                </a:solidFill>
                <a:latin typeface="CAMGIF+MS-UIGothic"/>
                <a:cs typeface="CAMGIF+MS-UIGothic"/>
              </a:rPr>
              <a:t>防感染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E27536"/>
                </a:solidFill>
                <a:latin typeface="CAMGIF+MS-UIGothic"/>
                <a:cs typeface="CAMGIF+MS-UIGothic"/>
              </a:rPr>
              <a:t>化沟通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CAMGIF+MS-UIGothic"/>
                <a:cs typeface="CAMGIF+MS-UIGothic"/>
              </a:rPr>
              <a:t>避免浪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CAMGIF+MS-UIGothic"/>
                <a:cs typeface="CAMGIF+MS-UIGothic"/>
              </a:rPr>
              <a:t>免疫抑制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严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格掌握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血适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27536"/>
                </a:solidFill>
                <a:latin typeface="CAMGIF+MS-UIGothic"/>
                <a:cs typeface="CAMGIF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范采血和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血操作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CAMGIF+MS-UIGothic"/>
                <a:cs typeface="CAMGIF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采血和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遵循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准操作流程，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确保无菌、准确、及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择经验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丰富、技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的医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行操作，以减少不良事件的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化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血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E27536"/>
                </a:solidFill>
                <a:latin typeface="CAMGIF+MS-UIGothic"/>
                <a:cs typeface="CAMGIF+MS-UIGothic"/>
              </a:rPr>
              <a:t>程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是保障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血安全的重要措施。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AMGIF+MS-UIGothic"/>
                <a:cs typeface="CAMGI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密切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患者的生命体征，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察是否有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生。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对输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设备进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CAMGIF+MS-UIGothic"/>
                <a:cs typeface="CAMGIF+MS-UIGothic"/>
              </a:rPr>
              <a:t>正常运行。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https://d.book118.com/516054001140010040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FUGLGJ+GHSUEM+ArialMT</vt:lpstr>
      <vt:lpstr>Times New Roman</vt:lpstr>
      <vt:lpstr>CAMGIF+MS-UIGothic</vt:lpstr>
      <vt:lpstr>SimSun</vt:lpstr>
      <vt:lpstr>QERGMU+MTCWOC+MicrosoftYaHei-Bold</vt:lpstr>
      <vt:lpstr>LRGTVC+NBOWQD+MicrosoftYaHei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2024-09-07T02:37:25.379</cp:lastPrinted>
  <dcterms:created xsi:type="dcterms:W3CDTF">2024-09-06T18:37:25Z</dcterms:created>
  <dcterms:modified xsi:type="dcterms:W3CDTF">2024-09-06T18:37:26Z</dcterms:modified>
</cp:coreProperties>
</file>