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9144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DF9DABB-C4C4-4161-A262-2AFADAC62F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E0B18E-AD26-4304-B896-3E3ED22164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4B96CEA-DD3C-490B-9C24-0CC603838E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AC51914-4FC5-4C3D-A906-2EC3D66722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561F06C-BFCF-49F9-80AA-FD72E60607A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DB7BAC8-4B41-4588-91E3-171DCBBD06A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D82C9F7-83BE-4388-8008-B0C68C9D904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0FFDE3-5B50-410F-8761-061186D8BF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3FC6CB-C164-49C8-B55D-A4094B9806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4C6ADD-0E23-49EB-9A29-AFF8662209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2745A4-67D6-4ECF-9446-A7422D8A0B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blipFill rotWithShape="0">
          <a:blip r:embed="rId1"/>
          <a:stretch>
            <a:fillRect/>
          </a:stretch>
        </a:blipFill>
      </p:bgPr>
    </p:bg>
    <p:spTree>
      <p:nvGrpSpPr>
        <p:cNvPr id="1" name=""/>
        <p:cNvGrpSpPr/>
        <p:nvPr/>
      </p:nvGrpSpPr>
      <p:grpSpPr/>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image" Target="../media/image2.jpeg" /><Relationship Id="rId4"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3"/>
          <a:stretch>
            <a:fillRect/>
          </a:stretch>
        </a:blipFill>
      </p:bgPr>
    </p:bg>
    <p:spTree>
      <p:nvGrpSpPr>
        <p:cNvPr id="1" name=""/>
        <p:cNvGrpSpPr/>
        <p:nvPr/>
      </p:nvGrpSpPr>
      <p:grpSpPr/>
    </p:spTree>
  </p:cSld>
  <p:clrMap bg1="dk1" tx1="lt1" bg2="dk2" tx2="lt2" accent1="accent1" accent2="accent2" accent3="accent3" accent4="accent4" accent5="accent5" accent6="accent6" hlink="hlink" folHlink="folHlink"/>
  <p:sldLayoutIdLst>
    <p:sldLayoutId id="2147483660" r:id="rId1"/>
    <p:sldLayoutId id="2147483661" r:id="rId2"/>
  </p:sldLayoutIdLst>
  <p:transition/>
  <p:timing/>
  <p:hf sldNum="0" hdr="0" dt="0"/>
  <p:txStyles>
    <p:titleStyle>
      <a:lvl1pPr marL="0" indent="0" algn="ctr" defTabSz="914400" rtl="0" eaLnBrk="1" fontAlgn="base" hangingPunct="1">
        <a:lnSpc>
          <a:spcPct val="100000"/>
        </a:lnSpc>
        <a:spcBef>
          <a:spcPct val="0"/>
        </a:spcBef>
        <a:spcAft>
          <a:spcPct val="0"/>
        </a:spcAft>
        <a:buClrTx/>
        <a:buSzTx/>
        <a:buFontTx/>
        <a:buNone/>
        <a:defRPr kumimoji="0" sz="4400" b="0" i="0" u="none" baseline="0">
          <a:solidFill>
            <a:schemeClr val="tx2"/>
          </a:solidFill>
          <a:latin typeface="Arial" pitchFamily="34" charset="0"/>
          <a:ea typeface="宋体" pitchFamily="2" charset="-122"/>
        </a:defRPr>
      </a:lvl1pPr>
    </p:titleStyle>
    <p:bodyStyle>
      <a:lvl1pPr marL="342900" indent="-342900" algn="l" defTabSz="914400" rtl="0" eaLnBrk="1" fontAlgn="base" hangingPunct="1">
        <a:lnSpc>
          <a:spcPct val="100000"/>
        </a:lnSpc>
        <a:spcBef>
          <a:spcPct val="20000"/>
        </a:spcBef>
        <a:spcAft>
          <a:spcPct val="0"/>
        </a:spcAft>
        <a:buClrTx/>
        <a:buSzTx/>
        <a:buFontTx/>
        <a:buChar char="•"/>
        <a:defRPr kumimoji="0"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sz="2000" b="0" i="0" u="none" baseline="0">
          <a:solidFill>
            <a:schemeClr val="tx1"/>
          </a:solidFill>
          <a:latin typeface="Arial" pitchFamily="34" charset="0"/>
          <a:ea typeface="宋体" pitchFamily="2"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610001221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4" name=""/>
          <p:cNvSpPr/>
          <p:nvPr/>
        </p:nvSpPr>
        <p:spPr>
          <a:xfrm>
            <a:off x="1981200" y="1828800"/>
            <a:ext cx="5943600" cy="641350"/>
          </a:xfrm>
          <a:prstGeom prst="rect">
            <a:avLst/>
          </a:prstGeom>
          <a:noFill/>
          <a:ln>
            <a:noFill/>
            <a:miter lim="800000"/>
          </a:ln>
        </p:spPr>
        <p:txBody>
          <a:bodyPr>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3600" b="1">
                <a:solidFill>
                  <a:srgbClr val="006666"/>
                </a:solidFill>
                <a:ea typeface="华文中宋" pitchFamily="2" charset="-122"/>
              </a:rPr>
              <a:t>新华少儿成长计划产品理念</a:t>
            </a:r>
            <a:endParaRPr sz="3600" b="1">
              <a:solidFill>
                <a:srgbClr val="006666"/>
              </a:solidFill>
              <a:ea typeface="华文中宋" pitchFamily="2" charset="-122"/>
            </a:endParaRPr>
          </a:p>
        </p:txBody>
      </p:sp>
      <p:sp>
        <p:nvSpPr>
          <p:cNvPr id="5127" name=""/>
          <p:cNvSpPr/>
          <p:nvPr/>
        </p:nvSpPr>
        <p:spPr>
          <a:xfrm>
            <a:off x="3200400" y="5562600"/>
            <a:ext cx="3429000" cy="457200"/>
          </a:xfrm>
          <a:prstGeom prst="rect">
            <a:avLst/>
          </a:prstGeom>
          <a:noFill/>
          <a:ln>
            <a:noFill/>
            <a:miter lim="800000"/>
          </a:ln>
        </p:spPr>
        <p:txBody>
          <a:bodyPr>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b="1">
                <a:ea typeface="华文中宋" pitchFamily="2" charset="-122"/>
              </a:rPr>
              <a:t>总公司个人业务管理部</a:t>
            </a:r>
            <a:endParaRPr sz="2400" b="1">
              <a:ea typeface="华文中宋" pitchFamily="2" charset="-122"/>
            </a:endParaRPr>
          </a:p>
        </p:txBody>
      </p:sp>
      <p:sp>
        <p:nvSpPr>
          <p:cNvPr id="5128" name="TextBox 5127"/>
          <p:cNvSpPr txBox="1"/>
          <p:nvPr/>
        </p:nvSpPr>
        <p:spPr>
          <a:xfrm flipH="1">
            <a:off x="0" y="0"/>
            <a:ext cx="0" cy="0"/>
          </a:xfrm>
          <a:prstGeom prst="rect">
            <a:avLst/>
          </a:prstGeom>
          <a:noFill/>
        </p:spPr>
        <p:txBody>
          <a:bodyPr wrap="none">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早会专题——少儿种子讲师理念部分共38页，您现在浏览的是第1页!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8" name=""/>
          <p:cNvSpPr/>
          <p:nvPr/>
        </p:nvSpPr>
        <p:spPr>
          <a:xfrm>
            <a:off x="3524250" y="2514600"/>
            <a:ext cx="2095500" cy="641350"/>
          </a:xfrm>
          <a:prstGeom prst="rect">
            <a:avLst/>
          </a:prstGeom>
          <a:noFill/>
          <a:ln>
            <a:noFill/>
            <a:miter lim="800000"/>
          </a:ln>
          <a:effectLst/>
        </p:spPr>
        <p:txBody>
          <a:bodyPr>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3600" b="1">
                <a:solidFill>
                  <a:srgbClr val="006666"/>
                </a:solidFill>
                <a:ea typeface="华文中宋" pitchFamily="2" charset="-122"/>
              </a:rPr>
              <a:t>理念部分</a:t>
            </a:r>
            <a:endParaRPr sz="3600" b="1">
              <a:solidFill>
                <a:srgbClr val="006666"/>
              </a:solidFill>
              <a:ea typeface="华文中宋" pitchFamily="2" charset="-122"/>
            </a:endParaRPr>
          </a:p>
        </p:txBody>
      </p:sp>
      <p:sp>
        <p:nvSpPr>
          <p:cNvPr id="6149" name="TextBox 6148"/>
          <p:cNvSpPr txBox="1"/>
          <p:nvPr/>
        </p:nvSpPr>
        <p:spPr>
          <a:xfrm flipH="1">
            <a:off x="0" y="0"/>
            <a:ext cx="0" cy="0"/>
          </a:xfrm>
          <a:prstGeom prst="rect">
            <a:avLst/>
          </a:prstGeom>
          <a:noFill/>
        </p:spPr>
        <p:txBody>
          <a:bodyPr wrap="none">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早会专题——少儿种子讲师理念部分共38页，您现在浏览的是第2页!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72" name=""/>
          <p:cNvSpPr/>
          <p:nvPr/>
        </p:nvSpPr>
        <p:spPr>
          <a:xfrm>
            <a:off x="1371600" y="1828800"/>
            <a:ext cx="6553200" cy="3279775"/>
          </a:xfrm>
          <a:prstGeom prst="rect">
            <a:avLst/>
          </a:prstGeom>
          <a:noFill/>
          <a:ln>
            <a:noFill/>
            <a:miter lim="800000"/>
          </a:ln>
        </p:spPr>
        <p:txBody>
          <a:bodyPr>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marL="0" lvl="0" indent="354012">
              <a:lnSpc>
                <a:spcPct val="160000"/>
              </a:lnSpc>
              <a:spcBef>
                <a:spcPct val="50000"/>
              </a:spcBef>
              <a:buFont typeface="Wingdings" pitchFamily="2" charset="2"/>
              <a:buChar char="n"/>
            </a:pPr>
            <a:r>
              <a:rPr sz="2200" b="1">
                <a:solidFill>
                  <a:srgbClr val="006699"/>
                </a:solidFill>
                <a:ea typeface="黑体" pitchFamily="2" charset="-122"/>
              </a:rPr>
              <a:t>新华少儿系列产品的整合</a:t>
            </a:r>
            <a:endParaRPr sz="2200" b="1">
              <a:solidFill>
                <a:srgbClr val="006699"/>
              </a:solidFill>
              <a:ea typeface="黑体" pitchFamily="2" charset="-122"/>
            </a:endParaRPr>
          </a:p>
          <a:p>
            <a:pPr marL="0" lvl="0" indent="354012">
              <a:lnSpc>
                <a:spcPct val="160000"/>
              </a:lnSpc>
              <a:spcBef>
                <a:spcPct val="50000"/>
              </a:spcBef>
              <a:buFont typeface="Wingdings" pitchFamily="2" charset="2"/>
              <a:buChar char="n"/>
            </a:pPr>
            <a:r>
              <a:rPr sz="2200" b="1">
                <a:solidFill>
                  <a:srgbClr val="006699"/>
                </a:solidFill>
                <a:ea typeface="黑体" pitchFamily="2" charset="-122"/>
              </a:rPr>
              <a:t>体现新华对孩子的未来、家庭的未来、社会的未来的关注</a:t>
            </a:r>
            <a:endParaRPr sz="2200" b="1">
              <a:solidFill>
                <a:srgbClr val="006699"/>
              </a:solidFill>
              <a:ea typeface="黑体" pitchFamily="2" charset="-122"/>
            </a:endParaRPr>
          </a:p>
          <a:p>
            <a:pPr marL="0" lvl="0" indent="354012">
              <a:lnSpc>
                <a:spcPct val="160000"/>
              </a:lnSpc>
              <a:spcBef>
                <a:spcPct val="50000"/>
              </a:spcBef>
              <a:buFont typeface="Wingdings" pitchFamily="2" charset="2"/>
              <a:buChar char="n"/>
            </a:pPr>
            <a:r>
              <a:rPr sz="2200" b="1">
                <a:solidFill>
                  <a:srgbClr val="006699"/>
                </a:solidFill>
                <a:ea typeface="黑体" pitchFamily="2" charset="-122"/>
              </a:rPr>
              <a:t>体现新华丰富的少儿险产品设计经验</a:t>
            </a:r>
            <a:endParaRPr sz="2200" b="1">
              <a:solidFill>
                <a:srgbClr val="006699"/>
              </a:solidFill>
              <a:ea typeface="黑体" pitchFamily="2" charset="-122"/>
            </a:endParaRPr>
          </a:p>
          <a:p>
            <a:pPr marL="0" lvl="0" indent="354012">
              <a:lnSpc>
                <a:spcPct val="160000"/>
              </a:lnSpc>
              <a:spcBef>
                <a:spcPct val="50000"/>
              </a:spcBef>
              <a:buFont typeface="Wingdings" pitchFamily="2" charset="2"/>
              <a:buChar char="n"/>
            </a:pPr>
            <a:r>
              <a:rPr sz="2200" b="1">
                <a:solidFill>
                  <a:srgbClr val="006699"/>
                </a:solidFill>
                <a:ea typeface="黑体" pitchFamily="2" charset="-122"/>
              </a:rPr>
              <a:t>“少儿专家”式的保险顾问队伍为客户服务</a:t>
            </a:r>
            <a:endParaRPr sz="2200" b="1">
              <a:solidFill>
                <a:srgbClr val="006699"/>
              </a:solidFill>
              <a:ea typeface="黑体" pitchFamily="2" charset="-122"/>
            </a:endParaRPr>
          </a:p>
        </p:txBody>
      </p:sp>
      <p:sp>
        <p:nvSpPr>
          <p:cNvPr id="7173" name=""/>
          <p:cNvSpPr/>
          <p:nvPr/>
        </p:nvSpPr>
        <p:spPr>
          <a:xfrm>
            <a:off x="533400" y="852488"/>
            <a:ext cx="5257800" cy="519112"/>
          </a:xfrm>
          <a:prstGeom prst="rect">
            <a:avLst/>
          </a:prstGeom>
          <a:noFill/>
          <a:ln>
            <a:noFill/>
            <a:miter lim="800000"/>
          </a:ln>
          <a:effectLst/>
        </p:spPr>
        <p:txBody>
          <a:bodyPr>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800" b="1">
                <a:solidFill>
                  <a:srgbClr val="006666"/>
                </a:solidFill>
                <a:ea typeface="华文中宋" pitchFamily="2" charset="-122"/>
              </a:rPr>
              <a:t>关于“新华少儿成长计划”</a:t>
            </a:r>
            <a:endParaRPr sz="2800" b="1">
              <a:solidFill>
                <a:srgbClr val="006666"/>
              </a:solidFill>
              <a:ea typeface="华文中宋" pitchFamily="2" charset="-122"/>
            </a:endParaRPr>
          </a:p>
        </p:txBody>
      </p:sp>
      <p:sp>
        <p:nvSpPr>
          <p:cNvPr id="7174" name="TextBox 7173"/>
          <p:cNvSpPr txBox="1"/>
          <p:nvPr/>
        </p:nvSpPr>
        <p:spPr>
          <a:xfrm flipH="1">
            <a:off x="0" y="0"/>
            <a:ext cx="0" cy="0"/>
          </a:xfrm>
          <a:prstGeom prst="rect">
            <a:avLst/>
          </a:prstGeom>
          <a:noFill/>
        </p:spPr>
        <p:txBody>
          <a:bodyPr wrap="none">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早会专题——少儿种子讲师理念部分共38页，您现在浏览的是第3页!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20" name=""/>
          <p:cNvSpPr/>
          <p:nvPr/>
        </p:nvSpPr>
        <p:spPr>
          <a:xfrm>
            <a:off x="533400" y="852488"/>
            <a:ext cx="5638800" cy="519112"/>
          </a:xfrm>
          <a:prstGeom prst="rect">
            <a:avLst/>
          </a:prstGeom>
          <a:noFill/>
          <a:ln>
            <a:noFill/>
            <a:miter lim="800000"/>
          </a:ln>
          <a:effectLst/>
        </p:spPr>
        <p:txBody>
          <a:bodyPr>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800" b="1">
                <a:solidFill>
                  <a:srgbClr val="006666"/>
                </a:solidFill>
                <a:ea typeface="华文中宋" pitchFamily="2" charset="-122"/>
              </a:rPr>
              <a:t>“新华少儿成长计划”的口号阐释</a:t>
            </a:r>
            <a:endParaRPr sz="2800" b="1">
              <a:solidFill>
                <a:srgbClr val="006666"/>
              </a:solidFill>
              <a:ea typeface="华文中宋" pitchFamily="2" charset="-122"/>
            </a:endParaRPr>
          </a:p>
        </p:txBody>
      </p:sp>
      <p:sp>
        <p:nvSpPr>
          <p:cNvPr id="9221" name=""/>
          <p:cNvSpPr/>
          <p:nvPr/>
        </p:nvSpPr>
        <p:spPr>
          <a:xfrm>
            <a:off x="533400" y="3124200"/>
            <a:ext cx="2209800" cy="457200"/>
          </a:xfrm>
          <a:prstGeom prst="rect">
            <a:avLst/>
          </a:prstGeom>
          <a:noFill/>
          <a:ln>
            <a:noFill/>
            <a:miter lim="800000"/>
          </a:ln>
          <a:effectLst/>
        </p:spPr>
        <p:txBody>
          <a:bodyPr>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spcBef>
                <a:spcPct val="50000"/>
              </a:spcBef>
            </a:pPr>
            <a:r>
              <a:rPr sz="2400" b="1">
                <a:solidFill>
                  <a:schemeClr val="accent2"/>
                </a:solidFill>
                <a:ea typeface="黑体" pitchFamily="2" charset="-122"/>
              </a:rPr>
              <a:t>对未来负责</a:t>
            </a:r>
            <a:endParaRPr sz="2400" b="1">
              <a:solidFill>
                <a:schemeClr val="accent2"/>
              </a:solidFill>
              <a:ea typeface="黑体" pitchFamily="2" charset="-122"/>
            </a:endParaRPr>
          </a:p>
        </p:txBody>
      </p:sp>
      <p:sp>
        <p:nvSpPr>
          <p:cNvPr id="9222" name=""/>
          <p:cNvSpPr/>
          <p:nvPr/>
        </p:nvSpPr>
        <p:spPr>
          <a:xfrm>
            <a:off x="3810000" y="1870075"/>
            <a:ext cx="4648200" cy="3692525"/>
          </a:xfrm>
          <a:prstGeom prst="rect">
            <a:avLst/>
          </a:prstGeom>
          <a:noFill/>
          <a:ln>
            <a:noFill/>
            <a:miter lim="800000"/>
          </a:ln>
        </p:spPr>
        <p:txBody>
          <a:bodyPr>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marL="0" lvl="0" indent="457200">
              <a:lnSpc>
                <a:spcPct val="180000"/>
              </a:lnSpc>
              <a:spcBef>
                <a:spcPct val="50000"/>
              </a:spcBef>
              <a:buFont typeface="Wingdings" pitchFamily="2" charset="2"/>
              <a:buChar char="n"/>
            </a:pPr>
            <a:r>
              <a:rPr sz="2000" b="1">
                <a:solidFill>
                  <a:srgbClr val="FF0066"/>
                </a:solidFill>
                <a:ea typeface="黑体" pitchFamily="2" charset="-122"/>
              </a:rPr>
              <a:t>“未来”指孩子，对孩子负责是新华少儿险的基本功能</a:t>
            </a:r>
            <a:endParaRPr sz="2000" b="1">
              <a:solidFill>
                <a:srgbClr val="FF0066"/>
              </a:solidFill>
              <a:ea typeface="黑体" pitchFamily="2" charset="-122"/>
            </a:endParaRPr>
          </a:p>
          <a:p>
            <a:pPr marL="0" lvl="0" indent="457200">
              <a:lnSpc>
                <a:spcPct val="180000"/>
              </a:lnSpc>
              <a:spcBef>
                <a:spcPct val="50000"/>
              </a:spcBef>
              <a:buFont typeface="Wingdings" pitchFamily="2" charset="2"/>
              <a:buChar char="n"/>
            </a:pPr>
            <a:r>
              <a:rPr sz="2000" b="1">
                <a:solidFill>
                  <a:srgbClr val="FF0066"/>
                </a:solidFill>
                <a:ea typeface="黑体" pitchFamily="2" charset="-122"/>
              </a:rPr>
              <a:t>“未来”指孩子的未来，新华少儿险关注孩子未来发展</a:t>
            </a:r>
            <a:endParaRPr sz="2000" b="1">
              <a:solidFill>
                <a:srgbClr val="FF0066"/>
              </a:solidFill>
              <a:ea typeface="黑体" pitchFamily="2" charset="-122"/>
            </a:endParaRPr>
          </a:p>
          <a:p>
            <a:pPr marL="0" lvl="0" indent="457200">
              <a:lnSpc>
                <a:spcPct val="180000"/>
              </a:lnSpc>
              <a:spcBef>
                <a:spcPct val="50000"/>
              </a:spcBef>
              <a:buFont typeface="Wingdings" pitchFamily="2" charset="2"/>
              <a:buChar char="n"/>
            </a:pPr>
            <a:r>
              <a:rPr sz="2000" b="1">
                <a:solidFill>
                  <a:srgbClr val="FF0066"/>
                </a:solidFill>
                <a:ea typeface="黑体" pitchFamily="2" charset="-122"/>
              </a:rPr>
              <a:t>“未来”指孩子是家庭、社会、国家的未来，是新华“少儿险”对社会的贡献</a:t>
            </a:r>
            <a:endParaRPr sz="2000" b="1">
              <a:solidFill>
                <a:srgbClr val="FF0066"/>
              </a:solidFill>
              <a:ea typeface="黑体" pitchFamily="2" charset="-122"/>
            </a:endParaRPr>
          </a:p>
        </p:txBody>
      </p:sp>
      <p:cxnSp>
        <p:nvCxnSpPr>
          <p:cNvPr id="9223" name=""/>
          <p:cNvCxnSpPr/>
          <p:nvPr/>
        </p:nvCxnSpPr>
        <p:spPr>
          <a:xfrm flipV="1">
            <a:off x="2514600" y="2362200"/>
            <a:ext cx="1219200" cy="990600"/>
          </a:xfrm>
          <a:prstGeom prst="line">
            <a:avLst/>
          </a:prstGeom>
          <a:noFill/>
          <a:ln>
            <a:solidFill>
              <a:srgbClr val="333399"/>
            </a:solidFill>
            <a:miter lim="800000"/>
            <a:tailEnd type="triangle"/>
          </a:ln>
        </p:spPr>
      </p:cxnSp>
      <p:cxnSp>
        <p:nvCxnSpPr>
          <p:cNvPr id="9224" name=""/>
          <p:cNvCxnSpPr/>
          <p:nvPr/>
        </p:nvCxnSpPr>
        <p:spPr>
          <a:xfrm>
            <a:off x="2514600" y="3429000"/>
            <a:ext cx="1219200" cy="0"/>
          </a:xfrm>
          <a:prstGeom prst="line">
            <a:avLst/>
          </a:prstGeom>
          <a:noFill/>
          <a:ln>
            <a:solidFill>
              <a:srgbClr val="333399"/>
            </a:solidFill>
            <a:miter lim="800000"/>
            <a:tailEnd type="triangle"/>
          </a:ln>
        </p:spPr>
      </p:cxnSp>
      <p:cxnSp>
        <p:nvCxnSpPr>
          <p:cNvPr id="9225" name=""/>
          <p:cNvCxnSpPr/>
          <p:nvPr/>
        </p:nvCxnSpPr>
        <p:spPr>
          <a:xfrm>
            <a:off x="2514600" y="3505200"/>
            <a:ext cx="1143000" cy="990600"/>
          </a:xfrm>
          <a:prstGeom prst="line">
            <a:avLst/>
          </a:prstGeom>
          <a:noFill/>
          <a:ln>
            <a:solidFill>
              <a:srgbClr val="333399"/>
            </a:solidFill>
            <a:miter lim="800000"/>
            <a:tailEnd type="triangle"/>
          </a:ln>
        </p:spPr>
      </p:cxnSp>
      <p:sp>
        <p:nvSpPr>
          <p:cNvPr id="9226" name="TextBox 9225"/>
          <p:cNvSpPr txBox="1"/>
          <p:nvPr/>
        </p:nvSpPr>
        <p:spPr>
          <a:xfrm flipH="1">
            <a:off x="0" y="0"/>
            <a:ext cx="0" cy="0"/>
          </a:xfrm>
          <a:prstGeom prst="rect">
            <a:avLst/>
          </a:prstGeom>
          <a:noFill/>
        </p:spPr>
        <p:txBody>
          <a:bodyPr wrap="none">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早会专题——少儿种子讲师理念部分共38页，您现在浏览的是第4页!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8" name=""/>
          <p:cNvSpPr/>
          <p:nvPr/>
        </p:nvSpPr>
        <p:spPr>
          <a:xfrm>
            <a:off x="533400" y="852488"/>
            <a:ext cx="5562600" cy="519112"/>
          </a:xfrm>
          <a:prstGeom prst="rect">
            <a:avLst/>
          </a:prstGeom>
          <a:noFill/>
          <a:ln>
            <a:noFill/>
            <a:miter lim="800000"/>
          </a:ln>
          <a:effectLst/>
        </p:spPr>
        <p:txBody>
          <a:bodyPr>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800" b="1">
                <a:solidFill>
                  <a:srgbClr val="006666"/>
                </a:solidFill>
                <a:ea typeface="华文中宋" pitchFamily="2" charset="-122"/>
              </a:rPr>
              <a:t>一定要为小宝贝投保的九大理由 </a:t>
            </a:r>
            <a:endParaRPr sz="2800" b="1">
              <a:solidFill>
                <a:srgbClr val="006666"/>
              </a:solidFill>
              <a:ea typeface="华文中宋" pitchFamily="2" charset="-122"/>
            </a:endParaRPr>
          </a:p>
        </p:txBody>
      </p:sp>
      <p:grpSp>
        <p:nvGrpSpPr>
          <p:cNvPr id="11271" name=""/>
          <p:cNvGrpSpPr/>
          <p:nvPr/>
        </p:nvGrpSpPr>
        <p:grpSpPr>
          <a:xfrm>
            <a:off x="2971800" y="2495550"/>
            <a:ext cx="3200400" cy="3209925"/>
            <a:chOff x="1872" y="1476"/>
            <a:chExt cx="2016" cy="2022"/>
          </a:xfrm>
        </p:grpSpPr>
        <p:sp>
          <p:nvSpPr>
            <p:cNvPr id="11270" name=""/>
            <p:cNvSpPr/>
            <p:nvPr/>
          </p:nvSpPr>
          <p:spPr>
            <a:xfrm>
              <a:off x="1872" y="1476"/>
              <a:ext cx="2016" cy="2022"/>
            </a:xfrm>
            <a:noFill/>
            <a:ln>
              <a:noFill/>
              <a:miter lim="800000"/>
            </a:ln>
          </p:spPr>
          <p:txBody>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11351" name="_s11351"/>
            <p:cNvSpPr/>
            <p:nvPr/>
          </p:nvSpPr>
          <p:spPr>
            <a:xfrm>
              <a:off x="1872" y="1479"/>
              <a:ext cx="2016" cy="2016"/>
            </a:xfrm>
            <a:prstGeom prst="blockArc">
              <a:avLst>
                <a:gd name="adj1" fmla="val 15600000"/>
                <a:gd name="adj2" fmla="val 16800000"/>
                <a:gd name="adj3" fmla="val 44444"/>
              </a:avLst>
            </a:prstGeom>
            <a:solidFill>
              <a:srgbClr val="9966FF"/>
            </a:solidFill>
            <a:ln w="28575">
              <a:solidFill>
                <a:srgbClr val="5F0FFF"/>
              </a:solidFill>
              <a:miter lim="800000"/>
            </a:ln>
          </p:spPr>
          <p:txBody>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11352" name="_s11352"/>
            <p:cNvSpPr/>
            <p:nvPr/>
          </p:nvSpPr>
          <p:spPr>
            <a:xfrm rot="2400000">
              <a:off x="1872" y="1479"/>
              <a:ext cx="2016" cy="2016"/>
            </a:xfrm>
            <a:prstGeom prst="blockArc">
              <a:avLst>
                <a:gd name="adj1" fmla="val 15600000"/>
                <a:gd name="adj2" fmla="val 16800000"/>
                <a:gd name="adj3" fmla="val 44444"/>
              </a:avLst>
            </a:prstGeom>
            <a:solidFill>
              <a:srgbClr val="F1FD09"/>
            </a:solidFill>
            <a:ln w="28575">
              <a:solidFill>
                <a:srgbClr val="CAD402"/>
              </a:solidFill>
              <a:miter lim="800000"/>
            </a:ln>
          </p:spPr>
          <p:txBody>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11353" name="_s11353"/>
            <p:cNvSpPr/>
            <p:nvPr/>
          </p:nvSpPr>
          <p:spPr>
            <a:xfrm rot="4800000">
              <a:off x="1872" y="1479"/>
              <a:ext cx="2016" cy="2016"/>
            </a:xfrm>
            <a:prstGeom prst="blockArc">
              <a:avLst>
                <a:gd name="adj1" fmla="val 15600000"/>
                <a:gd name="adj2" fmla="val 16800000"/>
                <a:gd name="adj3" fmla="val 44444"/>
              </a:avLst>
            </a:prstGeom>
            <a:solidFill>
              <a:srgbClr val="0399FF"/>
            </a:solidFill>
            <a:ln w="28575">
              <a:solidFill>
                <a:srgbClr val="4B595B"/>
              </a:solidFill>
              <a:miter lim="800000"/>
            </a:ln>
          </p:spPr>
          <p:txBody>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11354" name="_s11354"/>
            <p:cNvSpPr/>
            <p:nvPr/>
          </p:nvSpPr>
          <p:spPr>
            <a:xfrm rot="7200000">
              <a:off x="1872" y="1479"/>
              <a:ext cx="2016" cy="2016"/>
            </a:xfrm>
            <a:prstGeom prst="blockArc">
              <a:avLst>
                <a:gd name="adj1" fmla="val 15600000"/>
                <a:gd name="adj2" fmla="val 16800000"/>
                <a:gd name="adj3" fmla="val 44444"/>
              </a:avLst>
            </a:prstGeom>
            <a:solidFill>
              <a:srgbClr val="FF00FF"/>
            </a:solidFill>
            <a:ln w="28575">
              <a:solidFill>
                <a:srgbClr val="CA00CA"/>
              </a:solidFill>
              <a:miter lim="800000"/>
            </a:ln>
          </p:spPr>
          <p:txBody>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11355" name="_s11355"/>
            <p:cNvSpPr/>
            <p:nvPr/>
          </p:nvSpPr>
          <p:spPr>
            <a:xfrm rot="9600000">
              <a:off x="1872" y="1479"/>
              <a:ext cx="2016" cy="2016"/>
            </a:xfrm>
            <a:prstGeom prst="blockArc">
              <a:avLst>
                <a:gd name="adj1" fmla="val 15600000"/>
                <a:gd name="adj2" fmla="val 16800000"/>
                <a:gd name="adj3" fmla="val 44444"/>
              </a:avLst>
            </a:prstGeom>
            <a:solidFill>
              <a:srgbClr val="01BD0A"/>
            </a:solidFill>
            <a:ln w="28575">
              <a:solidFill>
                <a:srgbClr val="019308"/>
              </a:solidFill>
              <a:miter lim="800000"/>
            </a:ln>
          </p:spPr>
          <p:txBody>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11356" name="_s11356"/>
            <p:cNvSpPr/>
            <p:nvPr/>
          </p:nvSpPr>
          <p:spPr>
            <a:xfrm rot="12000000">
              <a:off x="1872" y="1479"/>
              <a:ext cx="2016" cy="2016"/>
            </a:xfrm>
            <a:prstGeom prst="blockArc">
              <a:avLst>
                <a:gd name="adj1" fmla="val 15600000"/>
                <a:gd name="adj2" fmla="val 16800000"/>
                <a:gd name="adj3" fmla="val 44444"/>
              </a:avLst>
            </a:prstGeom>
            <a:solidFill>
              <a:srgbClr val="FF0000"/>
            </a:solidFill>
            <a:ln w="28575">
              <a:solidFill>
                <a:srgbClr val="BE0000"/>
              </a:solidFill>
              <a:miter lim="800000"/>
            </a:ln>
          </p:spPr>
          <p:txBody>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11357" name="_s11357"/>
            <p:cNvSpPr/>
            <p:nvPr/>
          </p:nvSpPr>
          <p:spPr>
            <a:xfrm rot="14400000">
              <a:off x="1872" y="1479"/>
              <a:ext cx="2016" cy="2016"/>
            </a:xfrm>
            <a:prstGeom prst="blockArc">
              <a:avLst>
                <a:gd name="adj1" fmla="val 15600000"/>
                <a:gd name="adj2" fmla="val 16800000"/>
                <a:gd name="adj3" fmla="val 44444"/>
              </a:avLst>
            </a:prstGeom>
            <a:solidFill>
              <a:srgbClr val="1A0FFF"/>
            </a:solidFill>
            <a:ln w="28575">
              <a:solidFill>
                <a:srgbClr val="0A00CE"/>
              </a:solidFill>
              <a:miter lim="800000"/>
            </a:ln>
          </p:spPr>
          <p:txBody>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11358" name="_s11358"/>
            <p:cNvSpPr/>
            <p:nvPr/>
          </p:nvSpPr>
          <p:spPr>
            <a:xfrm rot="16800000">
              <a:off x="1872" y="1479"/>
              <a:ext cx="2016" cy="2016"/>
            </a:xfrm>
            <a:prstGeom prst="blockArc">
              <a:avLst>
                <a:gd name="adj1" fmla="val 15600000"/>
                <a:gd name="adj2" fmla="val 16800000"/>
                <a:gd name="adj3" fmla="val 44444"/>
              </a:avLst>
            </a:prstGeom>
            <a:solidFill>
              <a:srgbClr val="FF8C01"/>
            </a:solidFill>
            <a:ln w="28575">
              <a:solidFill>
                <a:srgbClr val="D87600"/>
              </a:solidFill>
              <a:miter lim="800000"/>
            </a:ln>
          </p:spPr>
          <p:txBody>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11359" name="_s11359"/>
            <p:cNvSpPr/>
            <p:nvPr/>
          </p:nvSpPr>
          <p:spPr>
            <a:xfrm rot="19200000">
              <a:off x="1872" y="1479"/>
              <a:ext cx="2016" cy="2016"/>
            </a:xfrm>
            <a:prstGeom prst="blockArc">
              <a:avLst>
                <a:gd name="adj1" fmla="val 15600000"/>
                <a:gd name="adj2" fmla="val 16800000"/>
                <a:gd name="adj3" fmla="val 44444"/>
              </a:avLst>
            </a:prstGeom>
            <a:solidFill>
              <a:srgbClr val="9966FF"/>
            </a:solidFill>
            <a:ln w="28575">
              <a:solidFill>
                <a:srgbClr val="5F0FFF"/>
              </a:solidFill>
              <a:miter lim="800000"/>
            </a:ln>
          </p:spPr>
          <p:txBody>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11289" name="_s11289"/>
            <p:cNvSpPr/>
            <p:nvPr/>
          </p:nvSpPr>
          <p:spPr>
            <a:xfrm>
              <a:off x="2412" y="1450"/>
              <a:ext cx="285" cy="285"/>
            </a:xfrm>
            <a:prstGeom prst="rect">
              <a:avLst/>
            </a:prstGeom>
            <a:noFill/>
            <a:ln>
              <a:noFill/>
              <a:miter lim="800000"/>
            </a:ln>
          </p:spPr>
          <p:txBody>
            <a:bodyPr wrap="none" lIns="63055" tIns="31527" rIns="63055" bIns="31527" anchor="ctr" anchorCtr="0"/>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endParaRPr sz="1300"/>
            </a:p>
          </p:txBody>
        </p:sp>
        <p:sp>
          <p:nvSpPr>
            <p:cNvPr id="11287" name="_s11287"/>
            <p:cNvSpPr/>
            <p:nvPr/>
          </p:nvSpPr>
          <p:spPr>
            <a:xfrm>
              <a:off x="1914" y="1869"/>
              <a:ext cx="285" cy="285"/>
            </a:xfrm>
            <a:prstGeom prst="rect">
              <a:avLst/>
            </a:prstGeom>
            <a:noFill/>
            <a:ln>
              <a:noFill/>
              <a:miter lim="800000"/>
            </a:ln>
          </p:spPr>
          <p:txBody>
            <a:bodyPr wrap="none" lIns="63055" tIns="31527" rIns="63055" bIns="31527" anchor="ctr" anchorCtr="0"/>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endParaRPr sz="1300"/>
            </a:p>
          </p:txBody>
        </p:sp>
        <p:sp>
          <p:nvSpPr>
            <p:cNvPr id="11285" name="_s11285"/>
            <p:cNvSpPr/>
            <p:nvPr/>
          </p:nvSpPr>
          <p:spPr>
            <a:xfrm>
              <a:off x="1802" y="2510"/>
              <a:ext cx="285" cy="285"/>
            </a:xfrm>
            <a:prstGeom prst="rect">
              <a:avLst/>
            </a:prstGeom>
            <a:noFill/>
            <a:ln>
              <a:noFill/>
              <a:miter lim="800000"/>
            </a:ln>
          </p:spPr>
          <p:txBody>
            <a:bodyPr wrap="none" lIns="63055" tIns="31527" rIns="63055" bIns="31527" anchor="ctr" anchorCtr="0"/>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endParaRPr sz="1300"/>
            </a:p>
          </p:txBody>
        </p:sp>
        <p:sp>
          <p:nvSpPr>
            <p:cNvPr id="11283" name="_s11283"/>
            <p:cNvSpPr/>
            <p:nvPr/>
          </p:nvSpPr>
          <p:spPr>
            <a:xfrm>
              <a:off x="2128" y="3073"/>
              <a:ext cx="285" cy="285"/>
            </a:xfrm>
            <a:prstGeom prst="rect">
              <a:avLst/>
            </a:prstGeom>
            <a:noFill/>
            <a:ln>
              <a:noFill/>
              <a:miter lim="800000"/>
            </a:ln>
          </p:spPr>
          <p:txBody>
            <a:bodyPr wrap="none" lIns="63055" tIns="31527" rIns="63055" bIns="31527" anchor="ctr" anchorCtr="0"/>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endParaRPr sz="1300"/>
            </a:p>
          </p:txBody>
        </p:sp>
        <p:sp>
          <p:nvSpPr>
            <p:cNvPr id="11281" name="_s11281"/>
            <p:cNvSpPr/>
            <p:nvPr/>
          </p:nvSpPr>
          <p:spPr>
            <a:xfrm>
              <a:off x="2739" y="3295"/>
              <a:ext cx="285" cy="285"/>
            </a:xfrm>
            <a:prstGeom prst="rect">
              <a:avLst/>
            </a:prstGeom>
            <a:noFill/>
            <a:ln>
              <a:noFill/>
              <a:miter lim="800000"/>
            </a:ln>
          </p:spPr>
          <p:txBody>
            <a:bodyPr wrap="none" lIns="63055" tIns="31527" rIns="63055" bIns="31527" anchor="ctr" anchorCtr="0"/>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lnSpc>
                  <a:spcPct val="130000"/>
                </a:lnSpc>
              </a:pPr>
              <a:endParaRPr sz="1300"/>
            </a:p>
          </p:txBody>
        </p:sp>
        <p:sp>
          <p:nvSpPr>
            <p:cNvPr id="11279" name="_s11279"/>
            <p:cNvSpPr/>
            <p:nvPr/>
          </p:nvSpPr>
          <p:spPr>
            <a:xfrm>
              <a:off x="3350" y="3072"/>
              <a:ext cx="285" cy="285"/>
            </a:xfrm>
            <a:prstGeom prst="rect">
              <a:avLst/>
            </a:prstGeom>
            <a:noFill/>
            <a:ln>
              <a:noFill/>
              <a:miter lim="800000"/>
            </a:ln>
          </p:spPr>
          <p:txBody>
            <a:bodyPr wrap="none" lIns="63055" tIns="31527" rIns="63055" bIns="31527" anchor="ctr" anchorCtr="0"/>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endParaRPr sz="1300"/>
            </a:p>
          </p:txBody>
        </p:sp>
        <p:sp>
          <p:nvSpPr>
            <p:cNvPr id="11277" name="_s11277"/>
            <p:cNvSpPr/>
            <p:nvPr/>
          </p:nvSpPr>
          <p:spPr>
            <a:xfrm>
              <a:off x="3675" y="2509"/>
              <a:ext cx="285" cy="285"/>
            </a:xfrm>
            <a:prstGeom prst="rect">
              <a:avLst/>
            </a:prstGeom>
            <a:noFill/>
            <a:ln>
              <a:noFill/>
              <a:miter lim="800000"/>
            </a:ln>
          </p:spPr>
          <p:txBody>
            <a:bodyPr wrap="none" lIns="63055" tIns="31527" rIns="63055" bIns="31527" anchor="ctr" anchorCtr="0"/>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endParaRPr sz="1300"/>
            </a:p>
          </p:txBody>
        </p:sp>
        <p:sp>
          <p:nvSpPr>
            <p:cNvPr id="11275" name="_s11275"/>
            <p:cNvSpPr/>
            <p:nvPr/>
          </p:nvSpPr>
          <p:spPr>
            <a:xfrm>
              <a:off x="3562" y="1868"/>
              <a:ext cx="285" cy="285"/>
            </a:xfrm>
            <a:prstGeom prst="rect">
              <a:avLst/>
            </a:prstGeom>
            <a:noFill/>
            <a:ln>
              <a:noFill/>
              <a:miter lim="800000"/>
            </a:ln>
          </p:spPr>
          <p:txBody>
            <a:bodyPr wrap="none" lIns="63055" tIns="31527" rIns="63055" bIns="31527" anchor="ctr" anchorCtr="0"/>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endParaRPr sz="1300"/>
            </a:p>
          </p:txBody>
        </p:sp>
        <p:sp>
          <p:nvSpPr>
            <p:cNvPr id="11273" name="_s11273"/>
            <p:cNvSpPr/>
            <p:nvPr/>
          </p:nvSpPr>
          <p:spPr>
            <a:xfrm>
              <a:off x="3063" y="1450"/>
              <a:ext cx="285" cy="285"/>
            </a:xfrm>
            <a:prstGeom prst="rect">
              <a:avLst/>
            </a:prstGeom>
            <a:noFill/>
            <a:ln>
              <a:noFill/>
              <a:miter lim="800000"/>
            </a:ln>
          </p:spPr>
          <p:txBody>
            <a:bodyPr wrap="none" lIns="63055" tIns="31527" rIns="63055" bIns="31527" anchor="ctr" anchorCtr="0"/>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endParaRPr sz="1300"/>
            </a:p>
          </p:txBody>
        </p:sp>
        <p:sp>
          <p:nvSpPr>
            <p:cNvPr id="11375" name=""/>
            <p:cNvSpPr/>
            <p:nvPr/>
          </p:nvSpPr>
          <p:spPr>
            <a:xfrm>
              <a:off x="2352" y="2112"/>
              <a:ext cx="1056" cy="672"/>
            </a:xfrm>
            <a:prstGeom prst="rect">
              <a:avLst/>
            </a:prstGeom>
            <a:noFill/>
            <a:ln>
              <a:noFill/>
              <a:miter lim="800000"/>
            </a:ln>
          </p:spPr>
          <p:txBody>
            <a:bodyPr>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spcBef>
                  <a:spcPct val="50000"/>
                </a:spcBef>
              </a:pPr>
              <a:r>
                <a:rPr sz="3200" b="1">
                  <a:solidFill>
                    <a:schemeClr val="accent2"/>
                  </a:solidFill>
                  <a:ea typeface="华文中宋" pitchFamily="2" charset="-122"/>
                </a:rPr>
                <a:t>为少儿投保</a:t>
              </a:r>
              <a:endParaRPr sz="3200" b="1">
                <a:solidFill>
                  <a:schemeClr val="accent2"/>
                </a:solidFill>
                <a:ea typeface="华文中宋" pitchFamily="2" charset="-122"/>
              </a:endParaRPr>
            </a:p>
          </p:txBody>
        </p:sp>
      </p:grpSp>
      <p:sp>
        <p:nvSpPr>
          <p:cNvPr id="11360" name=""/>
          <p:cNvSpPr/>
          <p:nvPr/>
        </p:nvSpPr>
        <p:spPr>
          <a:xfrm>
            <a:off x="4038600" y="1981200"/>
            <a:ext cx="1104900" cy="449262"/>
          </a:xfrm>
          <a:prstGeom prst="rect">
            <a:avLst/>
          </a:prstGeom>
          <a:noFill/>
          <a:ln>
            <a:noFill/>
            <a:miter lim="800000"/>
          </a:ln>
        </p:spPr>
        <p:txBody>
          <a:bodyPr wrap="none" anchor="t" anchorCtr="0">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nSpc>
                <a:spcPct val="130000"/>
              </a:lnSpc>
            </a:pPr>
            <a:r>
              <a:rPr b="1">
                <a:solidFill>
                  <a:srgbClr val="006699"/>
                </a:solidFill>
              </a:rPr>
              <a:t>保费便宜</a:t>
            </a:r>
            <a:endParaRPr b="1">
              <a:solidFill>
                <a:srgbClr val="006699"/>
              </a:solidFill>
            </a:endParaRPr>
          </a:p>
        </p:txBody>
      </p:sp>
      <p:sp>
        <p:nvSpPr>
          <p:cNvPr id="11361" name=""/>
          <p:cNvSpPr/>
          <p:nvPr/>
        </p:nvSpPr>
        <p:spPr>
          <a:xfrm>
            <a:off x="2254250" y="2590800"/>
            <a:ext cx="1335088" cy="366712"/>
          </a:xfrm>
          <a:prstGeom prst="rect">
            <a:avLst/>
          </a:prstGeom>
          <a:noFill/>
          <a:ln>
            <a:noFill/>
            <a:miter lim="800000"/>
          </a:ln>
        </p:spPr>
        <p:txBody>
          <a:bodyPr wrap="none" anchor="t" anchorCtr="0">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b="1">
                <a:solidFill>
                  <a:srgbClr val="006699"/>
                </a:solidFill>
              </a:rPr>
              <a:t>承保机会大</a:t>
            </a:r>
            <a:endParaRPr b="1">
              <a:solidFill>
                <a:srgbClr val="006699"/>
              </a:solidFill>
            </a:endParaRPr>
          </a:p>
        </p:txBody>
      </p:sp>
      <p:sp>
        <p:nvSpPr>
          <p:cNvPr id="11362" name=""/>
          <p:cNvSpPr/>
          <p:nvPr/>
        </p:nvSpPr>
        <p:spPr>
          <a:xfrm>
            <a:off x="6140450" y="3521075"/>
            <a:ext cx="2255838" cy="449262"/>
          </a:xfrm>
          <a:prstGeom prst="rect">
            <a:avLst/>
          </a:prstGeom>
          <a:noFill/>
          <a:ln>
            <a:noFill/>
            <a:miter lim="800000"/>
          </a:ln>
        </p:spPr>
        <p:txBody>
          <a:bodyPr wrap="none" anchor="t" anchorCtr="0">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nSpc>
                <a:spcPct val="130000"/>
              </a:lnSpc>
            </a:pPr>
            <a:r>
              <a:rPr b="1">
                <a:solidFill>
                  <a:srgbClr val="006699"/>
                </a:solidFill>
              </a:rPr>
              <a:t>建立良好的风险规划</a:t>
            </a:r>
            <a:endParaRPr b="1">
              <a:solidFill>
                <a:srgbClr val="006699"/>
              </a:solidFill>
            </a:endParaRPr>
          </a:p>
        </p:txBody>
      </p:sp>
      <p:sp>
        <p:nvSpPr>
          <p:cNvPr id="11363" name=""/>
          <p:cNvSpPr/>
          <p:nvPr/>
        </p:nvSpPr>
        <p:spPr>
          <a:xfrm>
            <a:off x="6019800" y="4648200"/>
            <a:ext cx="2255838" cy="449262"/>
          </a:xfrm>
          <a:prstGeom prst="rect">
            <a:avLst/>
          </a:prstGeom>
          <a:noFill/>
          <a:ln>
            <a:noFill/>
            <a:miter lim="800000"/>
          </a:ln>
        </p:spPr>
        <p:txBody>
          <a:bodyPr wrap="none" anchor="t" anchorCtr="0">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nSpc>
                <a:spcPct val="130000"/>
              </a:lnSpc>
            </a:pPr>
            <a:r>
              <a:rPr b="1">
                <a:solidFill>
                  <a:srgbClr val="006699"/>
                </a:solidFill>
              </a:rPr>
              <a:t>减轻子女将来的负担</a:t>
            </a:r>
            <a:endParaRPr b="1">
              <a:solidFill>
                <a:srgbClr val="006699"/>
              </a:solidFill>
            </a:endParaRPr>
          </a:p>
        </p:txBody>
      </p:sp>
      <p:sp>
        <p:nvSpPr>
          <p:cNvPr id="11364" name=""/>
          <p:cNvSpPr/>
          <p:nvPr/>
        </p:nvSpPr>
        <p:spPr>
          <a:xfrm>
            <a:off x="4953000" y="5576888"/>
            <a:ext cx="3867150" cy="366712"/>
          </a:xfrm>
          <a:prstGeom prst="rect">
            <a:avLst/>
          </a:prstGeom>
          <a:noFill/>
          <a:ln>
            <a:noFill/>
            <a:miter lim="800000"/>
          </a:ln>
        </p:spPr>
        <p:txBody>
          <a:bodyPr wrap="none" anchor="t" anchorCtr="0">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b="1">
                <a:solidFill>
                  <a:srgbClr val="006699"/>
                </a:solidFill>
              </a:rPr>
              <a:t>及早建立孩子的教育基金和创业基金</a:t>
            </a:r>
            <a:endParaRPr b="1">
              <a:solidFill>
                <a:srgbClr val="006699"/>
              </a:solidFill>
            </a:endParaRPr>
          </a:p>
        </p:txBody>
      </p:sp>
      <p:sp>
        <p:nvSpPr>
          <p:cNvPr id="11365" name=""/>
          <p:cNvSpPr/>
          <p:nvPr/>
        </p:nvSpPr>
        <p:spPr>
          <a:xfrm>
            <a:off x="1828800" y="5486400"/>
            <a:ext cx="2255838" cy="449262"/>
          </a:xfrm>
          <a:prstGeom prst="rect">
            <a:avLst/>
          </a:prstGeom>
          <a:noFill/>
          <a:ln>
            <a:noFill/>
            <a:miter lim="800000"/>
          </a:ln>
        </p:spPr>
        <p:txBody>
          <a:bodyPr wrap="none" anchor="t" anchorCtr="0">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nSpc>
                <a:spcPct val="130000"/>
              </a:lnSpc>
            </a:pPr>
            <a:r>
              <a:rPr b="1">
                <a:solidFill>
                  <a:srgbClr val="006699"/>
                </a:solidFill>
              </a:rPr>
              <a:t>保险金给付完全免税</a:t>
            </a:r>
            <a:endParaRPr b="1">
              <a:solidFill>
                <a:srgbClr val="006699"/>
              </a:solidFill>
            </a:endParaRPr>
          </a:p>
        </p:txBody>
      </p:sp>
      <p:sp>
        <p:nvSpPr>
          <p:cNvPr id="11366" name=""/>
          <p:cNvSpPr/>
          <p:nvPr/>
        </p:nvSpPr>
        <p:spPr>
          <a:xfrm>
            <a:off x="1371600" y="4656138"/>
            <a:ext cx="1795462" cy="366712"/>
          </a:xfrm>
          <a:prstGeom prst="rect">
            <a:avLst/>
          </a:prstGeom>
          <a:noFill/>
          <a:ln>
            <a:noFill/>
            <a:miter lim="800000"/>
          </a:ln>
        </p:spPr>
        <p:txBody>
          <a:bodyPr wrap="none" anchor="t" anchorCtr="0">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b="1">
                <a:solidFill>
                  <a:srgbClr val="006699"/>
                </a:solidFill>
              </a:rPr>
              <a:t>转移财产给子女</a:t>
            </a:r>
            <a:endParaRPr b="1">
              <a:solidFill>
                <a:srgbClr val="006699"/>
              </a:solidFill>
            </a:endParaRPr>
          </a:p>
        </p:txBody>
      </p:sp>
      <p:sp>
        <p:nvSpPr>
          <p:cNvPr id="11367" name=""/>
          <p:cNvSpPr/>
          <p:nvPr/>
        </p:nvSpPr>
        <p:spPr>
          <a:xfrm>
            <a:off x="1187450" y="3665538"/>
            <a:ext cx="1795462" cy="366712"/>
          </a:xfrm>
          <a:prstGeom prst="rect">
            <a:avLst/>
          </a:prstGeom>
          <a:noFill/>
          <a:ln>
            <a:noFill/>
            <a:miter lim="800000"/>
          </a:ln>
        </p:spPr>
        <p:txBody>
          <a:bodyPr wrap="none" anchor="t" anchorCtr="0">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b="1">
                <a:solidFill>
                  <a:srgbClr val="006699"/>
                </a:solidFill>
              </a:rPr>
              <a:t>训练子女责任感</a:t>
            </a:r>
            <a:endParaRPr b="1">
              <a:solidFill>
                <a:srgbClr val="006699"/>
              </a:solidFill>
            </a:endParaRPr>
          </a:p>
        </p:txBody>
      </p:sp>
      <p:sp>
        <p:nvSpPr>
          <p:cNvPr id="11368" name=""/>
          <p:cNvSpPr/>
          <p:nvPr/>
        </p:nvSpPr>
        <p:spPr>
          <a:xfrm>
            <a:off x="5562600" y="2514600"/>
            <a:ext cx="3176588" cy="366712"/>
          </a:xfrm>
          <a:prstGeom prst="rect">
            <a:avLst/>
          </a:prstGeom>
          <a:noFill/>
          <a:ln>
            <a:noFill/>
            <a:miter lim="800000"/>
          </a:ln>
        </p:spPr>
        <p:txBody>
          <a:bodyPr wrap="none" anchor="t" anchorCtr="0">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b="1">
                <a:solidFill>
                  <a:srgbClr val="006699"/>
                </a:solidFill>
              </a:rPr>
              <a:t>风险转移，保障家庭生活安定</a:t>
            </a:r>
            <a:endParaRPr b="1">
              <a:solidFill>
                <a:srgbClr val="006699"/>
              </a:solidFill>
            </a:endParaRPr>
          </a:p>
        </p:txBody>
      </p:sp>
      <p:sp>
        <p:nvSpPr>
          <p:cNvPr id="11376" name="TextBox 11375"/>
          <p:cNvSpPr txBox="1"/>
          <p:nvPr/>
        </p:nvSpPr>
        <p:spPr>
          <a:xfrm flipH="1">
            <a:off x="0" y="0"/>
            <a:ext cx="0" cy="0"/>
          </a:xfrm>
          <a:prstGeom prst="rect">
            <a:avLst/>
          </a:prstGeom>
          <a:noFill/>
        </p:spPr>
        <p:txBody>
          <a:bodyPr wrap="none">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早会专题——少儿种子讲师理念部分共38页，您现在浏览的是第5页!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6" name=""/>
          <p:cNvSpPr/>
          <p:nvPr/>
        </p:nvSpPr>
        <p:spPr>
          <a:xfrm>
            <a:off x="533400" y="852488"/>
            <a:ext cx="4267200" cy="519112"/>
          </a:xfrm>
          <a:prstGeom prst="rect">
            <a:avLst/>
          </a:prstGeom>
          <a:noFill/>
          <a:ln>
            <a:noFill/>
            <a:miter lim="800000"/>
          </a:ln>
          <a:effectLst/>
        </p:spPr>
        <p:txBody>
          <a:bodyPr>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800" b="1">
                <a:solidFill>
                  <a:srgbClr val="006666"/>
                </a:solidFill>
                <a:ea typeface="华文中宋" pitchFamily="2" charset="-122"/>
              </a:rPr>
              <a:t>孩子，愿你将来比我强！ </a:t>
            </a:r>
            <a:endParaRPr sz="2800" b="1">
              <a:solidFill>
                <a:srgbClr val="006666"/>
              </a:solidFill>
              <a:ea typeface="华文中宋" pitchFamily="2" charset="-122"/>
            </a:endParaRPr>
          </a:p>
        </p:txBody>
      </p:sp>
      <p:sp>
        <p:nvSpPr>
          <p:cNvPr id="13317" name=""/>
          <p:cNvSpPr/>
          <p:nvPr/>
        </p:nvSpPr>
        <p:spPr>
          <a:xfrm>
            <a:off x="4648200" y="1828800"/>
            <a:ext cx="3810000" cy="3935412"/>
          </a:xfrm>
          <a:prstGeom prst="rect">
            <a:avLst/>
          </a:prstGeom>
          <a:noFill/>
          <a:ln>
            <a:noFill/>
            <a:miter lim="800000"/>
          </a:ln>
        </p:spPr>
        <p:txBody>
          <a:bodyPr anchor="ctr" anchorCtr="0">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nSpc>
                <a:spcPct val="140000"/>
              </a:lnSpc>
            </a:pPr>
            <a:r>
              <a:rPr sz="2000" b="1">
                <a:solidFill>
                  <a:srgbClr val="006699"/>
                </a:solidFill>
              </a:rPr>
              <a:t>“孩子，愿你将来比我强！”</a:t>
            </a:r>
            <a:endParaRPr sz="2000" b="1">
              <a:solidFill>
                <a:srgbClr val="006699"/>
              </a:solidFill>
            </a:endParaRPr>
          </a:p>
          <a:p>
            <a:pPr lvl="0">
              <a:lnSpc>
                <a:spcPct val="140000"/>
              </a:lnSpc>
            </a:pPr>
            <a:r>
              <a:rPr sz="2000" b="1">
                <a:solidFill>
                  <a:srgbClr val="006699"/>
                </a:solidFill>
              </a:rPr>
              <a:t>麦克·阿瑟将军的话道尽天下父母的心声，</a:t>
            </a:r>
            <a:endParaRPr sz="2000" b="1">
              <a:solidFill>
                <a:srgbClr val="006699"/>
              </a:solidFill>
            </a:endParaRPr>
          </a:p>
          <a:p>
            <a:pPr lvl="0">
              <a:lnSpc>
                <a:spcPct val="140000"/>
              </a:lnSpc>
            </a:pPr>
            <a:r>
              <a:rPr sz="2000" b="1">
                <a:solidFill>
                  <a:srgbClr val="006699"/>
                </a:solidFill>
              </a:rPr>
              <a:t>当孩子已站在人生的起跑线时，您为他做好出发前的准备了吗？</a:t>
            </a:r>
            <a:endParaRPr sz="2000" b="1">
              <a:solidFill>
                <a:srgbClr val="006699"/>
              </a:solidFill>
            </a:endParaRPr>
          </a:p>
          <a:p>
            <a:pPr lvl="0">
              <a:lnSpc>
                <a:spcPct val="140000"/>
              </a:lnSpc>
            </a:pPr>
            <a:endParaRPr sz="2000" b="1" i="1">
              <a:solidFill>
                <a:srgbClr val="FF0000"/>
              </a:solidFill>
            </a:endParaRPr>
          </a:p>
          <a:p>
            <a:pPr lvl="0">
              <a:lnSpc>
                <a:spcPct val="140000"/>
              </a:lnSpc>
            </a:pPr>
            <a:r>
              <a:rPr sz="2000" b="1" i="1">
                <a:solidFill>
                  <a:srgbClr val="FF0000"/>
                </a:solidFill>
              </a:rPr>
              <a:t>让孩子一生都拥有保障，让爱护永久，保险将与您共同担负抚育子女的责任。</a:t>
            </a:r>
            <a:r>
              <a:rPr sz="2000" b="1">
                <a:solidFill>
                  <a:srgbClr val="006699"/>
                </a:solidFill>
              </a:rPr>
              <a:t> </a:t>
            </a:r>
            <a:endParaRPr sz="2000" b="1">
              <a:solidFill>
                <a:srgbClr val="006699"/>
              </a:solidFill>
            </a:endParaRPr>
          </a:p>
        </p:txBody>
      </p:sp>
      <p:pic>
        <p:nvPicPr>
          <p:cNvPr id="13318" name=""/>
          <p:cNvPicPr/>
          <p:nvPr/>
        </p:nvPicPr>
        <p:blipFill>
          <a:blip r:embed="rId2"/>
          <a:stretch>
            <a:fillRect/>
          </a:stretch>
        </p:blipFill>
        <p:spPr>
          <a:xfrm>
            <a:off x="685800" y="2514600"/>
            <a:ext cx="3505200" cy="2732088"/>
          </a:xfrm>
          <a:prstGeom prst="rect">
            <a:avLst/>
          </a:prstGeom>
          <a:noFill/>
          <a:ln>
            <a:miter lim="800000"/>
          </a:ln>
        </p:spPr>
      </p:pic>
      <p:sp>
        <p:nvSpPr>
          <p:cNvPr id="13319" name="TextBox 13318"/>
          <p:cNvSpPr txBox="1"/>
          <p:nvPr/>
        </p:nvSpPr>
        <p:spPr>
          <a:xfrm flipH="1">
            <a:off x="0" y="0"/>
            <a:ext cx="0" cy="0"/>
          </a:xfrm>
          <a:prstGeom prst="rect">
            <a:avLst/>
          </a:prstGeom>
          <a:noFill/>
        </p:spPr>
        <p:txBody>
          <a:bodyPr wrap="none">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早会专题——少儿种子讲师理念部分共38页，您现在浏览的是第6页!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4" name=""/>
          <p:cNvSpPr/>
          <p:nvPr/>
        </p:nvSpPr>
        <p:spPr>
          <a:xfrm>
            <a:off x="533400" y="852488"/>
            <a:ext cx="3276600" cy="519112"/>
          </a:xfrm>
          <a:prstGeom prst="rect">
            <a:avLst/>
          </a:prstGeom>
          <a:noFill/>
          <a:ln>
            <a:noFill/>
            <a:miter lim="800000"/>
          </a:ln>
          <a:effectLst/>
        </p:spPr>
        <p:txBody>
          <a:bodyPr>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800" b="1">
                <a:solidFill>
                  <a:srgbClr val="006666"/>
                </a:solidFill>
                <a:ea typeface="华文中宋" pitchFamily="2" charset="-122"/>
              </a:rPr>
              <a:t>你能陪他长大吗？</a:t>
            </a:r>
            <a:endParaRPr sz="2800" b="1">
              <a:solidFill>
                <a:srgbClr val="006666"/>
              </a:solidFill>
              <a:ea typeface="华文中宋" pitchFamily="2" charset="-122"/>
            </a:endParaRPr>
          </a:p>
        </p:txBody>
      </p:sp>
      <p:sp>
        <p:nvSpPr>
          <p:cNvPr id="15365" name=""/>
          <p:cNvSpPr/>
          <p:nvPr/>
        </p:nvSpPr>
        <p:spPr>
          <a:xfrm>
            <a:off x="2209800" y="5410200"/>
            <a:ext cx="5410200" cy="946150"/>
          </a:xfrm>
          <a:prstGeom prst="rect">
            <a:avLst/>
          </a:prstGeom>
          <a:noFill/>
          <a:ln>
            <a:noFill/>
            <a:miter lim="800000"/>
          </a:ln>
          <a:effectLst/>
        </p:spPr>
        <p:txBody>
          <a:bodyPr anchor="ctr" anchorCtr="0">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nSpc>
                <a:spcPct val="140000"/>
              </a:lnSpc>
            </a:pPr>
            <a:r>
              <a:rPr sz="2000" b="1" i="1">
                <a:solidFill>
                  <a:srgbClr val="FF0000"/>
                </a:solidFill>
              </a:rPr>
              <a:t>虽然不一定能陪着子女长大，但爱心却一定可以与他相伴——只要拥有一份适当的保险</a:t>
            </a:r>
            <a:endParaRPr sz="2000" b="1" i="1">
              <a:solidFill>
                <a:srgbClr val="FF0000"/>
              </a:solidFill>
            </a:endParaRPr>
          </a:p>
        </p:txBody>
      </p:sp>
      <p:grpSp>
        <p:nvGrpSpPr>
          <p:cNvPr id="15380" name=""/>
          <p:cNvGrpSpPr/>
          <p:nvPr/>
        </p:nvGrpSpPr>
        <p:grpSpPr>
          <a:xfrm>
            <a:off x="533400" y="1752600"/>
            <a:ext cx="7885112" cy="3522662"/>
            <a:chOff x="336" y="873"/>
            <a:chExt cx="4967" cy="2219"/>
          </a:xfrm>
        </p:grpSpPr>
        <p:pic>
          <p:nvPicPr>
            <p:cNvPr id="15367" name=""/>
            <p:cNvPicPr/>
            <p:nvPr/>
          </p:nvPicPr>
          <p:blipFill>
            <a:blip r:embed="rId2"/>
            <a:stretch>
              <a:fillRect/>
            </a:stretch>
          </p:blipFill>
          <p:spPr>
            <a:xfrm>
              <a:off x="1344" y="1104"/>
              <a:ext cx="3959" cy="1690"/>
            </a:xfrm>
            <a:prstGeom prst="rect">
              <a:avLst/>
            </a:prstGeom>
            <a:noFill/>
            <a:ln>
              <a:miter lim="800000"/>
            </a:ln>
          </p:spPr>
        </p:pic>
        <p:sp>
          <p:nvSpPr>
            <p:cNvPr id="15368" name=""/>
            <p:cNvSpPr/>
            <p:nvPr/>
          </p:nvSpPr>
          <p:spPr>
            <a:xfrm>
              <a:off x="1824" y="873"/>
              <a:ext cx="2736" cy="231"/>
            </a:xfrm>
            <a:prstGeom prst="rect">
              <a:avLst/>
            </a:prstGeom>
            <a:noFill/>
            <a:ln>
              <a:noFill/>
              <a:miter lim="800000"/>
            </a:ln>
          </p:spPr>
          <p:txBody>
            <a:bodyPr>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b="1">
                  <a:solidFill>
                    <a:srgbClr val="336699"/>
                  </a:solidFill>
                  <a:ea typeface="黑体" pitchFamily="2" charset="-122"/>
                </a:rPr>
                <a:t>大学毕业前父亲不幸身故所占比例</a:t>
              </a:r>
              <a:endParaRPr b="1">
                <a:solidFill>
                  <a:srgbClr val="336699"/>
                </a:solidFill>
                <a:ea typeface="黑体" pitchFamily="2" charset="-122"/>
              </a:endParaRPr>
            </a:p>
          </p:txBody>
        </p:sp>
        <p:sp>
          <p:nvSpPr>
            <p:cNvPr id="15369" name=""/>
            <p:cNvSpPr/>
            <p:nvPr/>
          </p:nvSpPr>
          <p:spPr>
            <a:xfrm>
              <a:off x="336" y="2688"/>
              <a:ext cx="1056" cy="404"/>
            </a:xfrm>
            <a:prstGeom prst="rect">
              <a:avLst/>
            </a:prstGeom>
            <a:noFill/>
            <a:ln>
              <a:noFill/>
              <a:miter lim="800000"/>
            </a:ln>
            <a:effectLst/>
          </p:spPr>
          <p:txBody>
            <a:bodyPr>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spcBef>
                  <a:spcPct val="50000"/>
                </a:spcBef>
              </a:pPr>
              <a:r>
                <a:rPr b="1">
                  <a:solidFill>
                    <a:srgbClr val="336699"/>
                  </a:solidFill>
                  <a:ea typeface="黑体" pitchFamily="2" charset="-122"/>
                </a:rPr>
                <a:t>孩子出生时父亲年龄</a:t>
              </a:r>
              <a:endParaRPr b="1">
                <a:solidFill>
                  <a:srgbClr val="336699"/>
                </a:solidFill>
                <a:ea typeface="黑体" pitchFamily="2" charset="-122"/>
              </a:endParaRPr>
            </a:p>
          </p:txBody>
        </p:sp>
        <p:sp>
          <p:nvSpPr>
            <p:cNvPr id="15370" name=""/>
            <p:cNvSpPr/>
            <p:nvPr/>
          </p:nvSpPr>
          <p:spPr>
            <a:xfrm>
              <a:off x="1680" y="2592"/>
              <a:ext cx="384" cy="231"/>
            </a:xfrm>
            <a:prstGeom prst="rect">
              <a:avLst/>
            </a:prstGeom>
            <a:noFill/>
            <a:ln>
              <a:noFill/>
              <a:miter lim="800000"/>
            </a:ln>
            <a:effectLst/>
          </p:spPr>
          <p:txBody>
            <a:bodyPr>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spcBef>
                  <a:spcPct val="50000"/>
                </a:spcBef>
              </a:pPr>
              <a:r>
                <a:rPr b="1">
                  <a:solidFill>
                    <a:srgbClr val="FF0000"/>
                  </a:solidFill>
                  <a:ea typeface="黑体" pitchFamily="2" charset="-122"/>
                </a:rPr>
                <a:t>7%</a:t>
              </a:r>
              <a:endParaRPr b="1">
                <a:solidFill>
                  <a:srgbClr val="FF0000"/>
                </a:solidFill>
                <a:ea typeface="黑体" pitchFamily="2" charset="-122"/>
              </a:endParaRPr>
            </a:p>
          </p:txBody>
        </p:sp>
        <p:sp>
          <p:nvSpPr>
            <p:cNvPr id="15371" name=""/>
            <p:cNvSpPr/>
            <p:nvPr/>
          </p:nvSpPr>
          <p:spPr>
            <a:xfrm>
              <a:off x="2352" y="2592"/>
              <a:ext cx="384" cy="231"/>
            </a:xfrm>
            <a:prstGeom prst="rect">
              <a:avLst/>
            </a:prstGeom>
            <a:noFill/>
            <a:ln>
              <a:noFill/>
              <a:miter lim="800000"/>
            </a:ln>
            <a:effectLst/>
          </p:spPr>
          <p:txBody>
            <a:bodyPr>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spcBef>
                  <a:spcPct val="50000"/>
                </a:spcBef>
              </a:pPr>
              <a:r>
                <a:rPr b="1">
                  <a:solidFill>
                    <a:srgbClr val="FF0000"/>
                  </a:solidFill>
                  <a:ea typeface="黑体" pitchFamily="2" charset="-122"/>
                </a:rPr>
                <a:t>9%</a:t>
              </a:r>
              <a:endParaRPr b="1">
                <a:solidFill>
                  <a:srgbClr val="FF0000"/>
                </a:solidFill>
                <a:ea typeface="黑体" pitchFamily="2" charset="-122"/>
              </a:endParaRPr>
            </a:p>
          </p:txBody>
        </p:sp>
        <p:sp>
          <p:nvSpPr>
            <p:cNvPr id="15372" name=""/>
            <p:cNvSpPr/>
            <p:nvPr/>
          </p:nvSpPr>
          <p:spPr>
            <a:xfrm>
              <a:off x="3216" y="2592"/>
              <a:ext cx="480" cy="231"/>
            </a:xfrm>
            <a:prstGeom prst="rect">
              <a:avLst/>
            </a:prstGeom>
            <a:noFill/>
            <a:ln>
              <a:noFill/>
              <a:miter lim="800000"/>
            </a:ln>
            <a:effectLst/>
          </p:spPr>
          <p:txBody>
            <a:bodyPr>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spcBef>
                  <a:spcPct val="50000"/>
                </a:spcBef>
              </a:pPr>
              <a:r>
                <a:rPr b="1">
                  <a:solidFill>
                    <a:srgbClr val="FF0000"/>
                  </a:solidFill>
                  <a:ea typeface="黑体" pitchFamily="2" charset="-122"/>
                </a:rPr>
                <a:t>15%</a:t>
              </a:r>
              <a:endParaRPr b="1">
                <a:solidFill>
                  <a:srgbClr val="FF0000"/>
                </a:solidFill>
                <a:ea typeface="黑体" pitchFamily="2" charset="-122"/>
              </a:endParaRPr>
            </a:p>
          </p:txBody>
        </p:sp>
        <p:sp>
          <p:nvSpPr>
            <p:cNvPr id="15373" name=""/>
            <p:cNvSpPr/>
            <p:nvPr/>
          </p:nvSpPr>
          <p:spPr>
            <a:xfrm>
              <a:off x="3984" y="2592"/>
              <a:ext cx="480" cy="231"/>
            </a:xfrm>
            <a:prstGeom prst="rect">
              <a:avLst/>
            </a:prstGeom>
            <a:noFill/>
            <a:ln>
              <a:noFill/>
              <a:miter lim="800000"/>
            </a:ln>
            <a:effectLst/>
          </p:spPr>
          <p:txBody>
            <a:bodyPr>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spcBef>
                  <a:spcPct val="50000"/>
                </a:spcBef>
              </a:pPr>
              <a:r>
                <a:rPr b="1">
                  <a:solidFill>
                    <a:srgbClr val="FF0000"/>
                  </a:solidFill>
                  <a:ea typeface="黑体" pitchFamily="2" charset="-122"/>
                </a:rPr>
                <a:t>23%</a:t>
              </a:r>
              <a:endParaRPr b="1">
                <a:solidFill>
                  <a:srgbClr val="FF0000"/>
                </a:solidFill>
                <a:ea typeface="黑体" pitchFamily="2" charset="-122"/>
              </a:endParaRPr>
            </a:p>
          </p:txBody>
        </p:sp>
        <p:sp>
          <p:nvSpPr>
            <p:cNvPr id="15374" name=""/>
            <p:cNvSpPr/>
            <p:nvPr/>
          </p:nvSpPr>
          <p:spPr>
            <a:xfrm>
              <a:off x="4608" y="2592"/>
              <a:ext cx="480" cy="231"/>
            </a:xfrm>
            <a:prstGeom prst="rect">
              <a:avLst/>
            </a:prstGeom>
            <a:noFill/>
            <a:ln>
              <a:noFill/>
              <a:miter lim="800000"/>
            </a:ln>
            <a:effectLst/>
          </p:spPr>
          <p:txBody>
            <a:bodyPr>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spcBef>
                  <a:spcPct val="50000"/>
                </a:spcBef>
              </a:pPr>
              <a:r>
                <a:rPr b="1">
                  <a:solidFill>
                    <a:srgbClr val="FF0000"/>
                  </a:solidFill>
                  <a:ea typeface="黑体" pitchFamily="2" charset="-122"/>
                </a:rPr>
                <a:t>34%</a:t>
              </a:r>
              <a:endParaRPr b="1">
                <a:solidFill>
                  <a:srgbClr val="FF0000"/>
                </a:solidFill>
                <a:ea typeface="黑体" pitchFamily="2" charset="-122"/>
              </a:endParaRPr>
            </a:p>
          </p:txBody>
        </p:sp>
        <p:sp>
          <p:nvSpPr>
            <p:cNvPr id="15375" name=""/>
            <p:cNvSpPr/>
            <p:nvPr/>
          </p:nvSpPr>
          <p:spPr>
            <a:xfrm>
              <a:off x="1632" y="2832"/>
              <a:ext cx="420" cy="231"/>
            </a:xfrm>
            <a:prstGeom prst="rect">
              <a:avLst/>
            </a:prstGeom>
            <a:noFill/>
            <a:ln>
              <a:noFill/>
              <a:miter lim="800000"/>
            </a:ln>
          </p:spPr>
          <p:txBody>
            <a:bodyPr wrap="none" anchor="t" anchorCtr="0">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t>25岁</a:t>
              </a:r>
            </a:p>
          </p:txBody>
        </p:sp>
        <p:sp>
          <p:nvSpPr>
            <p:cNvPr id="15376" name=""/>
            <p:cNvSpPr/>
            <p:nvPr/>
          </p:nvSpPr>
          <p:spPr>
            <a:xfrm>
              <a:off x="2352" y="2832"/>
              <a:ext cx="420" cy="231"/>
            </a:xfrm>
            <a:prstGeom prst="rect">
              <a:avLst/>
            </a:prstGeom>
            <a:noFill/>
            <a:ln>
              <a:noFill/>
              <a:miter lim="800000"/>
            </a:ln>
          </p:spPr>
          <p:txBody>
            <a:bodyPr wrap="none" anchor="t" anchorCtr="0">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t>30岁</a:t>
              </a:r>
            </a:p>
          </p:txBody>
        </p:sp>
        <p:sp>
          <p:nvSpPr>
            <p:cNvPr id="15377" name=""/>
            <p:cNvSpPr/>
            <p:nvPr/>
          </p:nvSpPr>
          <p:spPr>
            <a:xfrm>
              <a:off x="3216" y="2832"/>
              <a:ext cx="420" cy="231"/>
            </a:xfrm>
            <a:prstGeom prst="rect">
              <a:avLst/>
            </a:prstGeom>
            <a:noFill/>
            <a:ln>
              <a:noFill/>
              <a:miter lim="800000"/>
            </a:ln>
          </p:spPr>
          <p:txBody>
            <a:bodyPr wrap="none" anchor="t" anchorCtr="0">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t>35岁</a:t>
              </a:r>
            </a:p>
          </p:txBody>
        </p:sp>
        <p:sp>
          <p:nvSpPr>
            <p:cNvPr id="15378" name=""/>
            <p:cNvSpPr/>
            <p:nvPr/>
          </p:nvSpPr>
          <p:spPr>
            <a:xfrm>
              <a:off x="3984" y="2832"/>
              <a:ext cx="420" cy="231"/>
            </a:xfrm>
            <a:prstGeom prst="rect">
              <a:avLst/>
            </a:prstGeom>
            <a:noFill/>
            <a:ln>
              <a:noFill/>
              <a:miter lim="800000"/>
            </a:ln>
          </p:spPr>
          <p:txBody>
            <a:bodyPr wrap="none" anchor="t" anchorCtr="0">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t>40岁</a:t>
              </a:r>
            </a:p>
          </p:txBody>
        </p:sp>
        <p:sp>
          <p:nvSpPr>
            <p:cNvPr id="15379" name=""/>
            <p:cNvSpPr/>
            <p:nvPr/>
          </p:nvSpPr>
          <p:spPr>
            <a:xfrm>
              <a:off x="4620" y="2832"/>
              <a:ext cx="420" cy="231"/>
            </a:xfrm>
            <a:prstGeom prst="rect">
              <a:avLst/>
            </a:prstGeom>
            <a:noFill/>
            <a:ln>
              <a:noFill/>
              <a:miter lim="800000"/>
            </a:ln>
          </p:spPr>
          <p:txBody>
            <a:bodyPr wrap="none" anchor="t" anchorCtr="0">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t>45岁</a:t>
              </a:r>
            </a:p>
          </p:txBody>
        </p:sp>
      </p:grpSp>
      <p:sp>
        <p:nvSpPr>
          <p:cNvPr id="15381" name="TextBox 15380"/>
          <p:cNvSpPr txBox="1"/>
          <p:nvPr/>
        </p:nvSpPr>
        <p:spPr>
          <a:xfrm flipH="1">
            <a:off x="0" y="0"/>
            <a:ext cx="0" cy="0"/>
          </a:xfrm>
          <a:prstGeom prst="rect">
            <a:avLst/>
          </a:prstGeom>
          <a:noFill/>
        </p:spPr>
        <p:txBody>
          <a:bodyPr wrap="none">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早会专题——少儿种子讲师理念部分共38页，您现在浏览的是第7页!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412" name=""/>
          <p:cNvSpPr/>
          <p:nvPr/>
        </p:nvSpPr>
        <p:spPr>
          <a:xfrm>
            <a:off x="533400" y="852488"/>
            <a:ext cx="4724400" cy="519112"/>
          </a:xfrm>
          <a:prstGeom prst="rect">
            <a:avLst/>
          </a:prstGeom>
          <a:noFill/>
          <a:ln>
            <a:noFill/>
            <a:miter lim="800000"/>
          </a:ln>
          <a:effectLst/>
        </p:spPr>
        <p:txBody>
          <a:bodyPr>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800" b="1">
                <a:solidFill>
                  <a:srgbClr val="006666"/>
                </a:solidFill>
                <a:ea typeface="华文中宋" pitchFamily="2" charset="-122"/>
              </a:rPr>
              <a:t>我的妻小我照顾，您的呢？</a:t>
            </a:r>
            <a:endParaRPr sz="2800" b="1">
              <a:solidFill>
                <a:srgbClr val="006666"/>
              </a:solidFill>
              <a:ea typeface="华文中宋" pitchFamily="2" charset="-122"/>
            </a:endParaRPr>
          </a:p>
        </p:txBody>
      </p:sp>
      <p:sp>
        <p:nvSpPr>
          <p:cNvPr id="17413" name=""/>
          <p:cNvSpPr/>
          <p:nvPr/>
        </p:nvSpPr>
        <p:spPr>
          <a:xfrm>
            <a:off x="5867400" y="1993900"/>
            <a:ext cx="2209800" cy="2654300"/>
          </a:xfrm>
          <a:prstGeom prst="rect">
            <a:avLst/>
          </a:prstGeom>
          <a:noFill/>
          <a:ln>
            <a:noFill/>
            <a:miter lim="800000"/>
          </a:ln>
          <a:effectLst/>
        </p:spPr>
        <p:txBody>
          <a:bodyPr anchor="ctr" anchorCtr="0">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nSpc>
                <a:spcPct val="140000"/>
              </a:lnSpc>
            </a:pPr>
            <a:r>
              <a:rPr sz="2000" b="1" i="1">
                <a:solidFill>
                  <a:srgbClr val="FF0000"/>
                </a:solidFill>
              </a:rPr>
              <a:t>没人愿意妻小交人照顾，但是天有不测风云……</a:t>
            </a:r>
            <a:endParaRPr sz="2000" b="1" i="1">
              <a:solidFill>
                <a:srgbClr val="FF0000"/>
              </a:solidFill>
            </a:endParaRPr>
          </a:p>
          <a:p>
            <a:pPr lvl="0">
              <a:lnSpc>
                <a:spcPct val="140000"/>
              </a:lnSpc>
            </a:pPr>
            <a:r>
              <a:rPr sz="2000" b="1" i="1">
                <a:solidFill>
                  <a:srgbClr val="FF0000"/>
                </a:solidFill>
              </a:rPr>
              <a:t>保险让您骄傲的说——我的妻小我照顾</a:t>
            </a:r>
            <a:endParaRPr sz="2000" b="1" i="1">
              <a:solidFill>
                <a:srgbClr val="FF0000"/>
              </a:solidFill>
            </a:endParaRPr>
          </a:p>
        </p:txBody>
      </p:sp>
      <p:pic>
        <p:nvPicPr>
          <p:cNvPr id="17415" name=""/>
          <p:cNvPicPr/>
          <p:nvPr/>
        </p:nvPicPr>
        <p:blipFill>
          <a:blip r:embed="rId2"/>
          <a:stretch>
            <a:fillRect/>
          </a:stretch>
        </p:blipFill>
        <p:spPr>
          <a:xfrm>
            <a:off x="1371600" y="1752600"/>
            <a:ext cx="3032125" cy="3429000"/>
          </a:xfrm>
          <a:prstGeom prst="rect">
            <a:avLst/>
          </a:prstGeom>
          <a:noFill/>
          <a:ln>
            <a:miter lim="800000"/>
          </a:ln>
        </p:spPr>
      </p:pic>
      <p:sp>
        <p:nvSpPr>
          <p:cNvPr id="17416" name="TextBox 17415"/>
          <p:cNvSpPr txBox="1"/>
          <p:nvPr/>
        </p:nvSpPr>
        <p:spPr>
          <a:xfrm flipH="1">
            <a:off x="0" y="0"/>
            <a:ext cx="0" cy="0"/>
          </a:xfrm>
          <a:prstGeom prst="rect">
            <a:avLst/>
          </a:prstGeom>
          <a:noFill/>
        </p:spPr>
        <p:txBody>
          <a:bodyPr wrap="none">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早会专题——少儿种子讲师理念部分共38页，您现在浏览的是第8页!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60" name=""/>
          <p:cNvSpPr/>
          <p:nvPr/>
        </p:nvSpPr>
        <p:spPr>
          <a:xfrm>
            <a:off x="3581400" y="2667000"/>
            <a:ext cx="2628900" cy="641350"/>
          </a:xfrm>
          <a:prstGeom prst="rect">
            <a:avLst/>
          </a:prstGeom>
          <a:noFill/>
          <a:ln>
            <a:noFill/>
            <a:miter lim="800000"/>
          </a:ln>
          <a:effectLst/>
        </p:spPr>
        <p:txBody>
          <a:bodyPr>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3600" b="1">
                <a:solidFill>
                  <a:srgbClr val="006666"/>
                </a:solidFill>
                <a:ea typeface="华文中宋" pitchFamily="2" charset="-122"/>
              </a:rPr>
              <a:t>产品部分</a:t>
            </a:r>
            <a:endParaRPr sz="3600" b="1">
              <a:solidFill>
                <a:srgbClr val="006666"/>
              </a:solidFill>
              <a:ea typeface="华文中宋" pitchFamily="2" charset="-122"/>
            </a:endParaRPr>
          </a:p>
        </p:txBody>
      </p:sp>
      <p:sp>
        <p:nvSpPr>
          <p:cNvPr id="19461" name="TextBox 19460"/>
          <p:cNvSpPr txBox="1"/>
          <p:nvPr/>
        </p:nvSpPr>
        <p:spPr>
          <a:xfrm flipH="1">
            <a:off x="0" y="0"/>
            <a:ext cx="0" cy="0"/>
          </a:xfrm>
          <a:prstGeom prst="rect">
            <a:avLst/>
          </a:prstGeom>
          <a:noFill/>
        </p:spPr>
        <p:txBody>
          <a:bodyPr wrap="none">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早会专题——少儿种子讲师理念部分共38页，您现在浏览的是第9页!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08" name=""/>
          <p:cNvSpPr/>
          <p:nvPr/>
        </p:nvSpPr>
        <p:spPr>
          <a:xfrm>
            <a:off x="533400" y="852488"/>
            <a:ext cx="1981200" cy="519112"/>
          </a:xfrm>
          <a:prstGeom prst="rect">
            <a:avLst/>
          </a:prstGeom>
          <a:noFill/>
          <a:ln>
            <a:noFill/>
            <a:miter lim="800000"/>
          </a:ln>
          <a:effectLst/>
        </p:spPr>
        <p:txBody>
          <a:bodyPr>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800" b="1">
                <a:solidFill>
                  <a:srgbClr val="006666"/>
                </a:solidFill>
                <a:ea typeface="华文中宋" pitchFamily="2" charset="-122"/>
              </a:rPr>
              <a:t>成长绿荫</a:t>
            </a:r>
            <a:endParaRPr sz="2800" b="1">
              <a:solidFill>
                <a:srgbClr val="006666"/>
              </a:solidFill>
              <a:ea typeface="华文中宋" pitchFamily="2" charset="-122"/>
            </a:endParaRPr>
          </a:p>
        </p:txBody>
      </p:sp>
      <p:sp>
        <p:nvSpPr>
          <p:cNvPr id="21509" name=""/>
          <p:cNvSpPr/>
          <p:nvPr/>
        </p:nvSpPr>
        <p:spPr>
          <a:xfrm>
            <a:off x="1371600" y="1752600"/>
            <a:ext cx="6324600" cy="3016250"/>
          </a:xfrm>
          <a:prstGeom prst="rect">
            <a:avLst/>
          </a:prstGeom>
          <a:noFill/>
          <a:ln>
            <a:noFill/>
            <a:miter lim="800000"/>
          </a:ln>
          <a:effectLst/>
        </p:spPr>
        <p:txBody>
          <a:bodyPr anchor="ctr" anchorCtr="0">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nSpc>
                <a:spcPct val="150000"/>
              </a:lnSpc>
            </a:pPr>
            <a:r>
              <a:rPr sz="2400" b="1">
                <a:solidFill>
                  <a:srgbClr val="FF0000"/>
                </a:solidFill>
                <a:ea typeface="黑体" pitchFamily="2" charset="-122"/>
              </a:rPr>
              <a:t>成长绿荫的被保险人与其他险种有何不同规定</a:t>
            </a:r>
            <a:endParaRPr sz="2400" b="1">
              <a:solidFill>
                <a:srgbClr val="FF0000"/>
              </a:solidFill>
              <a:ea typeface="黑体" pitchFamily="2" charset="-122"/>
            </a:endParaRPr>
          </a:p>
          <a:p>
            <a:pPr lvl="0">
              <a:lnSpc>
                <a:spcPct val="150000"/>
              </a:lnSpc>
            </a:pPr>
            <a:r>
              <a:rPr sz="2000" b="1">
                <a:solidFill>
                  <a:srgbClr val="336699"/>
                </a:solidFill>
              </a:rPr>
              <a:t>被保险人由被保险人与第二被保险人共同构成：凡</a:t>
            </a:r>
            <a:r>
              <a:rPr sz="2400" b="1">
                <a:solidFill>
                  <a:srgbClr val="FF0000"/>
                </a:solidFill>
              </a:rPr>
              <a:t>十六周岁</a:t>
            </a:r>
            <a:r>
              <a:rPr sz="2000" b="1">
                <a:solidFill>
                  <a:srgbClr val="336699"/>
                </a:solidFill>
              </a:rPr>
              <a:t>以下的婴幼儿、少年的父母之一，身体健康、能正常工作和劳动者均可作为被保险人参加本保险；被保险人的子女，可作为第二被保险人参加本保险。</a:t>
            </a:r>
            <a:endParaRPr sz="2000" b="1">
              <a:solidFill>
                <a:srgbClr val="336699"/>
              </a:solidFill>
            </a:endParaRPr>
          </a:p>
        </p:txBody>
      </p:sp>
      <p:sp>
        <p:nvSpPr>
          <p:cNvPr id="21510" name="TextBox 21509"/>
          <p:cNvSpPr txBox="1"/>
          <p:nvPr/>
        </p:nvSpPr>
        <p:spPr>
          <a:xfrm flipH="1">
            <a:off x="0" y="0"/>
            <a:ext cx="0" cy="0"/>
          </a:xfrm>
          <a:prstGeom prst="rect">
            <a:avLst/>
          </a:prstGeom>
          <a:noFill/>
        </p:spPr>
        <p:txBody>
          <a:bodyPr wrap="none">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早会专题——少儿种子讲师理念部分共38页，您现在浏览的是第10页!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605" name=""/>
          <p:cNvSpPr/>
          <p:nvPr/>
        </p:nvSpPr>
        <p:spPr>
          <a:xfrm>
            <a:off x="1371600" y="1495425"/>
            <a:ext cx="6324600" cy="3243262"/>
          </a:xfrm>
          <a:prstGeom prst="rect">
            <a:avLst/>
          </a:prstGeom>
          <a:noFill/>
          <a:ln>
            <a:noFill/>
            <a:miter lim="800000"/>
          </a:ln>
          <a:effectLst/>
        </p:spPr>
        <p:txBody>
          <a:bodyPr anchor="ctr" anchorCtr="0">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nSpc>
                <a:spcPct val="150000"/>
              </a:lnSpc>
              <a:buFont typeface="Wingdings" pitchFamily="2" charset="2"/>
            </a:pPr>
            <a:r>
              <a:rPr sz="2400" b="1">
                <a:solidFill>
                  <a:srgbClr val="FF0000"/>
                </a:solidFill>
                <a:ea typeface="黑体" pitchFamily="2" charset="-122"/>
              </a:rPr>
              <a:t>成长绿荫被保险人的投保年龄限制</a:t>
            </a:r>
            <a:endParaRPr sz="2400" b="1">
              <a:solidFill>
                <a:srgbClr val="FF0000"/>
              </a:solidFill>
              <a:ea typeface="黑体" pitchFamily="2" charset="-122"/>
            </a:endParaRPr>
          </a:p>
          <a:p>
            <a:pPr lvl="0">
              <a:lnSpc>
                <a:spcPct val="150000"/>
              </a:lnSpc>
              <a:buFont typeface="Wingdings" pitchFamily="2" charset="2"/>
            </a:pPr>
            <a:r>
              <a:rPr sz="2000" b="1">
                <a:solidFill>
                  <a:srgbClr val="336699"/>
                </a:solidFill>
              </a:rPr>
              <a:t>被保险人投保年龄为</a:t>
            </a:r>
            <a:r>
              <a:rPr sz="2400" b="1">
                <a:solidFill>
                  <a:srgbClr val="FF0000"/>
                </a:solidFill>
              </a:rPr>
              <a:t>21周岁至55周岁</a:t>
            </a:r>
            <a:r>
              <a:rPr sz="2000" b="1">
                <a:solidFill>
                  <a:srgbClr val="336699"/>
                </a:solidFill>
              </a:rPr>
              <a:t>；第二被保险人投保年龄为出生至</a:t>
            </a:r>
            <a:r>
              <a:rPr sz="2400" b="1">
                <a:solidFill>
                  <a:srgbClr val="FF0000"/>
                </a:solidFill>
              </a:rPr>
              <a:t>16周岁</a:t>
            </a:r>
            <a:r>
              <a:t>。</a:t>
            </a:r>
          </a:p>
          <a:p>
            <a:pPr lvl="0">
              <a:lnSpc>
                <a:spcPct val="150000"/>
              </a:lnSpc>
              <a:buFont typeface="Wingdings" pitchFamily="2" charset="2"/>
            </a:pPr>
          </a:p>
          <a:p>
            <a:pPr lvl="0">
              <a:lnSpc>
                <a:spcPct val="150000"/>
              </a:lnSpc>
              <a:buFont typeface="Wingdings" pitchFamily="2" charset="2"/>
            </a:pPr>
            <a:r>
              <a:rPr sz="2400" b="1">
                <a:solidFill>
                  <a:srgbClr val="FF0000"/>
                </a:solidFill>
                <a:ea typeface="黑体" pitchFamily="2" charset="-122"/>
              </a:rPr>
              <a:t>成长绿荫的最低保险费</a:t>
            </a:r>
            <a:endParaRPr sz="2400" b="1">
              <a:solidFill>
                <a:srgbClr val="FF0000"/>
              </a:solidFill>
              <a:ea typeface="黑体" pitchFamily="2" charset="-122"/>
            </a:endParaRPr>
          </a:p>
          <a:p>
            <a:pPr lvl="0">
              <a:lnSpc>
                <a:spcPct val="150000"/>
              </a:lnSpc>
              <a:buFont typeface="Wingdings" pitchFamily="2" charset="2"/>
            </a:pPr>
            <a:r>
              <a:rPr sz="2000" b="1">
                <a:solidFill>
                  <a:srgbClr val="336699"/>
                </a:solidFill>
              </a:rPr>
              <a:t>每一投保件主险保费最低不得少于人民币</a:t>
            </a:r>
            <a:r>
              <a:rPr sz="2400" b="1">
                <a:solidFill>
                  <a:srgbClr val="FF0000"/>
                </a:solidFill>
              </a:rPr>
              <a:t>100元</a:t>
            </a:r>
            <a:r>
              <a:t>。</a:t>
            </a:r>
          </a:p>
        </p:txBody>
      </p:sp>
      <p:sp>
        <p:nvSpPr>
          <p:cNvPr id="25606" name=""/>
          <p:cNvSpPr/>
          <p:nvPr/>
        </p:nvSpPr>
        <p:spPr>
          <a:xfrm>
            <a:off x="533400" y="852488"/>
            <a:ext cx="1981200" cy="519112"/>
          </a:xfrm>
          <a:prstGeom prst="rect">
            <a:avLst/>
          </a:prstGeom>
          <a:noFill/>
          <a:ln>
            <a:noFill/>
            <a:miter lim="800000"/>
          </a:ln>
          <a:effectLst/>
        </p:spPr>
        <p:txBody>
          <a:bodyPr>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800" b="1">
                <a:solidFill>
                  <a:srgbClr val="006666"/>
                </a:solidFill>
                <a:ea typeface="华文中宋" pitchFamily="2" charset="-122"/>
              </a:rPr>
              <a:t>成长绿荫</a:t>
            </a:r>
            <a:endParaRPr sz="2800" b="1">
              <a:solidFill>
                <a:srgbClr val="006666"/>
              </a:solidFill>
              <a:ea typeface="华文中宋" pitchFamily="2" charset="-122"/>
            </a:endParaRPr>
          </a:p>
        </p:txBody>
      </p:sp>
      <p:sp>
        <p:nvSpPr>
          <p:cNvPr id="25607" name="TextBox 25606"/>
          <p:cNvSpPr txBox="1"/>
          <p:nvPr/>
        </p:nvSpPr>
        <p:spPr>
          <a:xfrm flipH="1">
            <a:off x="0" y="0"/>
            <a:ext cx="0" cy="0"/>
          </a:xfrm>
          <a:prstGeom prst="rect">
            <a:avLst/>
          </a:prstGeom>
          <a:noFill/>
        </p:spPr>
        <p:txBody>
          <a:bodyPr wrap="none">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早会专题——少儿种子讲师理念部分共38页，您现在浏览的是第11页!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653" name=""/>
          <p:cNvSpPr/>
          <p:nvPr/>
        </p:nvSpPr>
        <p:spPr>
          <a:xfrm>
            <a:off x="1295400" y="1566862"/>
            <a:ext cx="7696200" cy="4772025"/>
          </a:xfrm>
          <a:prstGeom prst="rect">
            <a:avLst/>
          </a:prstGeom>
          <a:noFill/>
          <a:ln>
            <a:noFill/>
            <a:miter lim="800000"/>
          </a:ln>
          <a:effectLst/>
        </p:spPr>
        <p:txBody>
          <a:bodyPr anchor="ctr" anchorCtr="0">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nSpc>
                <a:spcPct val="120000"/>
              </a:lnSpc>
              <a:buFont typeface="Wingdings" pitchFamily="2" charset="2"/>
            </a:pPr>
            <a:r>
              <a:rPr sz="2400" b="1">
                <a:solidFill>
                  <a:srgbClr val="FF0000"/>
                </a:solidFill>
                <a:ea typeface="黑体" pitchFamily="2" charset="-122"/>
              </a:rPr>
              <a:t>缴费方式</a:t>
            </a:r>
            <a:endParaRPr sz="2400" b="1">
              <a:solidFill>
                <a:srgbClr val="FF0000"/>
              </a:solidFill>
              <a:ea typeface="黑体" pitchFamily="2" charset="-122"/>
            </a:endParaRPr>
          </a:p>
          <a:p>
            <a:pPr lvl="0">
              <a:lnSpc>
                <a:spcPct val="120000"/>
              </a:lnSpc>
              <a:buFont typeface="Wingdings" pitchFamily="2" charset="2"/>
            </a:pPr>
            <a:r>
              <a:rPr sz="2000" b="1">
                <a:solidFill>
                  <a:srgbClr val="336699"/>
                </a:solidFill>
              </a:rPr>
              <a:t>本合同保险费的交费方式为年交，交费期间与保险期间相同。</a:t>
            </a:r>
            <a:endParaRPr sz="2000" b="1">
              <a:solidFill>
                <a:srgbClr val="336699"/>
              </a:solidFill>
            </a:endParaRPr>
          </a:p>
          <a:p>
            <a:pPr lvl="0">
              <a:lnSpc>
                <a:spcPct val="120000"/>
              </a:lnSpc>
              <a:buFont typeface="Wingdings" pitchFamily="2" charset="2"/>
            </a:pPr>
            <a:endParaRPr sz="2000" b="1">
              <a:solidFill>
                <a:srgbClr val="336699"/>
              </a:solidFill>
            </a:endParaRPr>
          </a:p>
          <a:p>
            <a:pPr lvl="0">
              <a:lnSpc>
                <a:spcPct val="120000"/>
              </a:lnSpc>
              <a:buFont typeface="Wingdings" pitchFamily="2" charset="2"/>
            </a:pPr>
            <a:r>
              <a:rPr sz="2400" b="1">
                <a:solidFill>
                  <a:srgbClr val="FF0000"/>
                </a:solidFill>
                <a:ea typeface="黑体" pitchFamily="2" charset="-122"/>
              </a:rPr>
              <a:t>被保险人于合同生效一年内因疾病身故或全残的赔付</a:t>
            </a:r>
            <a:endParaRPr sz="2400" b="1">
              <a:solidFill>
                <a:srgbClr val="FF0000"/>
              </a:solidFill>
              <a:ea typeface="黑体" pitchFamily="2" charset="-122"/>
            </a:endParaRPr>
          </a:p>
          <a:p>
            <a:pPr lvl="0">
              <a:lnSpc>
                <a:spcPct val="120000"/>
              </a:lnSpc>
              <a:buFont typeface="Wingdings" pitchFamily="2" charset="2"/>
            </a:pPr>
            <a:r>
              <a:rPr b="1">
                <a:solidFill>
                  <a:srgbClr val="336699"/>
                </a:solidFill>
              </a:rPr>
              <a:t>若被保险不幸身故或全残，而第二被保险人仍生存的，公司则向第二被保险人一次性给付保险金：</a:t>
            </a:r>
            <a:r>
              <a:rPr sz="2400" b="1">
                <a:solidFill>
                  <a:srgbClr val="FF0000"/>
                </a:solidFill>
              </a:rPr>
              <a:t>1.2×保险费</a:t>
            </a:r>
            <a:r>
              <a:rPr b="1">
                <a:solidFill>
                  <a:srgbClr val="336699"/>
                </a:solidFill>
              </a:rPr>
              <a:t>，合同终止。</a:t>
            </a:r>
            <a:endParaRPr b="1">
              <a:solidFill>
                <a:srgbClr val="336699"/>
              </a:solidFill>
            </a:endParaRPr>
          </a:p>
          <a:p>
            <a:pPr lvl="0">
              <a:lnSpc>
                <a:spcPct val="120000"/>
              </a:lnSpc>
              <a:buFont typeface="Wingdings" pitchFamily="2" charset="2"/>
            </a:pPr>
            <a:endParaRPr b="1">
              <a:solidFill>
                <a:srgbClr val="336699"/>
              </a:solidFill>
            </a:endParaRPr>
          </a:p>
          <a:p>
            <a:pPr lvl="0">
              <a:lnSpc>
                <a:spcPct val="120000"/>
              </a:lnSpc>
            </a:pPr>
            <a:r>
              <a:rPr sz="2400" b="1">
                <a:solidFill>
                  <a:srgbClr val="FF0000"/>
                </a:solidFill>
                <a:ea typeface="黑体" pitchFamily="2" charset="-122"/>
              </a:rPr>
              <a:t>继承养育金的领取前提</a:t>
            </a:r>
            <a:endParaRPr sz="2400" b="1">
              <a:solidFill>
                <a:srgbClr val="FF0000"/>
              </a:solidFill>
              <a:ea typeface="黑体" pitchFamily="2" charset="-122"/>
            </a:endParaRPr>
          </a:p>
          <a:p>
            <a:pPr lvl="0">
              <a:lnSpc>
                <a:spcPct val="120000"/>
              </a:lnSpc>
            </a:pPr>
            <a:r>
              <a:rPr b="1">
                <a:solidFill>
                  <a:srgbClr val="336699"/>
                </a:solidFill>
              </a:rPr>
              <a:t>前提条件之一是在第二被保险人（子女）年满</a:t>
            </a:r>
            <a:r>
              <a:rPr sz="2400" b="1">
                <a:solidFill>
                  <a:srgbClr val="FF0000"/>
                </a:solidFill>
              </a:rPr>
              <a:t>二十五周岁</a:t>
            </a:r>
            <a:r>
              <a:rPr b="1">
                <a:solidFill>
                  <a:srgbClr val="336699"/>
                </a:solidFill>
              </a:rPr>
              <a:t>前，被保险人（父或母）因意外或合同生效一年后因疾身故或全残；条件之二是第二被保险人（子女）仍然生存。</a:t>
            </a:r>
            <a:endParaRPr b="1">
              <a:solidFill>
                <a:srgbClr val="336699"/>
              </a:solidFill>
            </a:endParaRPr>
          </a:p>
        </p:txBody>
      </p:sp>
      <p:sp>
        <p:nvSpPr>
          <p:cNvPr id="27654" name=""/>
          <p:cNvSpPr/>
          <p:nvPr/>
        </p:nvSpPr>
        <p:spPr>
          <a:xfrm>
            <a:off x="533400" y="852488"/>
            <a:ext cx="1981200" cy="519112"/>
          </a:xfrm>
          <a:prstGeom prst="rect">
            <a:avLst/>
          </a:prstGeom>
          <a:noFill/>
          <a:ln>
            <a:noFill/>
            <a:miter lim="800000"/>
          </a:ln>
          <a:effectLst/>
        </p:spPr>
        <p:txBody>
          <a:bodyPr>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800" b="1">
                <a:solidFill>
                  <a:srgbClr val="006666"/>
                </a:solidFill>
                <a:ea typeface="华文中宋" pitchFamily="2" charset="-122"/>
              </a:rPr>
              <a:t>成长绿荫</a:t>
            </a:r>
            <a:endParaRPr sz="2800" b="1">
              <a:solidFill>
                <a:srgbClr val="006666"/>
              </a:solidFill>
              <a:ea typeface="华文中宋" pitchFamily="2" charset="-122"/>
            </a:endParaRPr>
          </a:p>
        </p:txBody>
      </p:sp>
      <p:sp>
        <p:nvSpPr>
          <p:cNvPr id="27655" name="TextBox 27654"/>
          <p:cNvSpPr txBox="1"/>
          <p:nvPr/>
        </p:nvSpPr>
        <p:spPr>
          <a:xfrm flipH="1">
            <a:off x="0" y="0"/>
            <a:ext cx="0" cy="0"/>
          </a:xfrm>
          <a:prstGeom prst="rect">
            <a:avLst/>
          </a:prstGeom>
          <a:noFill/>
        </p:spPr>
        <p:txBody>
          <a:bodyPr wrap="none">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早会专题——少儿种子讲师理念部分共38页，您现在浏览的是第12页!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701" name=""/>
          <p:cNvSpPr/>
          <p:nvPr/>
        </p:nvSpPr>
        <p:spPr>
          <a:xfrm>
            <a:off x="1371600" y="1752600"/>
            <a:ext cx="6781800" cy="4492625"/>
          </a:xfrm>
          <a:prstGeom prst="rect">
            <a:avLst/>
          </a:prstGeom>
          <a:noFill/>
          <a:ln>
            <a:noFill/>
            <a:miter lim="800000"/>
          </a:ln>
          <a:effectLst/>
        </p:spPr>
        <p:txBody>
          <a:bodyPr anchor="ctr" anchorCtr="0">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nSpc>
                <a:spcPct val="120000"/>
              </a:lnSpc>
            </a:pPr>
            <a:r>
              <a:rPr sz="2400" b="1">
                <a:solidFill>
                  <a:srgbClr val="FF0000"/>
                </a:solidFill>
                <a:ea typeface="黑体" pitchFamily="2" charset="-122"/>
              </a:rPr>
              <a:t>被保险人与第二被保险人同时身故的处理</a:t>
            </a:r>
            <a:endParaRPr sz="2400" b="1">
              <a:solidFill>
                <a:srgbClr val="FF0000"/>
              </a:solidFill>
              <a:ea typeface="黑体" pitchFamily="2" charset="-122"/>
            </a:endParaRPr>
          </a:p>
          <a:p>
            <a:pPr lvl="0">
              <a:lnSpc>
                <a:spcPct val="120000"/>
              </a:lnSpc>
            </a:pPr>
            <a:r>
              <a:rPr b="1">
                <a:solidFill>
                  <a:srgbClr val="336699"/>
                </a:solidFill>
              </a:rPr>
              <a:t>（1）当被保险人和第二被保险人因同一事故死亡时，尽管死亡原因相同，但该原因并不意味着两者死亡时间必然相同，因此首先应该尽力勘查两个被保险人的死亡时间，从而确定被保险人和第二被保险人死亡的先后顺序；然后按照保险条款的相关规定给付保险金。</a:t>
            </a:r>
            <a:endParaRPr b="1">
              <a:solidFill>
                <a:srgbClr val="336699"/>
              </a:solidFill>
            </a:endParaRPr>
          </a:p>
          <a:p>
            <a:pPr lvl="0">
              <a:lnSpc>
                <a:spcPct val="120000"/>
              </a:lnSpc>
            </a:pPr>
            <a:r>
              <a:rPr b="1">
                <a:solidFill>
                  <a:srgbClr val="336699"/>
                </a:solidFill>
              </a:rPr>
              <a:t>（2）如果两个被保险人死亡的先后顺序确实无法确定，则可参照《最高人民法院关于贯彻执行〈中华人民共和国继承法〉若干问题的意见》、2条的规定，“相互有继承关系的几个人在同一事件中死亡，如不能确定死亡先后时间的，推定没有继承人的人先死亡。死亡人各自都有继承人的，如几个死亡人辈份不同，推定长辈先死亡”，来推定被保险人和第二被保险人死亡的先后顺序。</a:t>
            </a:r>
            <a:endParaRPr b="1">
              <a:solidFill>
                <a:srgbClr val="336699"/>
              </a:solidFill>
            </a:endParaRPr>
          </a:p>
        </p:txBody>
      </p:sp>
      <p:sp>
        <p:nvSpPr>
          <p:cNvPr id="29702" name=""/>
          <p:cNvSpPr/>
          <p:nvPr/>
        </p:nvSpPr>
        <p:spPr>
          <a:xfrm>
            <a:off x="533400" y="852488"/>
            <a:ext cx="1981200" cy="519112"/>
          </a:xfrm>
          <a:prstGeom prst="rect">
            <a:avLst/>
          </a:prstGeom>
          <a:noFill/>
          <a:ln>
            <a:noFill/>
            <a:miter lim="800000"/>
          </a:ln>
          <a:effectLst/>
        </p:spPr>
        <p:txBody>
          <a:bodyPr>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800" b="1">
                <a:solidFill>
                  <a:srgbClr val="006666"/>
                </a:solidFill>
                <a:ea typeface="华文中宋" pitchFamily="2" charset="-122"/>
              </a:rPr>
              <a:t>成长绿荫</a:t>
            </a:r>
            <a:endParaRPr sz="2800" b="1">
              <a:solidFill>
                <a:srgbClr val="006666"/>
              </a:solidFill>
              <a:ea typeface="华文中宋" pitchFamily="2" charset="-122"/>
            </a:endParaRPr>
          </a:p>
        </p:txBody>
      </p:sp>
      <p:sp>
        <p:nvSpPr>
          <p:cNvPr id="29703" name="TextBox 29702"/>
          <p:cNvSpPr txBox="1"/>
          <p:nvPr/>
        </p:nvSpPr>
        <p:spPr>
          <a:xfrm flipH="1">
            <a:off x="0" y="0"/>
            <a:ext cx="0" cy="0"/>
          </a:xfrm>
          <a:prstGeom prst="rect">
            <a:avLst/>
          </a:prstGeom>
          <a:noFill/>
        </p:spPr>
        <p:txBody>
          <a:bodyPr wrap="none">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早会专题——少儿种子讲师理念部分共38页，您现在浏览的是第13页!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25" name=""/>
          <p:cNvSpPr/>
          <p:nvPr/>
        </p:nvSpPr>
        <p:spPr>
          <a:xfrm>
            <a:off x="1371600" y="1371600"/>
            <a:ext cx="7391400" cy="4927600"/>
          </a:xfrm>
          <a:prstGeom prst="rect">
            <a:avLst/>
          </a:prstGeom>
          <a:noFill/>
          <a:ln>
            <a:noFill/>
            <a:miter lim="800000"/>
          </a:ln>
        </p:spPr>
        <p:txBody>
          <a:bodyPr anchor="ctr" anchorCtr="0">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nSpc>
                <a:spcPct val="130000"/>
              </a:lnSpc>
            </a:pPr>
            <a:r>
              <a:rPr sz="2400" b="1">
                <a:solidFill>
                  <a:srgbClr val="FF0000"/>
                </a:solidFill>
                <a:ea typeface="黑体" pitchFamily="2" charset="-122"/>
              </a:rPr>
              <a:t>第二被保险人先于被保险人身故</a:t>
            </a:r>
            <a:endParaRPr sz="2400" b="1">
              <a:solidFill>
                <a:srgbClr val="FF0000"/>
              </a:solidFill>
              <a:ea typeface="黑体" pitchFamily="2" charset="-122"/>
            </a:endParaRPr>
          </a:p>
          <a:p>
            <a:pPr lvl="0">
              <a:lnSpc>
                <a:spcPct val="130000"/>
              </a:lnSpc>
            </a:pPr>
            <a:r>
              <a:rPr sz="2000" b="1">
                <a:solidFill>
                  <a:srgbClr val="336699"/>
                </a:solidFill>
              </a:rPr>
              <a:t>公司将无息返还所交保险费，本合同效力终止。</a:t>
            </a:r>
            <a:endParaRPr sz="2000" b="1">
              <a:solidFill>
                <a:srgbClr val="336699"/>
              </a:solidFill>
            </a:endParaRPr>
          </a:p>
          <a:p>
            <a:pPr lvl="0">
              <a:lnSpc>
                <a:spcPct val="130000"/>
              </a:lnSpc>
            </a:pPr>
            <a:endParaRPr sz="2000" b="1">
              <a:solidFill>
                <a:srgbClr val="336699"/>
              </a:solidFill>
            </a:endParaRPr>
          </a:p>
          <a:p>
            <a:pPr lvl="0">
              <a:lnSpc>
                <a:spcPct val="130000"/>
              </a:lnSpc>
            </a:pPr>
            <a:r>
              <a:rPr sz="2400" b="1">
                <a:solidFill>
                  <a:srgbClr val="FF0000"/>
                </a:solidFill>
                <a:ea typeface="黑体" pitchFamily="2" charset="-122"/>
              </a:rPr>
              <a:t>第二被保险人在领取继承养育金期身故</a:t>
            </a:r>
            <a:endParaRPr sz="2400" b="1">
              <a:solidFill>
                <a:srgbClr val="FF0000"/>
              </a:solidFill>
              <a:ea typeface="黑体" pitchFamily="2" charset="-122"/>
            </a:endParaRPr>
          </a:p>
          <a:p>
            <a:pPr lvl="0">
              <a:lnSpc>
                <a:spcPct val="130000"/>
              </a:lnSpc>
            </a:pPr>
            <a:r>
              <a:rPr b="1">
                <a:solidFill>
                  <a:srgbClr val="336699"/>
                </a:solidFill>
              </a:rPr>
              <a:t>因本保险的核心是：子女的生存权与教育权不会因父母的意外而中断。所以若少儿在领取期身故，意味着被保障主体不在了，则合同终止。</a:t>
            </a:r>
            <a:endParaRPr b="1">
              <a:solidFill>
                <a:srgbClr val="336699"/>
              </a:solidFill>
            </a:endParaRPr>
          </a:p>
          <a:p>
            <a:pPr lvl="0">
              <a:lnSpc>
                <a:spcPct val="130000"/>
              </a:lnSpc>
            </a:pPr>
            <a:endParaRPr b="1"/>
          </a:p>
          <a:p>
            <a:pPr lvl="0">
              <a:lnSpc>
                <a:spcPct val="130000"/>
              </a:lnSpc>
            </a:pPr>
            <a:r>
              <a:rPr sz="2400" b="1">
                <a:solidFill>
                  <a:srgbClr val="FF0000"/>
                </a:solidFill>
                <a:ea typeface="黑体" pitchFamily="2" charset="-122"/>
              </a:rPr>
              <a:t>在第二被保险人年满二十五周岁后，被保险人身故或身体全残的理赔</a:t>
            </a:r>
            <a:endParaRPr sz="2400" b="1">
              <a:solidFill>
                <a:srgbClr val="FF0000"/>
              </a:solidFill>
              <a:ea typeface="黑体" pitchFamily="2" charset="-122"/>
            </a:endParaRPr>
          </a:p>
          <a:p>
            <a:pPr lvl="0">
              <a:lnSpc>
                <a:spcPct val="130000"/>
              </a:lnSpc>
            </a:pPr>
            <a:r>
              <a:rPr b="1">
                <a:solidFill>
                  <a:srgbClr val="336699"/>
                </a:solidFill>
              </a:rPr>
              <a:t>在合同有效期内，第二被保险人年满二十五周岁后，被保险人身故或身体全残了，这时若第二被保险人仍生存的，公司将按照本合同保险金额向第二被保险人一次性给付身故或全残保险金，合同终止。 </a:t>
            </a:r>
            <a:endParaRPr b="1">
              <a:solidFill>
                <a:srgbClr val="336699"/>
              </a:solidFill>
            </a:endParaRPr>
          </a:p>
        </p:txBody>
      </p:sp>
      <p:sp>
        <p:nvSpPr>
          <p:cNvPr id="30726" name=""/>
          <p:cNvSpPr/>
          <p:nvPr/>
        </p:nvSpPr>
        <p:spPr>
          <a:xfrm>
            <a:off x="533400" y="852488"/>
            <a:ext cx="1981200" cy="519112"/>
          </a:xfrm>
          <a:prstGeom prst="rect">
            <a:avLst/>
          </a:prstGeom>
          <a:noFill/>
          <a:ln>
            <a:noFill/>
            <a:miter lim="800000"/>
          </a:ln>
          <a:effectLst/>
        </p:spPr>
        <p:txBody>
          <a:bodyPr>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800" b="1">
                <a:solidFill>
                  <a:srgbClr val="006666"/>
                </a:solidFill>
                <a:ea typeface="华文中宋" pitchFamily="2" charset="-122"/>
              </a:rPr>
              <a:t>成长绿荫</a:t>
            </a:r>
            <a:endParaRPr sz="2800" b="1">
              <a:solidFill>
                <a:srgbClr val="006666"/>
              </a:solidFill>
              <a:ea typeface="华文中宋" pitchFamily="2" charset="-122"/>
            </a:endParaRPr>
          </a:p>
        </p:txBody>
      </p:sp>
      <p:sp>
        <p:nvSpPr>
          <p:cNvPr id="30727" name="TextBox 30726"/>
          <p:cNvSpPr txBox="1"/>
          <p:nvPr/>
        </p:nvSpPr>
        <p:spPr>
          <a:xfrm flipH="1">
            <a:off x="0" y="0"/>
            <a:ext cx="0" cy="0"/>
          </a:xfrm>
          <a:prstGeom prst="rect">
            <a:avLst/>
          </a:prstGeom>
          <a:noFill/>
        </p:spPr>
        <p:txBody>
          <a:bodyPr wrap="none">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早会专题——少儿种子讲师理念部分共38页，您现在浏览的是第14页!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772" name=""/>
          <p:cNvSpPr/>
          <p:nvPr/>
        </p:nvSpPr>
        <p:spPr>
          <a:xfrm>
            <a:off x="533400" y="852488"/>
            <a:ext cx="1981200" cy="519112"/>
          </a:xfrm>
          <a:prstGeom prst="rect">
            <a:avLst/>
          </a:prstGeom>
          <a:noFill/>
          <a:ln>
            <a:noFill/>
            <a:miter lim="800000"/>
          </a:ln>
          <a:effectLst/>
        </p:spPr>
        <p:txBody>
          <a:bodyPr>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800" b="1">
                <a:solidFill>
                  <a:srgbClr val="006666"/>
                </a:solidFill>
                <a:ea typeface="华文中宋" pitchFamily="2" charset="-122"/>
              </a:rPr>
              <a:t>成长无忧</a:t>
            </a:r>
            <a:endParaRPr sz="2800" b="1">
              <a:solidFill>
                <a:srgbClr val="006666"/>
              </a:solidFill>
              <a:ea typeface="华文中宋" pitchFamily="2" charset="-122"/>
            </a:endParaRPr>
          </a:p>
        </p:txBody>
      </p:sp>
      <p:sp>
        <p:nvSpPr>
          <p:cNvPr id="32773" name=""/>
          <p:cNvSpPr/>
          <p:nvPr/>
        </p:nvSpPr>
        <p:spPr>
          <a:xfrm>
            <a:off x="1371600" y="1752600"/>
            <a:ext cx="6477000" cy="2192338"/>
          </a:xfrm>
          <a:prstGeom prst="rect">
            <a:avLst/>
          </a:prstGeom>
          <a:noFill/>
          <a:ln>
            <a:noFill/>
            <a:miter lim="800000"/>
          </a:ln>
        </p:spPr>
        <p:txBody>
          <a:bodyPr anchor="ctr" anchorCtr="0">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nSpc>
                <a:spcPct val="150000"/>
              </a:lnSpc>
            </a:pPr>
            <a:r>
              <a:rPr sz="2400" b="1">
                <a:solidFill>
                  <a:srgbClr val="FF0000"/>
                </a:solidFill>
                <a:ea typeface="黑体" pitchFamily="2" charset="-122"/>
              </a:rPr>
              <a:t>成长无忧的类型</a:t>
            </a:r>
            <a:endParaRPr sz="2400" b="1">
              <a:solidFill>
                <a:srgbClr val="FF0000"/>
              </a:solidFill>
              <a:ea typeface="黑体" pitchFamily="2" charset="-122"/>
            </a:endParaRPr>
          </a:p>
          <a:p>
            <a:pPr lvl="0">
              <a:lnSpc>
                <a:spcPct val="150000"/>
              </a:lnSpc>
            </a:pPr>
            <a:endParaRPr sz="2400" b="1">
              <a:solidFill>
                <a:srgbClr val="FF0000"/>
              </a:solidFill>
              <a:ea typeface="黑体" pitchFamily="2" charset="-122"/>
            </a:endParaRPr>
          </a:p>
          <a:p>
            <a:pPr lvl="0">
              <a:lnSpc>
                <a:spcPct val="150000"/>
              </a:lnSpc>
            </a:pPr>
            <a:r>
              <a:rPr sz="2000" b="1">
                <a:solidFill>
                  <a:srgbClr val="336699"/>
                </a:solidFill>
              </a:rPr>
              <a:t>“成长无忧少儿重大疾病保险”是少儿类重大疾病保险，保障</a:t>
            </a:r>
            <a:r>
              <a:rPr sz="2400" b="1">
                <a:solidFill>
                  <a:srgbClr val="FF0000"/>
                </a:solidFill>
              </a:rPr>
              <a:t>15种</a:t>
            </a:r>
            <a:r>
              <a:rPr sz="2000" b="1">
                <a:solidFill>
                  <a:srgbClr val="336699"/>
                </a:solidFill>
              </a:rPr>
              <a:t>少儿易发重大疾病。</a:t>
            </a:r>
            <a:endParaRPr sz="2000" b="1">
              <a:solidFill>
                <a:srgbClr val="336699"/>
              </a:solidFill>
            </a:endParaRPr>
          </a:p>
        </p:txBody>
      </p:sp>
      <p:sp>
        <p:nvSpPr>
          <p:cNvPr id="32774" name="TextBox 32773"/>
          <p:cNvSpPr txBox="1"/>
          <p:nvPr/>
        </p:nvSpPr>
        <p:spPr>
          <a:xfrm flipH="1">
            <a:off x="0" y="0"/>
            <a:ext cx="0" cy="0"/>
          </a:xfrm>
          <a:prstGeom prst="rect">
            <a:avLst/>
          </a:prstGeom>
          <a:noFill/>
        </p:spPr>
        <p:txBody>
          <a:bodyPr wrap="none">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早会专题——少儿种子讲师理念部分共38页，您现在浏览的是第15页!</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822" name=""/>
          <p:cNvSpPr/>
          <p:nvPr/>
        </p:nvSpPr>
        <p:spPr>
          <a:xfrm>
            <a:off x="1371600" y="1752600"/>
            <a:ext cx="6629400" cy="3417888"/>
          </a:xfrm>
          <a:prstGeom prst="rect">
            <a:avLst/>
          </a:prstGeom>
          <a:noFill/>
          <a:ln>
            <a:noFill/>
            <a:miter lim="800000"/>
          </a:ln>
        </p:spPr>
        <p:txBody>
          <a:bodyPr anchor="ctr" anchorCtr="0">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nSpc>
                <a:spcPct val="140000"/>
              </a:lnSpc>
            </a:pPr>
            <a:r>
              <a:rPr sz="2400" b="1">
                <a:solidFill>
                  <a:srgbClr val="FF0000"/>
                </a:solidFill>
                <a:ea typeface="黑体" pitchFamily="2" charset="-122"/>
              </a:rPr>
              <a:t>投保人和被保险人的规定</a:t>
            </a:r>
            <a:endParaRPr sz="2400" b="1">
              <a:solidFill>
                <a:srgbClr val="FF0000"/>
              </a:solidFill>
              <a:ea typeface="黑体" pitchFamily="2" charset="-122"/>
            </a:endParaRPr>
          </a:p>
          <a:p>
            <a:pPr lvl="0">
              <a:lnSpc>
                <a:spcPct val="140000"/>
              </a:lnSpc>
            </a:pPr>
            <a:r>
              <a:rPr sz="2000" b="1">
                <a:solidFill>
                  <a:srgbClr val="336699"/>
                </a:solidFill>
              </a:rPr>
              <a:t>被保险人为出生满</a:t>
            </a:r>
            <a:r>
              <a:rPr sz="2400" b="1">
                <a:solidFill>
                  <a:srgbClr val="FF0000"/>
                </a:solidFill>
              </a:rPr>
              <a:t>三十天以上、十六周岁以下</a:t>
            </a:r>
            <a:r>
              <a:rPr sz="2000" b="1">
                <a:solidFill>
                  <a:srgbClr val="336699"/>
                </a:solidFill>
              </a:rPr>
              <a:t>，身体健康者；投保人为被保险人父母或者对被保险人有保险利益的其他人。</a:t>
            </a:r>
            <a:endParaRPr sz="2000" b="1">
              <a:solidFill>
                <a:srgbClr val="336699"/>
              </a:solidFill>
            </a:endParaRPr>
          </a:p>
          <a:p>
            <a:pPr lvl="0">
              <a:lnSpc>
                <a:spcPct val="140000"/>
              </a:lnSpc>
            </a:pPr>
            <a:endParaRPr sz="2000" b="1">
              <a:solidFill>
                <a:srgbClr val="336699"/>
              </a:solidFill>
            </a:endParaRPr>
          </a:p>
          <a:p>
            <a:pPr lvl="0">
              <a:lnSpc>
                <a:spcPct val="140000"/>
              </a:lnSpc>
            </a:pPr>
            <a:r>
              <a:rPr sz="2400" b="1">
                <a:solidFill>
                  <a:srgbClr val="FF0000"/>
                </a:solidFill>
                <a:ea typeface="黑体" pitchFamily="2" charset="-122"/>
              </a:rPr>
              <a:t>成长无忧的保险期限</a:t>
            </a:r>
            <a:endParaRPr sz="2400" b="1">
              <a:solidFill>
                <a:srgbClr val="FF0000"/>
              </a:solidFill>
              <a:ea typeface="黑体" pitchFamily="2" charset="-122"/>
            </a:endParaRPr>
          </a:p>
          <a:p>
            <a:pPr lvl="0">
              <a:lnSpc>
                <a:spcPct val="140000"/>
              </a:lnSpc>
            </a:pPr>
            <a:r>
              <a:rPr sz="2000" b="1">
                <a:solidFill>
                  <a:srgbClr val="336699"/>
                </a:solidFill>
              </a:rPr>
              <a:t>保险至被保险人年满</a:t>
            </a:r>
            <a:r>
              <a:rPr sz="2400" b="1">
                <a:solidFill>
                  <a:srgbClr val="FF0000"/>
                </a:solidFill>
              </a:rPr>
              <a:t>二十五周岁</a:t>
            </a:r>
            <a:r>
              <a:rPr sz="2000" b="1">
                <a:solidFill>
                  <a:srgbClr val="336699"/>
                </a:solidFill>
              </a:rPr>
              <a:t>的合同生效对应日。</a:t>
            </a:r>
            <a:endParaRPr sz="2000" b="1">
              <a:solidFill>
                <a:srgbClr val="336699"/>
              </a:solidFill>
            </a:endParaRPr>
          </a:p>
        </p:txBody>
      </p:sp>
      <p:sp>
        <p:nvSpPr>
          <p:cNvPr id="34823" name=""/>
          <p:cNvSpPr/>
          <p:nvPr/>
        </p:nvSpPr>
        <p:spPr>
          <a:xfrm>
            <a:off x="533400" y="852488"/>
            <a:ext cx="1981200" cy="519112"/>
          </a:xfrm>
          <a:prstGeom prst="rect">
            <a:avLst/>
          </a:prstGeom>
          <a:noFill/>
          <a:ln>
            <a:noFill/>
            <a:miter lim="800000"/>
          </a:ln>
          <a:effectLst/>
        </p:spPr>
        <p:txBody>
          <a:bodyPr>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800" b="1">
                <a:solidFill>
                  <a:srgbClr val="006666"/>
                </a:solidFill>
                <a:ea typeface="华文中宋" pitchFamily="2" charset="-122"/>
              </a:rPr>
              <a:t>成长无忧</a:t>
            </a:r>
            <a:endParaRPr sz="2800" b="1">
              <a:solidFill>
                <a:srgbClr val="006666"/>
              </a:solidFill>
              <a:ea typeface="华文中宋" pitchFamily="2" charset="-122"/>
            </a:endParaRPr>
          </a:p>
        </p:txBody>
      </p:sp>
      <p:sp>
        <p:nvSpPr>
          <p:cNvPr id="34824" name="TextBox 34823"/>
          <p:cNvSpPr txBox="1"/>
          <p:nvPr/>
        </p:nvSpPr>
        <p:spPr>
          <a:xfrm flipH="1">
            <a:off x="0" y="0"/>
            <a:ext cx="0" cy="0"/>
          </a:xfrm>
          <a:prstGeom prst="rect">
            <a:avLst/>
          </a:prstGeom>
          <a:noFill/>
        </p:spPr>
        <p:txBody>
          <a:bodyPr wrap="none">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早会专题——少儿种子讲师理念部分共38页，您现在浏览的是第16页!</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6869" name=""/>
          <p:cNvSpPr/>
          <p:nvPr/>
        </p:nvSpPr>
        <p:spPr>
          <a:xfrm>
            <a:off x="1371600" y="1647825"/>
            <a:ext cx="7010400" cy="4473575"/>
          </a:xfrm>
          <a:prstGeom prst="rect">
            <a:avLst/>
          </a:prstGeom>
          <a:noFill/>
          <a:ln>
            <a:noFill/>
            <a:miter lim="800000"/>
          </a:ln>
          <a:effectLst/>
        </p:spPr>
        <p:txBody>
          <a:bodyPr anchor="ctr" anchorCtr="0">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nSpc>
                <a:spcPct val="120000"/>
              </a:lnSpc>
            </a:pPr>
            <a:r>
              <a:rPr sz="2400" b="1">
                <a:solidFill>
                  <a:srgbClr val="FF0000"/>
                </a:solidFill>
                <a:ea typeface="黑体" pitchFamily="2" charset="-122"/>
              </a:rPr>
              <a:t>被保险人初次患本合同所指的重大疾病或初次实施本合同所指手术怎么赔付</a:t>
            </a:r>
            <a:endParaRPr sz="2400" b="1">
              <a:solidFill>
                <a:srgbClr val="FF0000"/>
              </a:solidFill>
              <a:ea typeface="黑体" pitchFamily="2" charset="-122"/>
            </a:endParaRPr>
          </a:p>
          <a:p>
            <a:pPr lvl="0">
              <a:lnSpc>
                <a:spcPct val="120000"/>
              </a:lnSpc>
            </a:pPr>
            <a:r>
              <a:rPr sz="2000" b="1">
                <a:solidFill>
                  <a:srgbClr val="336699"/>
                </a:solidFill>
              </a:rPr>
              <a:t>一年内按保险单上载明的保险金额的</a:t>
            </a:r>
            <a:r>
              <a:rPr sz="2400" b="1">
                <a:solidFill>
                  <a:srgbClr val="FF0000"/>
                </a:solidFill>
              </a:rPr>
              <a:t>10％</a:t>
            </a:r>
            <a:r>
              <a:rPr sz="2000" b="1">
                <a:solidFill>
                  <a:srgbClr val="336699"/>
                </a:solidFill>
              </a:rPr>
              <a:t>给付重大疾病保险金，一年后按保险单上载明的保险金额给付。</a:t>
            </a:r>
            <a:endParaRPr sz="2000" b="1">
              <a:solidFill>
                <a:srgbClr val="336699"/>
              </a:solidFill>
            </a:endParaRPr>
          </a:p>
          <a:p>
            <a:pPr lvl="0">
              <a:lnSpc>
                <a:spcPct val="120000"/>
              </a:lnSpc>
            </a:pPr>
            <a:endParaRPr sz="2000" b="1">
              <a:solidFill>
                <a:srgbClr val="336699"/>
              </a:solidFill>
            </a:endParaRPr>
          </a:p>
          <a:p>
            <a:pPr lvl="0">
              <a:lnSpc>
                <a:spcPct val="120000"/>
              </a:lnSpc>
            </a:pPr>
            <a:r>
              <a:rPr sz="2400" b="1">
                <a:solidFill>
                  <a:srgbClr val="FF0000"/>
                </a:solidFill>
                <a:ea typeface="黑体" pitchFamily="2" charset="-122"/>
              </a:rPr>
              <a:t>被保险人在保险期间身故的，如何赔付</a:t>
            </a:r>
            <a:endParaRPr sz="2400" b="1">
              <a:solidFill>
                <a:srgbClr val="FF0000"/>
              </a:solidFill>
              <a:ea typeface="黑体" pitchFamily="2" charset="-122"/>
            </a:endParaRPr>
          </a:p>
          <a:p>
            <a:pPr lvl="0">
              <a:lnSpc>
                <a:spcPct val="120000"/>
              </a:lnSpc>
            </a:pPr>
            <a:r>
              <a:rPr sz="2000" b="1">
                <a:solidFill>
                  <a:srgbClr val="336699"/>
                </a:solidFill>
              </a:rPr>
              <a:t>本公司将按所交保险费（不包括利息）给付身故保险金，本合同效力终止。</a:t>
            </a:r>
            <a:endParaRPr sz="2000" b="1">
              <a:solidFill>
                <a:srgbClr val="336699"/>
              </a:solidFill>
            </a:endParaRPr>
          </a:p>
          <a:p>
            <a:pPr lvl="0">
              <a:lnSpc>
                <a:spcPct val="120000"/>
              </a:lnSpc>
            </a:pPr>
            <a:endParaRPr sz="2000" b="1">
              <a:solidFill>
                <a:srgbClr val="336699"/>
              </a:solidFill>
            </a:endParaRPr>
          </a:p>
          <a:p>
            <a:pPr lvl="0">
              <a:lnSpc>
                <a:spcPct val="120000"/>
              </a:lnSpc>
            </a:pPr>
            <a:r>
              <a:rPr sz="2400" b="1">
                <a:solidFill>
                  <a:srgbClr val="FF0000"/>
                </a:solidFill>
                <a:ea typeface="黑体" pitchFamily="2" charset="-122"/>
              </a:rPr>
              <a:t>本险种有无减保、减额交清功能</a:t>
            </a:r>
            <a:endParaRPr sz="2400" b="1">
              <a:solidFill>
                <a:srgbClr val="FF0000"/>
              </a:solidFill>
              <a:ea typeface="黑体" pitchFamily="2" charset="-122"/>
            </a:endParaRPr>
          </a:p>
          <a:p>
            <a:pPr lvl="0">
              <a:lnSpc>
                <a:spcPct val="120000"/>
              </a:lnSpc>
            </a:pPr>
            <a:r>
              <a:rPr sz="2000" b="1">
                <a:solidFill>
                  <a:srgbClr val="336699"/>
                </a:solidFill>
              </a:rPr>
              <a:t>因本险种为定期险，未设减保、减额交清功能。</a:t>
            </a:r>
            <a:endParaRPr sz="2000" b="1">
              <a:solidFill>
                <a:srgbClr val="336699"/>
              </a:solidFill>
            </a:endParaRPr>
          </a:p>
        </p:txBody>
      </p:sp>
      <p:sp>
        <p:nvSpPr>
          <p:cNvPr id="36870" name=""/>
          <p:cNvSpPr/>
          <p:nvPr/>
        </p:nvSpPr>
        <p:spPr>
          <a:xfrm>
            <a:off x="533400" y="852488"/>
            <a:ext cx="1981200" cy="519112"/>
          </a:xfrm>
          <a:prstGeom prst="rect">
            <a:avLst/>
          </a:prstGeom>
          <a:noFill/>
          <a:ln>
            <a:noFill/>
            <a:miter lim="800000"/>
          </a:ln>
          <a:effectLst/>
        </p:spPr>
        <p:txBody>
          <a:bodyPr>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800" b="1">
                <a:solidFill>
                  <a:srgbClr val="006666"/>
                </a:solidFill>
                <a:ea typeface="华文中宋" pitchFamily="2" charset="-122"/>
              </a:rPr>
              <a:t>成长无忧</a:t>
            </a:r>
            <a:endParaRPr sz="2800" b="1">
              <a:solidFill>
                <a:srgbClr val="006666"/>
              </a:solidFill>
              <a:ea typeface="华文中宋" pitchFamily="2" charset="-122"/>
            </a:endParaRPr>
          </a:p>
        </p:txBody>
      </p:sp>
      <p:sp>
        <p:nvSpPr>
          <p:cNvPr id="36871" name="TextBox 36870"/>
          <p:cNvSpPr txBox="1"/>
          <p:nvPr/>
        </p:nvSpPr>
        <p:spPr>
          <a:xfrm flipH="1">
            <a:off x="0" y="0"/>
            <a:ext cx="0" cy="0"/>
          </a:xfrm>
          <a:prstGeom prst="rect">
            <a:avLst/>
          </a:prstGeom>
          <a:noFill/>
        </p:spPr>
        <p:txBody>
          <a:bodyPr wrap="none">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早会专题——少儿种子讲师理念部分共38页，您现在浏览的是第17页!</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8918" name=""/>
          <p:cNvSpPr/>
          <p:nvPr/>
        </p:nvSpPr>
        <p:spPr>
          <a:xfrm>
            <a:off x="1371600" y="1573212"/>
            <a:ext cx="7162800" cy="2906712"/>
          </a:xfrm>
          <a:prstGeom prst="rect">
            <a:avLst/>
          </a:prstGeom>
          <a:noFill/>
          <a:ln>
            <a:noFill/>
            <a:miter lim="800000"/>
          </a:ln>
          <a:effectLst/>
        </p:spPr>
        <p:txBody>
          <a:bodyPr anchor="ctr" anchorCtr="0">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nSpc>
                <a:spcPct val="140000"/>
              </a:lnSpc>
            </a:pPr>
            <a:r>
              <a:rPr sz="2400" b="1">
                <a:solidFill>
                  <a:srgbClr val="FF0000"/>
                </a:solidFill>
                <a:ea typeface="黑体" pitchFamily="2" charset="-122"/>
              </a:rPr>
              <a:t>附加险限制</a:t>
            </a:r>
            <a:endParaRPr sz="2400" b="1">
              <a:solidFill>
                <a:srgbClr val="FF0000"/>
              </a:solidFill>
              <a:ea typeface="黑体" pitchFamily="2" charset="-122"/>
            </a:endParaRPr>
          </a:p>
          <a:p>
            <a:pPr lvl="0">
              <a:lnSpc>
                <a:spcPct val="140000"/>
              </a:lnSpc>
            </a:pPr>
            <a:r>
              <a:rPr sz="2000" b="1">
                <a:solidFill>
                  <a:srgbClr val="336699"/>
                </a:solidFill>
              </a:rPr>
              <a:t>本险只能为第二被保险人投保附加险，附加险费率按照第二被保险人年龄、性别等基本信息计算；</a:t>
            </a:r>
            <a:endParaRPr sz="2000" b="1">
              <a:solidFill>
                <a:srgbClr val="336699"/>
              </a:solidFill>
            </a:endParaRPr>
          </a:p>
          <a:p>
            <a:pPr lvl="0">
              <a:lnSpc>
                <a:spcPct val="140000"/>
              </a:lnSpc>
            </a:pPr>
            <a:r>
              <a:rPr sz="2000" b="1">
                <a:solidFill>
                  <a:srgbClr val="336699"/>
                </a:solidFill>
              </a:rPr>
              <a:t>附加住院补贴保险最高为2份，且同时须满足主险保费与附加险份数的对应关系，</a:t>
            </a:r>
            <a:r>
              <a:rPr sz="2400" b="1">
                <a:solidFill>
                  <a:srgbClr val="FF0000"/>
                </a:solidFill>
              </a:rPr>
              <a:t>主险保费≥1000元</a:t>
            </a:r>
            <a:r>
              <a:rPr sz="2000" b="1">
                <a:solidFill>
                  <a:srgbClr val="336699"/>
                </a:solidFill>
              </a:rPr>
              <a:t>时可投保一份，</a:t>
            </a:r>
            <a:r>
              <a:rPr sz="2400" b="1">
                <a:solidFill>
                  <a:srgbClr val="FF0000"/>
                </a:solidFill>
              </a:rPr>
              <a:t>主险保费≥3000元</a:t>
            </a:r>
            <a:r>
              <a:rPr sz="2000" b="1">
                <a:solidFill>
                  <a:srgbClr val="336699"/>
                </a:solidFill>
              </a:rPr>
              <a:t>时可投保二份。</a:t>
            </a:r>
            <a:endParaRPr sz="2000" b="1">
              <a:solidFill>
                <a:srgbClr val="336699"/>
              </a:solidFill>
            </a:endParaRPr>
          </a:p>
        </p:txBody>
      </p:sp>
      <p:sp>
        <p:nvSpPr>
          <p:cNvPr id="38919" name=""/>
          <p:cNvSpPr/>
          <p:nvPr/>
        </p:nvSpPr>
        <p:spPr>
          <a:xfrm>
            <a:off x="533400" y="852488"/>
            <a:ext cx="6019800" cy="519112"/>
          </a:xfrm>
          <a:prstGeom prst="rect">
            <a:avLst/>
          </a:prstGeom>
          <a:noFill/>
          <a:ln>
            <a:noFill/>
            <a:miter lim="800000"/>
          </a:ln>
          <a:effectLst/>
        </p:spPr>
        <p:txBody>
          <a:bodyPr>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800" b="1">
                <a:solidFill>
                  <a:srgbClr val="006666"/>
                </a:solidFill>
                <a:ea typeface="华文中宋" pitchFamily="2" charset="-122"/>
              </a:rPr>
              <a:t>业务规定与操作实务——成长绿荫</a:t>
            </a:r>
            <a:endParaRPr sz="2800" b="1">
              <a:solidFill>
                <a:srgbClr val="006666"/>
              </a:solidFill>
              <a:ea typeface="华文中宋" pitchFamily="2" charset="-122"/>
            </a:endParaRPr>
          </a:p>
        </p:txBody>
      </p:sp>
      <p:sp>
        <p:nvSpPr>
          <p:cNvPr id="38920" name="TextBox 38919"/>
          <p:cNvSpPr txBox="1"/>
          <p:nvPr/>
        </p:nvSpPr>
        <p:spPr>
          <a:xfrm flipH="1">
            <a:off x="0" y="0"/>
            <a:ext cx="0" cy="0"/>
          </a:xfrm>
          <a:prstGeom prst="rect">
            <a:avLst/>
          </a:prstGeom>
          <a:noFill/>
        </p:spPr>
        <p:txBody>
          <a:bodyPr wrap="none">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早会专题——少儿种子讲师理念部分共38页，您现在浏览的是第18页!</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64" name=""/>
          <p:cNvSpPr/>
          <p:nvPr/>
        </p:nvSpPr>
        <p:spPr>
          <a:xfrm>
            <a:off x="533400" y="852488"/>
            <a:ext cx="6172200" cy="519112"/>
          </a:xfrm>
          <a:prstGeom prst="rect">
            <a:avLst/>
          </a:prstGeom>
          <a:noFill/>
          <a:ln>
            <a:noFill/>
            <a:miter lim="800000"/>
          </a:ln>
          <a:effectLst/>
        </p:spPr>
        <p:txBody>
          <a:bodyPr>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800" b="1">
                <a:solidFill>
                  <a:srgbClr val="006666"/>
                </a:solidFill>
                <a:ea typeface="华文中宋" pitchFamily="2" charset="-122"/>
              </a:rPr>
              <a:t>业务规定与操作实务——成长无忧</a:t>
            </a:r>
            <a:endParaRPr sz="2800" b="1">
              <a:solidFill>
                <a:srgbClr val="006666"/>
              </a:solidFill>
              <a:ea typeface="华文中宋" pitchFamily="2" charset="-122"/>
            </a:endParaRPr>
          </a:p>
        </p:txBody>
      </p:sp>
      <p:sp>
        <p:nvSpPr>
          <p:cNvPr id="40965" name=""/>
          <p:cNvSpPr/>
          <p:nvPr/>
        </p:nvSpPr>
        <p:spPr>
          <a:xfrm>
            <a:off x="1371600" y="1554162"/>
            <a:ext cx="7010400" cy="3333750"/>
          </a:xfrm>
          <a:prstGeom prst="rect">
            <a:avLst/>
          </a:prstGeom>
          <a:noFill/>
          <a:ln>
            <a:noFill/>
            <a:miter lim="800000"/>
          </a:ln>
          <a:effectLst/>
        </p:spPr>
        <p:txBody>
          <a:bodyPr anchor="ctr" anchorCtr="0">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nSpc>
                <a:spcPct val="140000"/>
              </a:lnSpc>
            </a:pPr>
            <a:r>
              <a:rPr sz="2400" b="1">
                <a:solidFill>
                  <a:srgbClr val="FF0000"/>
                </a:solidFill>
                <a:ea typeface="黑体" pitchFamily="2" charset="-122"/>
              </a:rPr>
              <a:t>保额、保费限制</a:t>
            </a:r>
            <a:endParaRPr sz="2400" b="1">
              <a:solidFill>
                <a:srgbClr val="FF0000"/>
              </a:solidFill>
              <a:ea typeface="黑体" pitchFamily="2" charset="-122"/>
            </a:endParaRPr>
          </a:p>
          <a:p>
            <a:pPr lvl="0">
              <a:lnSpc>
                <a:spcPct val="140000"/>
              </a:lnSpc>
            </a:pPr>
            <a:r>
              <a:rPr sz="2000" b="1">
                <a:solidFill>
                  <a:srgbClr val="336699"/>
                </a:solidFill>
              </a:rPr>
              <a:t>最低保险金额为人民币一万元，同时须满足“每一投保件主险保费最低不得少于人民币</a:t>
            </a:r>
            <a:r>
              <a:rPr sz="2400" b="1">
                <a:solidFill>
                  <a:srgbClr val="FF0000"/>
                </a:solidFill>
              </a:rPr>
              <a:t>300元</a:t>
            </a:r>
            <a:r>
              <a:rPr sz="2000" b="1">
                <a:solidFill>
                  <a:srgbClr val="336699"/>
                </a:solidFill>
              </a:rPr>
              <a:t>”的最低保额限制；</a:t>
            </a:r>
            <a:endParaRPr sz="2000" b="1">
              <a:solidFill>
                <a:srgbClr val="336699"/>
              </a:solidFill>
            </a:endParaRPr>
          </a:p>
          <a:p>
            <a:pPr lvl="0">
              <a:lnSpc>
                <a:spcPct val="140000"/>
              </a:lnSpc>
            </a:pPr>
            <a:r>
              <a:rPr sz="2000" b="1">
                <a:solidFill>
                  <a:srgbClr val="336699"/>
                </a:solidFill>
              </a:rPr>
              <a:t>对于被保险人不涉及未成年人身故保额限制的监管问题，不需做未成年人身故保额特别约定；</a:t>
            </a:r>
            <a:endParaRPr sz="2000" b="1">
              <a:solidFill>
                <a:srgbClr val="336699"/>
              </a:solidFill>
            </a:endParaRPr>
          </a:p>
          <a:p>
            <a:pPr lvl="0">
              <a:lnSpc>
                <a:spcPct val="140000"/>
              </a:lnSpc>
            </a:pPr>
            <a:r>
              <a:rPr sz="2000" b="1">
                <a:solidFill>
                  <a:srgbClr val="336699"/>
                </a:solidFill>
              </a:rPr>
              <a:t>本险保额计入被保险人累计危险保额，被保险人累计危险保额大于</a:t>
            </a:r>
            <a:r>
              <a:rPr sz="2400" b="1">
                <a:solidFill>
                  <a:srgbClr val="FF0000"/>
                </a:solidFill>
              </a:rPr>
              <a:t>60万</a:t>
            </a:r>
            <a:r>
              <a:rPr sz="2000" b="1">
                <a:solidFill>
                  <a:srgbClr val="336699"/>
                </a:solidFill>
              </a:rPr>
              <a:t>时按高额保件处理；</a:t>
            </a:r>
            <a:r>
              <a:t> </a:t>
            </a:r>
          </a:p>
        </p:txBody>
      </p:sp>
      <p:sp>
        <p:nvSpPr>
          <p:cNvPr id="40966" name="TextBox 40965"/>
          <p:cNvSpPr txBox="1"/>
          <p:nvPr/>
        </p:nvSpPr>
        <p:spPr>
          <a:xfrm flipH="1">
            <a:off x="0" y="0"/>
            <a:ext cx="0" cy="0"/>
          </a:xfrm>
          <a:prstGeom prst="rect">
            <a:avLst/>
          </a:prstGeom>
          <a:noFill/>
        </p:spPr>
        <p:txBody>
          <a:bodyPr wrap="none">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早会专题——少儿种子讲师理念部分共38页，您现在浏览的是第19页!</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https://d.book118.com/516100012210010040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默认设计模板">
  <a:themeElements>
    <a:clrScheme name="">
      <a:dk1>
        <a:srgbClr val="FFFFFF"/>
      </a:dk1>
      <a:lt1>
        <a:srgbClr val="000000"/>
      </a:lt1>
      <a:dk2>
        <a:srgbClr val="808080"/>
      </a:dk2>
      <a:lt2>
        <a:srgbClr val="00000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FFFFFF"/>
        </a:dk1>
        <a:lt1>
          <a:srgbClr val="000000"/>
        </a:lt1>
        <a:dk2>
          <a:srgbClr val="808080"/>
        </a:dk2>
        <a:lt2>
          <a:srgbClr val="00000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extraClrScheme>
    <a:extraClrScheme>
      <a:clrScheme name="">
        <a:dk1>
          <a:srgbClr val="FFFFFF"/>
        </a:dk1>
        <a:lt1>
          <a:srgbClr val="000000"/>
        </a:lt1>
        <a:dk2>
          <a:srgbClr val="969696"/>
        </a:dk2>
        <a:lt2>
          <a:srgbClr val="000000"/>
        </a:lt2>
        <a:accent1>
          <a:srgbClr val="FBDF53"/>
        </a:accent1>
        <a:accent2>
          <a:srgbClr val="FF9966"/>
        </a:accent2>
        <a:accent3>
          <a:srgbClr val="9BBB59"/>
        </a:accent3>
        <a:accent4>
          <a:srgbClr val="8064A2"/>
        </a:accent4>
        <a:accent5>
          <a:srgbClr val="4BACC6"/>
        </a:accent5>
        <a:accent6>
          <a:srgbClr val="F79646"/>
        </a:accent6>
        <a:hlink>
          <a:srgbClr val="CC3300"/>
        </a:hlink>
        <a:folHlink>
          <a:srgbClr val="996600"/>
        </a:folHlink>
      </a:clrScheme>
    </a:extraClrScheme>
    <a:extraClrScheme>
      <a:clrScheme name="">
        <a:dk1>
          <a:srgbClr val="FFFFFF"/>
        </a:dk1>
        <a:lt1>
          <a:srgbClr val="000000"/>
        </a:lt1>
        <a:dk2>
          <a:srgbClr val="808080"/>
        </a:dk2>
        <a:lt2>
          <a:srgbClr val="000000"/>
        </a:lt2>
        <a:accent1>
          <a:srgbClr val="99CCFF"/>
        </a:accent1>
        <a:accent2>
          <a:srgbClr val="CCCCFF"/>
        </a:accent2>
        <a:accent3>
          <a:srgbClr val="9BBB59"/>
        </a:accent3>
        <a:accent4>
          <a:srgbClr val="8064A2"/>
        </a:accent4>
        <a:accent5>
          <a:srgbClr val="4BACC6"/>
        </a:accent5>
        <a:accent6>
          <a:srgbClr val="F79646"/>
        </a:accent6>
        <a:hlink>
          <a:srgbClr val="3333CC"/>
        </a:hlink>
        <a:folHlink>
          <a:srgbClr val="AF67FF"/>
        </a:folHlink>
      </a:clrScheme>
    </a:extraClrScheme>
    <a:extraClrScheme>
      <a:clrScheme name="">
        <a:dk1>
          <a:srgbClr val="DEF6F1"/>
        </a:dk1>
        <a:lt1>
          <a:srgbClr val="000000"/>
        </a:lt1>
        <a:dk2>
          <a:srgbClr val="969696"/>
        </a:dk2>
        <a:lt2>
          <a:srgbClr val="000000"/>
        </a:lt2>
        <a:accent1>
          <a:srgbClr val="FFFFFF"/>
        </a:accent1>
        <a:accent2>
          <a:srgbClr val="8DC6FF"/>
        </a:accent2>
        <a:accent3>
          <a:srgbClr val="9BBB59"/>
        </a:accent3>
        <a:accent4>
          <a:srgbClr val="8064A2"/>
        </a:accent4>
        <a:accent5>
          <a:srgbClr val="4BACC6"/>
        </a:accent5>
        <a:accent6>
          <a:srgbClr val="F79646"/>
        </a:accent6>
        <a:hlink>
          <a:srgbClr val="0066CC"/>
        </a:hlink>
        <a:folHlink>
          <a:srgbClr val="00A800"/>
        </a:folHlink>
      </a:clrScheme>
    </a:extraClrScheme>
    <a:extraClrScheme>
      <a:clrScheme name="">
        <a:dk1>
          <a:srgbClr val="FFFFD9"/>
        </a:dk1>
        <a:lt1>
          <a:srgbClr val="000000"/>
        </a:lt1>
        <a:dk2>
          <a:srgbClr val="777777"/>
        </a:dk2>
        <a:lt2>
          <a:srgbClr val="000000"/>
        </a:lt2>
        <a:accent1>
          <a:srgbClr val="FFFFF7"/>
        </a:accent1>
        <a:accent2>
          <a:srgbClr val="33CCCC"/>
        </a:accent2>
        <a:accent3>
          <a:srgbClr val="9BBB59"/>
        </a:accent3>
        <a:accent4>
          <a:srgbClr val="8064A2"/>
        </a:accent4>
        <a:accent5>
          <a:srgbClr val="4BACC6"/>
        </a:accent5>
        <a:accent6>
          <a:srgbClr val="F79646"/>
        </a:accent6>
        <a:hlink>
          <a:srgbClr val="FF5050"/>
        </a:hlink>
        <a:folHlink>
          <a:srgbClr val="FF9900"/>
        </a:folHlink>
      </a:clrScheme>
    </a:extraClrScheme>
    <a:extraClrScheme>
      <a:clrScheme name="">
        <a:dk1>
          <a:srgbClr val="008080"/>
        </a:dk1>
        <a:lt1>
          <a:srgbClr val="FFFFFF"/>
        </a:lt1>
        <a:dk2>
          <a:srgbClr val="005A58"/>
        </a:dk2>
        <a:lt2>
          <a:srgbClr val="FFFF99"/>
        </a:lt2>
        <a:accent1>
          <a:srgbClr val="006462"/>
        </a:accent1>
        <a:accent2>
          <a:srgbClr val="6D6FC7"/>
        </a:accent2>
        <a:accent3>
          <a:srgbClr val="9BBB59"/>
        </a:accent3>
        <a:accent4>
          <a:srgbClr val="8064A2"/>
        </a:accent4>
        <a:accent5>
          <a:srgbClr val="4BACC6"/>
        </a:accent5>
        <a:accent6>
          <a:srgbClr val="F79646"/>
        </a:accent6>
        <a:hlink>
          <a:srgbClr val="00FFFF"/>
        </a:hlink>
        <a:folHlink>
          <a:srgbClr val="00FF00"/>
        </a:folHlink>
      </a:clrScheme>
    </a:extraClrScheme>
    <a:extraClrScheme>
      <a:clrScheme name="">
        <a:dk1>
          <a:srgbClr val="800000"/>
        </a:dk1>
        <a:lt1>
          <a:srgbClr val="FFFFFF"/>
        </a:lt1>
        <a:dk2>
          <a:srgbClr val="5C1F00"/>
        </a:dk2>
        <a:lt2>
          <a:srgbClr val="DFD293"/>
        </a:lt2>
        <a:accent1>
          <a:srgbClr val="CC3300"/>
        </a:accent1>
        <a:accent2>
          <a:srgbClr val="BE7960"/>
        </a:accent2>
        <a:accent3>
          <a:srgbClr val="9BBB59"/>
        </a:accent3>
        <a:accent4>
          <a:srgbClr val="8064A2"/>
        </a:accent4>
        <a:accent5>
          <a:srgbClr val="4BACC6"/>
        </a:accent5>
        <a:accent6>
          <a:srgbClr val="F79646"/>
        </a:accent6>
        <a:hlink>
          <a:srgbClr val="FFFF99"/>
        </a:hlink>
        <a:folHlink>
          <a:srgbClr val="D3A219"/>
        </a:folHlink>
      </a:clrScheme>
    </a:extraClrScheme>
    <a:extraClrScheme>
      <a:clrScheme name="">
        <a:dk1>
          <a:srgbClr val="000099"/>
        </a:dk1>
        <a:lt1>
          <a:srgbClr val="FFFFFF"/>
        </a:lt1>
        <a:dk2>
          <a:srgbClr val="003366"/>
        </a:dk2>
        <a:lt2>
          <a:srgbClr val="CCFFFF"/>
        </a:lt2>
        <a:accent1>
          <a:srgbClr val="3366CC"/>
        </a:accent1>
        <a:accent2>
          <a:srgbClr val="00B000"/>
        </a:accent2>
        <a:accent3>
          <a:srgbClr val="9BBB59"/>
        </a:accent3>
        <a:accent4>
          <a:srgbClr val="8064A2"/>
        </a:accent4>
        <a:accent5>
          <a:srgbClr val="4BACC6"/>
        </a:accent5>
        <a:accent6>
          <a:srgbClr val="F79646"/>
        </a:accent6>
        <a:hlink>
          <a:srgbClr val="66CCFF"/>
        </a:hlink>
        <a:folHlink>
          <a:srgbClr val="FFE701"/>
        </a:folHlink>
      </a:clrScheme>
    </a:extraClrScheme>
    <a:extraClrScheme>
      <a:clrScheme name="">
        <a:dk1>
          <a:srgbClr val="000000"/>
        </a:dk1>
        <a:lt1>
          <a:srgbClr val="FFFFFF"/>
        </a:lt1>
        <a:dk2>
          <a:srgbClr val="336699"/>
        </a:dk2>
        <a:lt2>
          <a:srgbClr val="E3EBF1"/>
        </a:lt2>
        <a:accent1>
          <a:srgbClr val="003399"/>
        </a:accent1>
        <a:accent2>
          <a:srgbClr val="468A4B"/>
        </a:accent2>
        <a:accent3>
          <a:srgbClr val="9BBB59"/>
        </a:accent3>
        <a:accent4>
          <a:srgbClr val="8064A2"/>
        </a:accent4>
        <a:accent5>
          <a:srgbClr val="4BACC6"/>
        </a:accent5>
        <a:accent6>
          <a:srgbClr val="F79646"/>
        </a:accent6>
        <a:hlink>
          <a:srgbClr val="66CCFF"/>
        </a:hlink>
        <a:folHlink>
          <a:srgbClr val="F0E500"/>
        </a:folHlink>
      </a:clrScheme>
    </a:extraClrScheme>
    <a:extraClrScheme>
      <a:clrScheme name="">
        <a:dk1>
          <a:srgbClr val="686B5D"/>
        </a:dk1>
        <a:lt1>
          <a:srgbClr val="FFFFFF"/>
        </a:lt1>
        <a:dk2>
          <a:srgbClr val="777777"/>
        </a:dk2>
        <a:lt2>
          <a:srgbClr val="D1D1CB"/>
        </a:lt2>
        <a:accent1>
          <a:srgbClr val="909082"/>
        </a:accent1>
        <a:accent2>
          <a:srgbClr val="809EA8"/>
        </a:accent2>
        <a:accent3>
          <a:srgbClr val="9BBB59"/>
        </a:accent3>
        <a:accent4>
          <a:srgbClr val="8064A2"/>
        </a:accent4>
        <a:accent5>
          <a:srgbClr val="4BACC6"/>
        </a:accent5>
        <a:accent6>
          <a:srgbClr val="F79646"/>
        </a:accent6>
        <a:hlink>
          <a:srgbClr val="FFCC66"/>
        </a:hlink>
        <a:folHlink>
          <a:srgbClr val="E9DCB9"/>
        </a:folHlink>
      </a:clrScheme>
    </a:extraClrScheme>
    <a:extraClrScheme>
      <a:clrScheme name="">
        <a:dk1>
          <a:srgbClr val="666699"/>
        </a:dk1>
        <a:lt1>
          <a:srgbClr val="FFFFFF"/>
        </a:lt1>
        <a:dk2>
          <a:srgbClr val="3E3E5C"/>
        </a:dk2>
        <a:lt2>
          <a:srgbClr val="FFFFFF"/>
        </a:lt2>
        <a:accent1>
          <a:srgbClr val="60597B"/>
        </a:accent1>
        <a:accent2>
          <a:srgbClr val="6666FF"/>
        </a:accent2>
        <a:accent3>
          <a:srgbClr val="9BBB59"/>
        </a:accent3>
        <a:accent4>
          <a:srgbClr val="8064A2"/>
        </a:accent4>
        <a:accent5>
          <a:srgbClr val="4BACC6"/>
        </a:accent5>
        <a:accent6>
          <a:srgbClr val="F79646"/>
        </a:accent6>
        <a:hlink>
          <a:srgbClr val="99CCFF"/>
        </a:hlink>
        <a:folHlink>
          <a:srgbClr val="FFFF99"/>
        </a:folHlink>
      </a:clrScheme>
    </a:extraClrScheme>
    <a:extraClrScheme>
      <a:clrScheme name="">
        <a:dk1>
          <a:srgbClr val="523E26"/>
        </a:dk1>
        <a:lt1>
          <a:srgbClr val="FFFFFF"/>
        </a:lt1>
        <a:dk2>
          <a:srgbClr val="2D2015"/>
        </a:dk2>
        <a:lt2>
          <a:srgbClr val="DFC08D"/>
        </a:lt2>
        <a:accent1>
          <a:srgbClr val="8C7B70"/>
        </a:accent1>
        <a:accent2>
          <a:srgbClr val="8F5F2F"/>
        </a:accent2>
        <a:accent3>
          <a:srgbClr val="9BBB59"/>
        </a:accent3>
        <a:accent4>
          <a:srgbClr val="8064A2"/>
        </a:accent4>
        <a:accent5>
          <a:srgbClr val="4BACC6"/>
        </a:accent5>
        <a:accent6>
          <a:srgbClr val="F79646"/>
        </a:accent6>
        <a:hlink>
          <a:srgbClr val="CCB400"/>
        </a:hlink>
        <a:folHlink>
          <a:srgbClr val="8C9EA0"/>
        </a:folHlink>
      </a:clrScheme>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117</Paragraphs>
  <Slides>20</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20</vt:i4>
      </vt:variant>
    </vt:vector>
  </HeadingPairs>
  <TitlesOfParts>
    <vt:vector baseType="lpstr" size="27">
      <vt:lpstr>Arial</vt:lpstr>
      <vt:lpstr>Calibri</vt:lpstr>
      <vt:lpstr>宋体</vt:lpstr>
      <vt:lpstr>华文中宋</vt:lpstr>
      <vt:lpstr>Wingdings</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2024-09-07T08:13:08.744</cp:lastPrinted>
  <dcterms:created xsi:type="dcterms:W3CDTF">2024-09-07T00:13:08Z</dcterms:created>
  <dcterms:modified xsi:type="dcterms:W3CDTF">2024-09-07T00:13:10Z</dcterms:modified>
</cp:coreProperties>
</file>