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E6BDA9-16B0-4652-92E3-C834570735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17A4A-3EB9-48EF-85E3-C8DE6F5234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5741285-1944-4476-8384-922578275D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0457C53-0012-48AC-8FFD-3D5DC5BCA9C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679567-5540-4E4C-8A6B-32C5D59477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4F19422-5A53-4404-B5F4-672872310AB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E5A9E14-DE43-4256-8391-D3B8E15010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243A26E-E118-4CDB-8CAB-A0EC83CBC1B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92AD4E-26BD-4EBE-A922-DB5F883BECF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94F3C2B-9100-4664-9536-3C98A22399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4C3B2-5168-471B-8156-6E7E1FB79D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16112152110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843215" y="4673857"/>
            <a:ext cx="1938785" cy="271780"/>
          </a:xfrm>
          <a:prstGeom prst="rect">
            <a:avLst/>
          </a:prstGeom>
        </p:spPr>
        <p:txBody>
          <a:bodyPr vert="horz" wrap="square" lIns="34100" tIns="34100" rIns="34100" bIns="3410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微软雅黑"/>
                <a:ea typeface="微软雅黑"/>
                <a:cs typeface="微软雅黑"/>
              </a:rPr>
              <a:t>汇报人</a:t>
            </a:r>
            <a:r>
              <a:rPr lang="en-US" sz="1325">
                <a:solidFill>
                  <a:schemeClr val="accent1">
                    <a:alpha val="100000"/>
                  </a:schemeClr>
                </a:solidFill>
                <a:latin typeface="Arial"/>
                <a:ea typeface="Arial"/>
                <a:cs typeface="Arial"/>
              </a:rPr>
              <a:t>:XX</a:t>
            </a:r>
            <a:endParaRPr lang="en-US" sz="1100"/>
          </a:p>
        </p:txBody>
      </p:sp>
      <p:sp>
        <p:nvSpPr>
          <p:cNvPr id="3" name="AutoShape 3"/>
          <p:cNvSpPr/>
          <p:nvPr/>
        </p:nvSpPr>
        <p:spPr>
          <a:xfrm>
            <a:off x="6369054" y="4673857"/>
            <a:ext cx="2068238" cy="271780"/>
          </a:xfrm>
          <a:prstGeom prst="rect">
            <a:avLst/>
          </a:prstGeom>
        </p:spPr>
        <p:txBody>
          <a:bodyPr vert="horz" wrap="square" lIns="34100" tIns="34100" rIns="34100" bIns="3410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325">
                <a:solidFill>
                  <a:schemeClr val="accent1">
                    <a:alpha val="100000"/>
                  </a:schemeClr>
                </a:solidFill>
                <a:latin typeface="Microsoft Yahei"/>
                <a:ea typeface="Microsoft Yahei"/>
                <a:cs typeface="Microsoft Yahei"/>
              </a:rPr>
              <a:t>2024-01-09</a:t>
            </a:r>
            <a:endParaRPr lang="en-US" sz="1100"/>
          </a:p>
        </p:txBody>
      </p:sp>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大客户营销管理策略的生产与供应管理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大客户营销管理策略概述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生产管理在大客户营销管理中的应用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供应管理在大客户营销管理中的应用</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生产与供应管理的优化措施</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大客户营销管理策略的实施与保障</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通过优化生产与供应管理，确保产品质量和交货期的稳定性，从而提升大客户的满意度。</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优化生产与供应管理有助于降低企业运营成本，提高运营效率，从而增强企业在市场中的竞争力。</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合理的生产与供应管理策略有助于企业实现资源的有效利用和环境的保护，推动企业实现可持续发展。</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提升客户满意度</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增强企业竞争力</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实现可持续发展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166806" y="1875568"/>
            <a:ext cx="3824955" cy="3826383"/>
            <a:chOff x="4166806" y="1875568"/>
            <a:chExt cx="3824955" cy="3826383"/>
          </a:xfrm>
        </p:grpSpPr>
        <p:sp>
          <p:nvSpPr>
            <p:cNvPr id="3" name="Freeform 3"/>
            <p:cNvSpPr/>
            <p:nvPr/>
          </p:nvSpPr>
          <p:spPr>
            <a:xfrm>
              <a:off x="4166806" y="3454622"/>
              <a:ext cx="2238375" cy="2247329"/>
            </a:xfrm>
            <a:custGeom>
              <a:rect l="l" t="t" r="r" b="b"/>
              <a:pathLst>
                <a:path w="285" h="286">
                  <a:moveTo>
                    <a:pt x="0" y="83"/>
                  </a:moveTo>
                  <a:cubicBezTo>
                    <a:pt x="0" y="0"/>
                    <a:pt x="0" y="0"/>
                    <a:pt x="0" y="0"/>
                  </a:cubicBezTo>
                  <a:cubicBezTo>
                    <a:pt x="157" y="0"/>
                    <a:pt x="285" y="128"/>
                    <a:pt x="285" y="286"/>
                  </a:cubicBezTo>
                  <a:cubicBezTo>
                    <a:pt x="202" y="286"/>
                    <a:pt x="202" y="286"/>
                    <a:pt x="202" y="286"/>
                  </a:cubicBezTo>
                  <a:cubicBezTo>
                    <a:pt x="202" y="174"/>
                    <a:pt x="111" y="83"/>
                    <a:pt x="0" y="83"/>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166806" y="1875568"/>
              <a:ext cx="2238375" cy="2239804"/>
            </a:xfrm>
            <a:custGeom>
              <a:rect l="l" t="t" r="r" b="b"/>
              <a:pathLst>
                <a:path w="285" h="285">
                  <a:moveTo>
                    <a:pt x="0" y="202"/>
                  </a:moveTo>
                  <a:cubicBezTo>
                    <a:pt x="0" y="285"/>
                    <a:pt x="0" y="285"/>
                    <a:pt x="0" y="285"/>
                  </a:cubicBezTo>
                  <a:cubicBezTo>
                    <a:pt x="157" y="285"/>
                    <a:pt x="285" y="157"/>
                    <a:pt x="285" y="0"/>
                  </a:cubicBezTo>
                  <a:cubicBezTo>
                    <a:pt x="202" y="0"/>
                    <a:pt x="202" y="0"/>
                    <a:pt x="202" y="0"/>
                  </a:cubicBezTo>
                  <a:cubicBezTo>
                    <a:pt x="202" y="111"/>
                    <a:pt x="111" y="202"/>
                    <a:pt x="0" y="202"/>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753386" y="3454622"/>
              <a:ext cx="2238375" cy="2247329"/>
            </a:xfrm>
            <a:custGeom>
              <a:rect l="l" t="t" r="r" b="b"/>
              <a:pathLst>
                <a:path w="285" h="286">
                  <a:moveTo>
                    <a:pt x="285" y="83"/>
                  </a:moveTo>
                  <a:cubicBezTo>
                    <a:pt x="285" y="0"/>
                    <a:pt x="285" y="0"/>
                    <a:pt x="285" y="0"/>
                  </a:cubicBezTo>
                  <a:cubicBezTo>
                    <a:pt x="128" y="0"/>
                    <a:pt x="0" y="128"/>
                    <a:pt x="0" y="286"/>
                  </a:cubicBezTo>
                  <a:cubicBezTo>
                    <a:pt x="83" y="286"/>
                    <a:pt x="83" y="286"/>
                    <a:pt x="83" y="286"/>
                  </a:cubicBezTo>
                  <a:cubicBezTo>
                    <a:pt x="83" y="174"/>
                    <a:pt x="174" y="83"/>
                    <a:pt x="285" y="8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53386" y="1875568"/>
              <a:ext cx="2238375" cy="2239804"/>
            </a:xfrm>
            <a:custGeom>
              <a:rect l="l" t="t" r="r" b="b"/>
              <a:pathLst>
                <a:path w="285" h="285">
                  <a:moveTo>
                    <a:pt x="285" y="202"/>
                  </a:moveTo>
                  <a:cubicBezTo>
                    <a:pt x="285" y="285"/>
                    <a:pt x="285" y="285"/>
                    <a:pt x="285" y="285"/>
                  </a:cubicBezTo>
                  <a:cubicBezTo>
                    <a:pt x="128" y="285"/>
                    <a:pt x="0" y="157"/>
                    <a:pt x="0" y="0"/>
                  </a:cubicBezTo>
                  <a:cubicBezTo>
                    <a:pt x="83" y="0"/>
                    <a:pt x="83" y="0"/>
                    <a:pt x="83" y="0"/>
                  </a:cubicBezTo>
                  <a:cubicBezTo>
                    <a:pt x="83" y="111"/>
                    <a:pt x="174" y="202"/>
                    <a:pt x="285" y="202"/>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211033" y="2959322"/>
            <a:ext cx="1645728" cy="1705738"/>
            <a:chOff x="5211033" y="2959322"/>
            <a:chExt cx="1645728" cy="1705738"/>
          </a:xfrm>
        </p:grpSpPr>
        <p:sp>
          <p:nvSpPr>
            <p:cNvPr id="8" name="Freeform 8"/>
            <p:cNvSpPr/>
            <p:nvPr/>
          </p:nvSpPr>
          <p:spPr>
            <a:xfrm>
              <a:off x="5211033" y="3015424"/>
              <a:ext cx="541973" cy="425577"/>
            </a:xfrm>
            <a:custGeom>
              <a:rect l="l" t="t" r="r" b="b"/>
              <a:pathLst>
                <a:path w="105" h="83">
                  <a:moveTo>
                    <a:pt x="19" y="26"/>
                  </a:moveTo>
                  <a:cubicBezTo>
                    <a:pt x="50" y="11"/>
                    <a:pt x="50" y="11"/>
                    <a:pt x="50" y="11"/>
                  </a:cubicBezTo>
                  <a:cubicBezTo>
                    <a:pt x="50" y="11"/>
                    <a:pt x="51" y="11"/>
                    <a:pt x="51" y="11"/>
                  </a:cubicBezTo>
                  <a:cubicBezTo>
                    <a:pt x="51" y="11"/>
                    <a:pt x="51" y="11"/>
                    <a:pt x="51" y="11"/>
                  </a:cubicBezTo>
                  <a:cubicBezTo>
                    <a:pt x="51" y="42"/>
                    <a:pt x="51" y="42"/>
                    <a:pt x="51" y="42"/>
                  </a:cubicBezTo>
                  <a:cubicBezTo>
                    <a:pt x="51" y="42"/>
                    <a:pt x="51" y="43"/>
                    <a:pt x="51" y="43"/>
                  </a:cubicBezTo>
                  <a:cubicBezTo>
                    <a:pt x="51" y="43"/>
                    <a:pt x="50" y="43"/>
                    <a:pt x="50" y="43"/>
                  </a:cubicBezTo>
                  <a:cubicBezTo>
                    <a:pt x="19" y="27"/>
                    <a:pt x="19" y="27"/>
                    <a:pt x="19" y="27"/>
                  </a:cubicBezTo>
                  <a:cubicBezTo>
                    <a:pt x="19" y="27"/>
                    <a:pt x="19" y="27"/>
                    <a:pt x="19" y="27"/>
                  </a:cubicBezTo>
                  <a:cubicBezTo>
                    <a:pt x="19" y="26"/>
                    <a:pt x="19" y="26"/>
                    <a:pt x="19" y="26"/>
                  </a:cubicBezTo>
                  <a:close/>
                  <a:moveTo>
                    <a:pt x="55" y="11"/>
                  </a:moveTo>
                  <a:cubicBezTo>
                    <a:pt x="55" y="42"/>
                    <a:pt x="55" y="42"/>
                    <a:pt x="55" y="42"/>
                  </a:cubicBezTo>
                  <a:cubicBezTo>
                    <a:pt x="55" y="42"/>
                    <a:pt x="55" y="43"/>
                    <a:pt x="55" y="43"/>
                  </a:cubicBezTo>
                  <a:cubicBezTo>
                    <a:pt x="55" y="43"/>
                    <a:pt x="56" y="43"/>
                    <a:pt x="56" y="43"/>
                  </a:cubicBezTo>
                  <a:cubicBezTo>
                    <a:pt x="87" y="27"/>
                    <a:pt x="87" y="27"/>
                    <a:pt x="87" y="27"/>
                  </a:cubicBezTo>
                  <a:cubicBezTo>
                    <a:pt x="87" y="27"/>
                    <a:pt x="87" y="27"/>
                    <a:pt x="87" y="27"/>
                  </a:cubicBezTo>
                  <a:cubicBezTo>
                    <a:pt x="87" y="26"/>
                    <a:pt x="87" y="26"/>
                    <a:pt x="87" y="26"/>
                  </a:cubicBezTo>
                  <a:cubicBezTo>
                    <a:pt x="56" y="11"/>
                    <a:pt x="56" y="11"/>
                    <a:pt x="56" y="11"/>
                  </a:cubicBezTo>
                  <a:cubicBezTo>
                    <a:pt x="56" y="11"/>
                    <a:pt x="55" y="11"/>
                    <a:pt x="55" y="11"/>
                  </a:cubicBezTo>
                  <a:cubicBezTo>
                    <a:pt x="55" y="11"/>
                    <a:pt x="55" y="11"/>
                    <a:pt x="55" y="11"/>
                  </a:cubicBezTo>
                  <a:close/>
                  <a:moveTo>
                    <a:pt x="48" y="45"/>
                  </a:moveTo>
                  <a:cubicBezTo>
                    <a:pt x="15" y="29"/>
                    <a:pt x="15" y="29"/>
                    <a:pt x="15" y="29"/>
                  </a:cubicBezTo>
                  <a:cubicBezTo>
                    <a:pt x="15" y="29"/>
                    <a:pt x="15" y="29"/>
                    <a:pt x="14" y="29"/>
                  </a:cubicBezTo>
                  <a:cubicBezTo>
                    <a:pt x="1" y="35"/>
                    <a:pt x="1" y="35"/>
                    <a:pt x="1" y="35"/>
                  </a:cubicBezTo>
                  <a:cubicBezTo>
                    <a:pt x="1" y="36"/>
                    <a:pt x="0" y="36"/>
                    <a:pt x="0" y="36"/>
                  </a:cubicBezTo>
                  <a:cubicBezTo>
                    <a:pt x="0" y="37"/>
                    <a:pt x="1" y="37"/>
                    <a:pt x="1" y="37"/>
                  </a:cubicBezTo>
                  <a:cubicBezTo>
                    <a:pt x="33" y="53"/>
                    <a:pt x="33" y="53"/>
                    <a:pt x="33" y="53"/>
                  </a:cubicBezTo>
                  <a:cubicBezTo>
                    <a:pt x="34" y="54"/>
                    <a:pt x="34" y="54"/>
                    <a:pt x="34" y="53"/>
                  </a:cubicBezTo>
                  <a:cubicBezTo>
                    <a:pt x="48" y="47"/>
                    <a:pt x="48" y="47"/>
                    <a:pt x="48" y="47"/>
                  </a:cubicBezTo>
                  <a:cubicBezTo>
                    <a:pt x="48" y="47"/>
                    <a:pt x="48" y="46"/>
                    <a:pt x="48" y="46"/>
                  </a:cubicBezTo>
                  <a:cubicBezTo>
                    <a:pt x="48" y="45"/>
                    <a:pt x="48" y="45"/>
                    <a:pt x="48" y="45"/>
                  </a:cubicBezTo>
                  <a:close/>
                  <a:moveTo>
                    <a:pt x="105" y="16"/>
                  </a:moveTo>
                  <a:cubicBezTo>
                    <a:pt x="105" y="17"/>
                    <a:pt x="106" y="17"/>
                    <a:pt x="106" y="17"/>
                  </a:cubicBezTo>
                  <a:cubicBezTo>
                    <a:pt x="106" y="18"/>
                    <a:pt x="105" y="18"/>
                    <a:pt x="105" y="18"/>
                  </a:cubicBezTo>
                  <a:cubicBezTo>
                    <a:pt x="92" y="25"/>
                    <a:pt x="92" y="25"/>
                    <a:pt x="92" y="25"/>
                  </a:cubicBezTo>
                  <a:cubicBezTo>
                    <a:pt x="91" y="25"/>
                    <a:pt x="91" y="25"/>
                    <a:pt x="91" y="25"/>
                  </a:cubicBezTo>
                  <a:cubicBezTo>
                    <a:pt x="58" y="9"/>
                    <a:pt x="58" y="9"/>
                    <a:pt x="58" y="9"/>
                  </a:cubicBezTo>
                  <a:cubicBezTo>
                    <a:pt x="58" y="8"/>
                    <a:pt x="58" y="8"/>
                    <a:pt x="58" y="8"/>
                  </a:cubicBezTo>
                  <a:cubicBezTo>
                    <a:pt x="58" y="7"/>
                    <a:pt x="58" y="7"/>
                    <a:pt x="58" y="7"/>
                  </a:cubicBezTo>
                  <a:cubicBezTo>
                    <a:pt x="72" y="0"/>
                    <a:pt x="72" y="0"/>
                    <a:pt x="72" y="0"/>
                  </a:cubicBezTo>
                  <a:cubicBezTo>
                    <a:pt x="72" y="0"/>
                    <a:pt x="72" y="0"/>
                    <a:pt x="72" y="0"/>
                  </a:cubicBezTo>
                  <a:cubicBezTo>
                    <a:pt x="105" y="16"/>
                    <a:pt x="105" y="16"/>
                    <a:pt x="105" y="16"/>
                  </a:cubicBezTo>
                  <a:close/>
                  <a:moveTo>
                    <a:pt x="105" y="35"/>
                  </a:moveTo>
                  <a:cubicBezTo>
                    <a:pt x="105" y="36"/>
                    <a:pt x="106" y="36"/>
                    <a:pt x="106" y="36"/>
                  </a:cubicBezTo>
                  <a:cubicBezTo>
                    <a:pt x="106" y="37"/>
                    <a:pt x="105" y="37"/>
                    <a:pt x="105" y="37"/>
                  </a:cubicBezTo>
                  <a:cubicBezTo>
                    <a:pt x="72" y="53"/>
                    <a:pt x="72" y="53"/>
                    <a:pt x="72" y="53"/>
                  </a:cubicBezTo>
                  <a:cubicBezTo>
                    <a:pt x="72" y="54"/>
                    <a:pt x="72" y="54"/>
                    <a:pt x="72" y="53"/>
                  </a:cubicBezTo>
                  <a:cubicBezTo>
                    <a:pt x="58" y="47"/>
                    <a:pt x="58" y="47"/>
                    <a:pt x="58" y="47"/>
                  </a:cubicBezTo>
                  <a:cubicBezTo>
                    <a:pt x="58" y="47"/>
                    <a:pt x="58" y="46"/>
                    <a:pt x="58" y="46"/>
                  </a:cubicBezTo>
                  <a:cubicBezTo>
                    <a:pt x="58" y="45"/>
                    <a:pt x="58" y="45"/>
                    <a:pt x="58" y="45"/>
                  </a:cubicBezTo>
                  <a:cubicBezTo>
                    <a:pt x="91" y="29"/>
                    <a:pt x="91" y="29"/>
                    <a:pt x="91" y="29"/>
                  </a:cubicBezTo>
                  <a:cubicBezTo>
                    <a:pt x="91" y="29"/>
                    <a:pt x="91" y="29"/>
                    <a:pt x="92" y="29"/>
                  </a:cubicBezTo>
                  <a:cubicBezTo>
                    <a:pt x="105" y="35"/>
                    <a:pt x="105" y="35"/>
                    <a:pt x="105" y="35"/>
                  </a:cubicBezTo>
                  <a:close/>
                  <a:moveTo>
                    <a:pt x="48" y="7"/>
                  </a:moveTo>
                  <a:cubicBezTo>
                    <a:pt x="34" y="0"/>
                    <a:pt x="34" y="0"/>
                    <a:pt x="34" y="0"/>
                  </a:cubicBezTo>
                  <a:cubicBezTo>
                    <a:pt x="34" y="0"/>
                    <a:pt x="34" y="0"/>
                    <a:pt x="33" y="0"/>
                  </a:cubicBezTo>
                  <a:cubicBezTo>
                    <a:pt x="1" y="16"/>
                    <a:pt x="1" y="16"/>
                    <a:pt x="1" y="16"/>
                  </a:cubicBezTo>
                  <a:cubicBezTo>
                    <a:pt x="1" y="17"/>
                    <a:pt x="0" y="17"/>
                    <a:pt x="0" y="17"/>
                  </a:cubicBezTo>
                  <a:cubicBezTo>
                    <a:pt x="0" y="18"/>
                    <a:pt x="1" y="18"/>
                    <a:pt x="1" y="18"/>
                  </a:cubicBezTo>
                  <a:cubicBezTo>
                    <a:pt x="14" y="25"/>
                    <a:pt x="14" y="25"/>
                    <a:pt x="14" y="25"/>
                  </a:cubicBezTo>
                  <a:cubicBezTo>
                    <a:pt x="15" y="25"/>
                    <a:pt x="15" y="25"/>
                    <a:pt x="15" y="25"/>
                  </a:cubicBezTo>
                  <a:cubicBezTo>
                    <a:pt x="48" y="9"/>
                    <a:pt x="48" y="9"/>
                    <a:pt x="48" y="9"/>
                  </a:cubicBezTo>
                  <a:cubicBezTo>
                    <a:pt x="48" y="8"/>
                    <a:pt x="48" y="8"/>
                    <a:pt x="48" y="8"/>
                  </a:cubicBezTo>
                  <a:cubicBezTo>
                    <a:pt x="48" y="7"/>
                    <a:pt x="48" y="7"/>
                    <a:pt x="48" y="7"/>
                  </a:cubicBezTo>
                  <a:close/>
                  <a:moveTo>
                    <a:pt x="55" y="50"/>
                  </a:moveTo>
                  <a:cubicBezTo>
                    <a:pt x="55" y="82"/>
                    <a:pt x="55" y="82"/>
                    <a:pt x="55" y="82"/>
                  </a:cubicBezTo>
                  <a:cubicBezTo>
                    <a:pt x="55" y="82"/>
                    <a:pt x="55" y="83"/>
                    <a:pt x="55" y="83"/>
                  </a:cubicBezTo>
                  <a:cubicBezTo>
                    <a:pt x="55" y="83"/>
                    <a:pt x="56" y="83"/>
                    <a:pt x="56" y="83"/>
                  </a:cubicBezTo>
                  <a:cubicBezTo>
                    <a:pt x="89" y="66"/>
                    <a:pt x="89" y="66"/>
                    <a:pt x="89" y="66"/>
                  </a:cubicBezTo>
                  <a:cubicBezTo>
                    <a:pt x="89" y="66"/>
                    <a:pt x="90" y="66"/>
                    <a:pt x="90" y="65"/>
                  </a:cubicBezTo>
                  <a:cubicBezTo>
                    <a:pt x="90" y="50"/>
                    <a:pt x="90" y="50"/>
                    <a:pt x="90" y="50"/>
                  </a:cubicBezTo>
                  <a:cubicBezTo>
                    <a:pt x="90" y="50"/>
                    <a:pt x="89" y="49"/>
                    <a:pt x="89" y="49"/>
                  </a:cubicBezTo>
                  <a:cubicBezTo>
                    <a:pt x="89" y="49"/>
                    <a:pt x="89" y="49"/>
                    <a:pt x="88" y="49"/>
                  </a:cubicBezTo>
                  <a:cubicBezTo>
                    <a:pt x="73" y="57"/>
                    <a:pt x="73" y="57"/>
                    <a:pt x="73" y="57"/>
                  </a:cubicBezTo>
                  <a:cubicBezTo>
                    <a:pt x="72" y="57"/>
                    <a:pt x="72" y="57"/>
                    <a:pt x="72" y="57"/>
                  </a:cubicBezTo>
                  <a:cubicBezTo>
                    <a:pt x="72" y="57"/>
                    <a:pt x="72" y="57"/>
                    <a:pt x="72" y="57"/>
                  </a:cubicBezTo>
                  <a:cubicBezTo>
                    <a:pt x="71" y="57"/>
                    <a:pt x="71" y="57"/>
                    <a:pt x="71" y="57"/>
                  </a:cubicBezTo>
                  <a:cubicBezTo>
                    <a:pt x="56" y="49"/>
                    <a:pt x="56" y="49"/>
                    <a:pt x="56" y="49"/>
                  </a:cubicBezTo>
                  <a:cubicBezTo>
                    <a:pt x="56" y="49"/>
                    <a:pt x="55" y="49"/>
                    <a:pt x="55" y="49"/>
                  </a:cubicBezTo>
                  <a:cubicBezTo>
                    <a:pt x="55" y="49"/>
                    <a:pt x="55" y="50"/>
                    <a:pt x="55" y="50"/>
                  </a:cubicBezTo>
                  <a:close/>
                  <a:moveTo>
                    <a:pt x="16" y="50"/>
                  </a:moveTo>
                  <a:cubicBezTo>
                    <a:pt x="16" y="50"/>
                    <a:pt x="17" y="49"/>
                    <a:pt x="17" y="49"/>
                  </a:cubicBezTo>
                  <a:cubicBezTo>
                    <a:pt x="17" y="49"/>
                    <a:pt x="17" y="49"/>
                    <a:pt x="18" y="49"/>
                  </a:cubicBezTo>
                  <a:cubicBezTo>
                    <a:pt x="33" y="57"/>
                    <a:pt x="33" y="57"/>
                    <a:pt x="33" y="57"/>
                  </a:cubicBezTo>
                  <a:cubicBezTo>
                    <a:pt x="34" y="57"/>
                    <a:pt x="34" y="57"/>
                    <a:pt x="34" y="57"/>
                  </a:cubicBezTo>
                  <a:cubicBezTo>
                    <a:pt x="50" y="49"/>
                    <a:pt x="50" y="49"/>
                    <a:pt x="50" y="49"/>
                  </a:cubicBezTo>
                  <a:cubicBezTo>
                    <a:pt x="50" y="49"/>
                    <a:pt x="51" y="49"/>
                    <a:pt x="51" y="49"/>
                  </a:cubicBezTo>
                  <a:cubicBezTo>
                    <a:pt x="51" y="49"/>
                    <a:pt x="51" y="50"/>
                    <a:pt x="51" y="50"/>
                  </a:cubicBezTo>
                  <a:cubicBezTo>
                    <a:pt x="51" y="82"/>
                    <a:pt x="51" y="82"/>
                    <a:pt x="51" y="82"/>
                  </a:cubicBezTo>
                  <a:cubicBezTo>
                    <a:pt x="51" y="82"/>
                    <a:pt x="51" y="83"/>
                    <a:pt x="51" y="83"/>
                  </a:cubicBezTo>
                  <a:cubicBezTo>
                    <a:pt x="51" y="83"/>
                    <a:pt x="50" y="83"/>
                    <a:pt x="50" y="83"/>
                  </a:cubicBezTo>
                  <a:cubicBezTo>
                    <a:pt x="17" y="66"/>
                    <a:pt x="17" y="66"/>
                    <a:pt x="17" y="66"/>
                  </a:cubicBezTo>
                  <a:cubicBezTo>
                    <a:pt x="17" y="66"/>
                    <a:pt x="16" y="66"/>
                    <a:pt x="16" y="65"/>
                  </a:cubicBezTo>
                  <a:lnTo>
                    <a:pt x="16" y="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475952" y="2959322"/>
              <a:ext cx="380809" cy="537400"/>
            </a:xfrm>
            <a:custGeom>
              <a:rect l="l" t="t" r="r" b="b"/>
              <a:pathLst>
                <a:path w="21543" h="21574">
                  <a:moveTo>
                    <a:pt x="13864" y="16422"/>
                  </a:moveTo>
                  <a:cubicBezTo>
                    <a:pt x="13295" y="16782"/>
                    <a:pt x="12583" y="17013"/>
                    <a:pt x="11740" y="17115"/>
                  </a:cubicBezTo>
                  <a:lnTo>
                    <a:pt x="11752" y="18333"/>
                  </a:lnTo>
                  <a:lnTo>
                    <a:pt x="9908" y="18336"/>
                  </a:lnTo>
                  <a:lnTo>
                    <a:pt x="9897" y="17119"/>
                  </a:lnTo>
                  <a:cubicBezTo>
                    <a:pt x="9066" y="17021"/>
                    <a:pt x="8316" y="16773"/>
                    <a:pt x="7666" y="16391"/>
                  </a:cubicBezTo>
                  <a:cubicBezTo>
                    <a:pt x="6892" y="15916"/>
                    <a:pt x="6492" y="15369"/>
                    <a:pt x="6466" y="14757"/>
                  </a:cubicBezTo>
                  <a:lnTo>
                    <a:pt x="6503" y="14424"/>
                  </a:lnTo>
                  <a:lnTo>
                    <a:pt x="8292" y="14419"/>
                  </a:lnTo>
                  <a:lnTo>
                    <a:pt x="8298" y="14543"/>
                  </a:lnTo>
                  <a:cubicBezTo>
                    <a:pt x="8309" y="15050"/>
                    <a:pt x="8528" y="15427"/>
                    <a:pt x="8960" y="15694"/>
                  </a:cubicBezTo>
                  <a:cubicBezTo>
                    <a:pt x="9384" y="15964"/>
                    <a:pt x="10003" y="16098"/>
                    <a:pt x="10790" y="16098"/>
                  </a:cubicBezTo>
                  <a:cubicBezTo>
                    <a:pt x="11584" y="16093"/>
                    <a:pt x="12202" y="15951"/>
                    <a:pt x="12633" y="15680"/>
                  </a:cubicBezTo>
                  <a:cubicBezTo>
                    <a:pt x="13064" y="15409"/>
                    <a:pt x="13270" y="15036"/>
                    <a:pt x="13270" y="14552"/>
                  </a:cubicBezTo>
                  <a:cubicBezTo>
                    <a:pt x="13270" y="14153"/>
                    <a:pt x="13070" y="13842"/>
                    <a:pt x="12652" y="13606"/>
                  </a:cubicBezTo>
                  <a:cubicBezTo>
                    <a:pt x="12221" y="13367"/>
                    <a:pt x="11477" y="13158"/>
                    <a:pt x="10433" y="12985"/>
                  </a:cubicBezTo>
                  <a:cubicBezTo>
                    <a:pt x="9278" y="12794"/>
                    <a:pt x="8385" y="12496"/>
                    <a:pt x="7803" y="12110"/>
                  </a:cubicBezTo>
                  <a:cubicBezTo>
                    <a:pt x="7210" y="11710"/>
                    <a:pt x="6897" y="11199"/>
                    <a:pt x="6892" y="10591"/>
                  </a:cubicBezTo>
                  <a:cubicBezTo>
                    <a:pt x="6886" y="9899"/>
                    <a:pt x="7266" y="9321"/>
                    <a:pt x="8023" y="8877"/>
                  </a:cubicBezTo>
                  <a:cubicBezTo>
                    <a:pt x="8534" y="8574"/>
                    <a:pt x="9147" y="8376"/>
                    <a:pt x="9833" y="8282"/>
                  </a:cubicBezTo>
                  <a:lnTo>
                    <a:pt x="9822" y="7225"/>
                  </a:lnTo>
                  <a:lnTo>
                    <a:pt x="11665" y="7216"/>
                  </a:lnTo>
                  <a:lnTo>
                    <a:pt x="11671" y="8242"/>
                  </a:lnTo>
                  <a:cubicBezTo>
                    <a:pt x="12496" y="8322"/>
                    <a:pt x="13183" y="8527"/>
                    <a:pt x="13727" y="8841"/>
                  </a:cubicBezTo>
                  <a:cubicBezTo>
                    <a:pt x="14451" y="9272"/>
                    <a:pt x="14851" y="9867"/>
                    <a:pt x="14907" y="10617"/>
                  </a:cubicBezTo>
                  <a:lnTo>
                    <a:pt x="14914" y="10748"/>
                  </a:lnTo>
                  <a:lnTo>
                    <a:pt x="13114" y="10754"/>
                  </a:lnTo>
                  <a:lnTo>
                    <a:pt x="13089" y="10650"/>
                  </a:lnTo>
                  <a:cubicBezTo>
                    <a:pt x="13002" y="10183"/>
                    <a:pt x="12783" y="9832"/>
                    <a:pt x="12427" y="9610"/>
                  </a:cubicBezTo>
                  <a:cubicBezTo>
                    <a:pt x="12077" y="9392"/>
                    <a:pt x="11565" y="9277"/>
                    <a:pt x="10895" y="9282"/>
                  </a:cubicBezTo>
                  <a:cubicBezTo>
                    <a:pt x="10196" y="9282"/>
                    <a:pt x="9640" y="9401"/>
                    <a:pt x="9259" y="9632"/>
                  </a:cubicBezTo>
                  <a:cubicBezTo>
                    <a:pt x="8878" y="9858"/>
                    <a:pt x="8698" y="10160"/>
                    <a:pt x="8702" y="10572"/>
                  </a:cubicBezTo>
                  <a:cubicBezTo>
                    <a:pt x="8702" y="10924"/>
                    <a:pt x="8878" y="11204"/>
                    <a:pt x="9229" y="11408"/>
                  </a:cubicBezTo>
                  <a:cubicBezTo>
                    <a:pt x="9584" y="11621"/>
                    <a:pt x="10216" y="11808"/>
                    <a:pt x="11115" y="11954"/>
                  </a:cubicBezTo>
                  <a:cubicBezTo>
                    <a:pt x="12421" y="12172"/>
                    <a:pt x="13414" y="12492"/>
                    <a:pt x="14076" y="12914"/>
                  </a:cubicBezTo>
                  <a:cubicBezTo>
                    <a:pt x="14732" y="13335"/>
                    <a:pt x="15076" y="13877"/>
                    <a:pt x="15076" y="14521"/>
                  </a:cubicBezTo>
                  <a:cubicBezTo>
                    <a:pt x="15082" y="15289"/>
                    <a:pt x="14676" y="15929"/>
                    <a:pt x="13864" y="16422"/>
                  </a:cubicBezTo>
                  <a:cubicBezTo>
                    <a:pt x="13864" y="16422"/>
                    <a:pt x="13864" y="16422"/>
                    <a:pt x="13864" y="16422"/>
                  </a:cubicBezTo>
                  <a:close/>
                  <a:moveTo>
                    <a:pt x="13995" y="4271"/>
                  </a:moveTo>
                  <a:lnTo>
                    <a:pt x="13995" y="4298"/>
                  </a:lnTo>
                  <a:lnTo>
                    <a:pt x="7161" y="4325"/>
                  </a:lnTo>
                  <a:lnTo>
                    <a:pt x="7372" y="4045"/>
                  </a:lnTo>
                  <a:lnTo>
                    <a:pt x="7754" y="3756"/>
                  </a:lnTo>
                  <a:lnTo>
                    <a:pt x="13245" y="3739"/>
                  </a:lnTo>
                  <a:lnTo>
                    <a:pt x="14789" y="0"/>
                  </a:lnTo>
                  <a:lnTo>
                    <a:pt x="6535" y="31"/>
                  </a:lnTo>
                  <a:lnTo>
                    <a:pt x="7722" y="3668"/>
                  </a:lnTo>
                  <a:cubicBezTo>
                    <a:pt x="6866" y="2984"/>
                    <a:pt x="4761" y="1540"/>
                    <a:pt x="2855" y="2042"/>
                  </a:cubicBezTo>
                  <a:lnTo>
                    <a:pt x="3061" y="2446"/>
                  </a:lnTo>
                  <a:cubicBezTo>
                    <a:pt x="4687" y="2020"/>
                    <a:pt x="6673" y="3472"/>
                    <a:pt x="7372" y="4045"/>
                  </a:cubicBezTo>
                  <a:cubicBezTo>
                    <a:pt x="6210" y="4348"/>
                    <a:pt x="4699" y="4569"/>
                    <a:pt x="3805" y="4001"/>
                  </a:cubicBezTo>
                  <a:lnTo>
                    <a:pt x="3399" y="4329"/>
                  </a:lnTo>
                  <a:cubicBezTo>
                    <a:pt x="3930" y="4667"/>
                    <a:pt x="4605" y="4783"/>
                    <a:pt x="5310" y="4783"/>
                  </a:cubicBezTo>
                  <a:cubicBezTo>
                    <a:pt x="5729" y="4783"/>
                    <a:pt x="6155" y="4734"/>
                    <a:pt x="6566" y="4667"/>
                  </a:cubicBezTo>
                  <a:cubicBezTo>
                    <a:pt x="2687" y="6563"/>
                    <a:pt x="-26" y="10769"/>
                    <a:pt x="0" y="13957"/>
                  </a:cubicBezTo>
                  <a:cubicBezTo>
                    <a:pt x="32" y="18189"/>
                    <a:pt x="4886" y="21600"/>
                    <a:pt x="10828" y="21573"/>
                  </a:cubicBezTo>
                  <a:cubicBezTo>
                    <a:pt x="16782" y="21556"/>
                    <a:pt x="21574" y="18105"/>
                    <a:pt x="21543" y="13877"/>
                  </a:cubicBezTo>
                  <a:cubicBezTo>
                    <a:pt x="21518" y="10468"/>
                    <a:pt x="18344" y="5897"/>
                    <a:pt x="13995" y="4271"/>
                  </a:cubicBezTo>
                  <a:cubicBezTo>
                    <a:pt x="13995" y="4271"/>
                    <a:pt x="13995" y="4271"/>
                    <a:pt x="13995" y="427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297043" y="4240435"/>
              <a:ext cx="513778" cy="424625"/>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6228112" y="4279582"/>
            <a:ext cx="496157" cy="415672"/>
            <a:chOff x="6228112" y="4279582"/>
            <a:chExt cx="496157" cy="415672"/>
          </a:xfrm>
        </p:grpSpPr>
        <p:sp>
          <p:nvSpPr>
            <p:cNvPr id="12" name="Freeform 12"/>
            <p:cNvSpPr/>
            <p:nvPr/>
          </p:nvSpPr>
          <p:spPr>
            <a:xfrm>
              <a:off x="6312789" y="4402646"/>
              <a:ext cx="324707" cy="292608"/>
            </a:xfrm>
            <a:custGeom>
              <a:rect l="l" t="t" r="r" b="b"/>
              <a:pathLst>
                <a:path w="161" h="145">
                  <a:moveTo>
                    <a:pt x="0" y="62"/>
                  </a:moveTo>
                  <a:lnTo>
                    <a:pt x="0" y="145"/>
                  </a:lnTo>
                  <a:lnTo>
                    <a:pt x="31" y="145"/>
                  </a:lnTo>
                  <a:lnTo>
                    <a:pt x="130" y="145"/>
                  </a:lnTo>
                  <a:lnTo>
                    <a:pt x="161" y="145"/>
                  </a:lnTo>
                  <a:lnTo>
                    <a:pt x="161" y="62"/>
                  </a:lnTo>
                  <a:lnTo>
                    <a:pt x="81" y="0"/>
                  </a:lnTo>
                  <a:lnTo>
                    <a:pt x="0" y="62"/>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6228112" y="4279582"/>
              <a:ext cx="496157" cy="248221"/>
            </a:xfrm>
            <a:custGeom>
              <a:rect l="l" t="t" r="r" b="b"/>
              <a:pathLst>
                <a:path w="246" h="123">
                  <a:moveTo>
                    <a:pt x="225" y="80"/>
                  </a:moveTo>
                  <a:lnTo>
                    <a:pt x="225" y="21"/>
                  </a:lnTo>
                  <a:lnTo>
                    <a:pt x="182" y="21"/>
                  </a:lnTo>
                  <a:lnTo>
                    <a:pt x="182" y="47"/>
                  </a:lnTo>
                  <a:lnTo>
                    <a:pt x="123" y="0"/>
                  </a:lnTo>
                  <a:lnTo>
                    <a:pt x="123" y="0"/>
                  </a:lnTo>
                  <a:lnTo>
                    <a:pt x="123" y="0"/>
                  </a:lnTo>
                  <a:lnTo>
                    <a:pt x="123" y="0"/>
                  </a:lnTo>
                  <a:lnTo>
                    <a:pt x="123" y="0"/>
                  </a:lnTo>
                  <a:lnTo>
                    <a:pt x="0" y="97"/>
                  </a:lnTo>
                  <a:lnTo>
                    <a:pt x="21" y="123"/>
                  </a:lnTo>
                  <a:lnTo>
                    <a:pt x="123" y="42"/>
                  </a:lnTo>
                  <a:lnTo>
                    <a:pt x="225" y="123"/>
                  </a:lnTo>
                  <a:lnTo>
                    <a:pt x="246" y="97"/>
                  </a:lnTo>
                  <a:lnTo>
                    <a:pt x="225" y="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1002893"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生产与供应现状分析</a:t>
            </a:r>
          </a:p>
        </p:txBody>
      </p:sp>
      <p:sp>
        <p:nvSpPr>
          <p:cNvPr id="15" name="TextBox 15"/>
          <p:cNvSpPr txBox="1"/>
          <p:nvPr/>
        </p:nvSpPr>
        <p:spPr>
          <a:xfrm>
            <a:off x="7417207" y="1341847"/>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2">
                    <a:alpha val="100000"/>
                  </a:schemeClr>
                </a:solidFill>
                <a:latin typeface="Microsoft Yahei"/>
                <a:ea typeface="Microsoft Yahei"/>
                <a:cs typeface="Microsoft Yahei"/>
              </a:rPr>
              <a:t>客户需求分析</a:t>
            </a:r>
          </a:p>
        </p:txBody>
      </p:sp>
      <p:sp>
        <p:nvSpPr>
          <p:cNvPr id="16" name="TextBox 16"/>
          <p:cNvSpPr txBox="1"/>
          <p:nvPr/>
        </p:nvSpPr>
        <p:spPr>
          <a:xfrm>
            <a:off x="1002893"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4">
                    <a:alpha val="100000"/>
                  </a:schemeClr>
                </a:solidFill>
                <a:latin typeface="Microsoft Yahei"/>
                <a:ea typeface="Microsoft Yahei"/>
                <a:cs typeface="Microsoft Yahei"/>
              </a:rPr>
              <a:t>生产与供应管理策略制定</a:t>
            </a:r>
          </a:p>
        </p:txBody>
      </p:sp>
      <p:sp>
        <p:nvSpPr>
          <p:cNvPr id="17" name="TextBox 17"/>
          <p:cNvSpPr txBox="1"/>
          <p:nvPr/>
        </p:nvSpPr>
        <p:spPr>
          <a:xfrm>
            <a:off x="7417207" y="4228595"/>
            <a:ext cx="3771900"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3">
                    <a:alpha val="100000"/>
                  </a:schemeClr>
                </a:solidFill>
                <a:latin typeface="Microsoft Yahei"/>
                <a:ea typeface="Microsoft Yahei"/>
                <a:cs typeface="Microsoft Yahei"/>
              </a:rPr>
              <a:t>实施计划与预期成果</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
        <p:nvSpPr>
          <p:cNvPr id="40" name="TextBox 40"/>
          <p:cNvSpPr txBox="1"/>
          <p:nvPr/>
        </p:nvSpPr>
        <p:spPr>
          <a:xfrm>
            <a:off x="1002893" y="1707444"/>
            <a:ext cx="3771900" cy="1990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对当前企业的生产与供应状况进行深入分析，识别存在的问题和面临的挑战。</a:t>
            </a:r>
          </a:p>
        </p:txBody>
      </p:sp>
      <p:sp>
        <p:nvSpPr>
          <p:cNvPr id="41" name="TextBox 41"/>
          <p:cNvSpPr txBox="1"/>
          <p:nvPr/>
        </p:nvSpPr>
        <p:spPr>
          <a:xfrm>
            <a:off x="7417207" y="1707444"/>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通过对大客户的需求进行深入分析，了解客户对产品质量、交货期等方面的具体要求。</a:t>
            </a:r>
          </a:p>
        </p:txBody>
      </p:sp>
      <p:sp>
        <p:nvSpPr>
          <p:cNvPr id="42" name="TextBox 42"/>
          <p:cNvSpPr txBox="1"/>
          <p:nvPr/>
        </p:nvSpPr>
        <p:spPr>
          <a:xfrm>
            <a:off x="1002893" y="4594193"/>
            <a:ext cx="37719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基于客户需求和生产与供应现状分析，制定针对性的生产与供应管理策略。</a:t>
            </a:r>
          </a:p>
        </p:txBody>
      </p:sp>
      <p:sp>
        <p:nvSpPr>
          <p:cNvPr id="43" name="TextBox 43"/>
          <p:cNvSpPr txBox="1"/>
          <p:nvPr/>
        </p:nvSpPr>
        <p:spPr>
          <a:xfrm>
            <a:off x="7417207" y="4594193"/>
            <a:ext cx="3771900"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阐述实施生产与供应管理策略的具体计划和预期实现的目标与成果。</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大客户营销管理策略概述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特点</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大客户的定义与特点</a:t>
              </a:r>
            </a:p>
          </p:txBody>
        </p:sp>
      </p:grpSp>
      <p:sp>
        <p:nvSpPr>
          <p:cNvPr id="32" name="AutoShape 32"/>
          <p:cNvSpPr/>
          <p:nvPr/>
        </p:nvSpPr>
        <p:spPr>
          <a:xfrm>
            <a:off x="6830551" y="20472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大客户通常指的是对企业具有战略意义的客户，他们的采购量大、采购频次高，对企业的业绩和长期发展具有重要影响。</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大客户往往具有较高的谈判能力和市场地位，对产品和服务的要求也更为严格和多样化。他们通常希望与供应商建立长期稳定的合作关系，并寻求在供应链中获得更多的价值。</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提升企业业绩</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增强企业竞争力</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促进企业长期发展</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大客户营销管理的重要性</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通过与大客户的紧密合作，企业可以深入了解市场需求和客户偏好，从而优化产品和服务设计，提高市场竞争力。</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大客户通常具有较高的市场影响力和行业地位，与他们建立长期稳定的合作关系有助于企业拓展市场份额、提升品牌知名度，为长期发展奠定基础。</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大客户是企业的重要收入来源，有效的大客户营销管理能够提升客户满意度和忠诚度，进而促进销售业绩的增长。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客户为中心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大客户营销管理策略的核心是以客户为中心，深入了解客户需求和偏好，提供个性化的产品和服务解决方案。</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关系营销</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通过建立和维护与大客户之间的长期合作关系，提高客户满意度和忠诚度，实现双方共赢。</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价值创造</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通过不断创新和优化产品和服务，为客户提供更高的附加值和差异化竞争优势，从而赢得大客户的信任和支持。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大客户营销管理策略的核心思想</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生产管理在大客户营销管理中的应用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43" r="3143"/>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预测与需求管理</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产能规划</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生产进度控制</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通过市场分析和数据挖掘，预测大客户的需求趋势，制定相应的生产计划。</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根据大客户的订单量和交货期要求，合理规划产能，确保按时交付。</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实时监控生产进度，及时调整生产计划和资源分配，确保生产顺利进行。</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生产计划与控制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7163" r="17163"/>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员工参与</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鼓励员工积极参与精益生产实践，提出改进建议，共同推动生产管理的优化。</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消除浪费</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识别并消除生产过程中的浪费，如过度生产、等待、运输等，提高生产效率。</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持续改进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通过持续改进生产流程、工艺和设备，提高产品质量和生产效率。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精益生产理念与实践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库存管理</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通过合理的库存规划和管理，降低库存成本，提高库存周转率。</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物流与配送优化</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优化物流配送网络，提高运输效率，降低运输成本。同时，提供灵活的配送服务，满足大客户的个性化需求。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供应商选择与管理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选择优质的供应商，建立长期合作关系，确保原材料和零部件的稳定供应。</a:t>
            </a:r>
          </a:p>
        </p:txBody>
      </p:sp>
      <p:pic>
        <p:nvPicPr>
          <p:cNvPr id="10" name="Picture 10"/>
          <p:cNvPicPr>
            <a:picLocks noChangeAspect="1"/>
          </p:cNvPicPr>
          <p:nvPr/>
        </p:nvPicPr>
        <p:blipFill>
          <a:blip r:embed="rId2"/>
          <a:srcRect l="25000" r="2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供应链协同与整合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https://d.book118.com/516112152110010033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微软雅黑</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2024-09-02T00:24:28.627</cp:lastPrinted>
  <dcterms:created xsi:type="dcterms:W3CDTF">2024-09-01T16:24:28Z</dcterms:created>
  <dcterms:modified xsi:type="dcterms:W3CDTF">2024-09-01T16:24:30Z</dcterms:modified>
</cp:coreProperties>
</file>