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1C433-7F0C-4865-83D5-4734A610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50840-2577-4E77-97B5-A79EA726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5A287-7BB2-4344-9C28-A711207C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9720D-7044-4842-9B63-1386BBD1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7B76E-F869-4AA9-9DA0-1AC08862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1CD1F-DEAA-4770-9540-6A99F622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F3C8E-EED2-44E8-A926-70CDA122B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7CBF9-1305-45A5-A4D1-6B5F4125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7A405-44E3-45B6-877A-61FF6C88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320CC-162C-4769-8D98-D899DEC6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57985-DD6D-4515-B977-0FEDF1A61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583" r:id="rId2"/>
    <p:sldLayoutId id="2147491584" r:id="rId3"/>
    <p:sldLayoutId id="2147491585" r:id="rId4"/>
    <p:sldLayoutId id="2147491586" r:id="rId5"/>
    <p:sldLayoutId id="2147491587" r:id="rId6"/>
    <p:sldLayoutId id="2147491588" r:id="rId7"/>
    <p:sldLayoutId id="2147491589" r:id="rId8"/>
    <p:sldLayoutId id="2147491590" r:id="rId9"/>
    <p:sldLayoutId id="2147491591" r:id="rId10"/>
    <p:sldLayoutId id="21474915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31" Type="http://schemas.openxmlformats.org/officeDocument/2006/relationships/tags" Target="../tags/tag231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140251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医学会议与科研交流教案课件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医学会议与科研交流的意义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教案课件的设计与制作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医学会议与科研交流的实践应用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教案课件的评价与改进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医学会议与科研交流的未来发展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医学会议与科研交流的意义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提高医学水平</a:t>
            </a:r>
            <a:endParaRPr lang="zh-CN" altLang="en-US"/>
          </a:p>
        </p:txBody>
      </p:sp>
      <p:sp>
        <p:nvSpPr>
          <p:cNvPr id="1048912" name="Freeform 27"/>
          <p:cNvSpPr/>
          <p:nvPr>
            <p:custDataLst>
              <p:tags r:id="rId2"/>
            </p:custDataLst>
          </p:nvPr>
        </p:nvSpPr>
        <p:spPr bwMode="auto">
          <a:xfrm>
            <a:off x="69215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矩形: 圆角 32"/>
          <p:cNvSpPr/>
          <p:nvPr>
            <p:custDataLst>
              <p:tags r:id="rId3"/>
            </p:custDataLst>
          </p:nvPr>
        </p:nvSpPr>
        <p:spPr>
          <a:xfrm flipH="1">
            <a:off x="820252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215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18" name="正文"/>
          <p:cNvSpPr txBox="1"/>
          <p:nvPr>
            <p:custDataLst>
              <p:tags r:id="rId5"/>
            </p:custDataLst>
          </p:nvPr>
        </p:nvSpPr>
        <p:spPr>
          <a:xfrm>
            <a:off x="953452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医学会议与科研交流是提高医学水平的重要途径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0" name="标题"/>
          <p:cNvSpPr txBox="1"/>
          <p:nvPr>
            <p:custDataLst>
              <p:tags r:id="rId6"/>
            </p:custDataLst>
          </p:nvPr>
        </p:nvSpPr>
        <p:spPr>
          <a:xfrm>
            <a:off x="760981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Freeform 27"/>
          <p:cNvSpPr/>
          <p:nvPr>
            <p:custDataLst>
              <p:tags r:id="rId7"/>
            </p:custDataLst>
          </p:nvPr>
        </p:nvSpPr>
        <p:spPr bwMode="auto">
          <a:xfrm>
            <a:off x="3515485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矩形: 圆角 38"/>
          <p:cNvSpPr/>
          <p:nvPr>
            <p:custDataLst>
              <p:tags r:id="rId8"/>
            </p:custDataLst>
          </p:nvPr>
        </p:nvSpPr>
        <p:spPr>
          <a:xfrm flipH="1">
            <a:off x="3643586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485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28" name="正文"/>
          <p:cNvSpPr txBox="1"/>
          <p:nvPr>
            <p:custDataLst>
              <p:tags r:id="rId10"/>
            </p:custDataLst>
          </p:nvPr>
        </p:nvSpPr>
        <p:spPr>
          <a:xfrm>
            <a:off x="3776787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通过医学会议与科研交流，可以分享最新的医学研究成果和临床经验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1"/>
            </p:custDataLst>
          </p:nvPr>
        </p:nvSpPr>
        <p:spPr>
          <a:xfrm>
            <a:off x="3584316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2" name="Freeform 27"/>
          <p:cNvSpPr/>
          <p:nvPr>
            <p:custDataLst>
              <p:tags r:id="rId12"/>
            </p:custDataLst>
          </p:nvPr>
        </p:nvSpPr>
        <p:spPr bwMode="auto">
          <a:xfrm>
            <a:off x="633882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矩形: 圆角 68"/>
          <p:cNvSpPr/>
          <p:nvPr>
            <p:custDataLst>
              <p:tags r:id="rId13"/>
            </p:custDataLst>
          </p:nvPr>
        </p:nvSpPr>
        <p:spPr>
          <a:xfrm flipH="1">
            <a:off x="6466921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82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38" name="正文"/>
          <p:cNvSpPr txBox="1"/>
          <p:nvPr>
            <p:custDataLst>
              <p:tags r:id="rId15"/>
            </p:custDataLst>
          </p:nvPr>
        </p:nvSpPr>
        <p:spPr>
          <a:xfrm>
            <a:off x="6600121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医学会议与科研交流有助于推动医学技术的发展和创新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0" name="标题"/>
          <p:cNvSpPr txBox="1"/>
          <p:nvPr>
            <p:custDataLst>
              <p:tags r:id="rId16"/>
            </p:custDataLst>
          </p:nvPr>
        </p:nvSpPr>
        <p:spPr>
          <a:xfrm>
            <a:off x="6407650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2" name="Freeform 27"/>
          <p:cNvSpPr/>
          <p:nvPr>
            <p:custDataLst>
              <p:tags r:id="rId17"/>
            </p:custDataLst>
          </p:nvPr>
        </p:nvSpPr>
        <p:spPr bwMode="auto">
          <a:xfrm>
            <a:off x="9162154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矩形: 圆角 74"/>
          <p:cNvSpPr/>
          <p:nvPr>
            <p:custDataLst>
              <p:tags r:id="rId18"/>
            </p:custDataLst>
          </p:nvPr>
        </p:nvSpPr>
        <p:spPr>
          <a:xfrm flipH="1">
            <a:off x="9290893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2154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8" name="正文"/>
          <p:cNvSpPr txBox="1"/>
          <p:nvPr>
            <p:custDataLst>
              <p:tags r:id="rId20"/>
            </p:custDataLst>
          </p:nvPr>
        </p:nvSpPr>
        <p:spPr>
          <a:xfrm>
            <a:off x="9423456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医学会议与科研交流可以促进医学领域的合作与交流，提高整体医学水平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21"/>
            </p:custDataLst>
          </p:nvPr>
        </p:nvSpPr>
        <p:spPr>
          <a:xfrm>
            <a:off x="9231622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促进学术交流</a:t>
            </a:r>
            <a:endParaRPr lang="zh-CN" altLang="en-US"/>
          </a:p>
        </p:txBody>
      </p:sp>
      <p:sp>
        <p:nvSpPr>
          <p:cNvPr id="1048986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医学会议与科研交流有助于推动医学事业的发展和进步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医学会议与科研交流是促进学术交流的重要途径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通过医学会议与科研交流，可以分享最新的研究成果和临床经验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医学会议与科研交流可以促进不同学科之间的交叉融合，激发创新思维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推动医学发展</a:t>
            </a:r>
            <a:endParaRPr lang="zh-CN" altLang="en-US"/>
          </a:p>
        </p:txBody>
      </p:sp>
      <p:sp>
        <p:nvSpPr>
          <p:cNvPr id="1049052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促进医学知识的传播和交流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提高医学研究的质量和效率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推动医学技术的创新和发展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促进医学人才的培养和成长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培养医学人才</a:t>
            </a:r>
            <a:endParaRPr lang="zh-CN" altLang="en-US"/>
          </a:p>
        </p:txBody>
      </p:sp>
      <p:sp>
        <p:nvSpPr>
          <p:cNvPr id="1049110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医学会议与科研交流还可以激发医学生的创新精神和科研热情，为他们未来的职业生涯打下坚实的基础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0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医学会议与科研交流可以拓宽医学生的视野，提高他们的专业素养和实践能力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通过医学会议与科研交流，可以促进医学生与专家之间的交流与合作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医学会议与科研交流是医学人才培养的重要途径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教案课件的设计与制作</a:t>
            </a:r>
            <a:endParaRPr lang="zh-CN" altLang="en-US"/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确定主题和内容</a:t>
            </a:r>
            <a:endParaRPr lang="zh-CN" altLang="en-US"/>
          </a:p>
        </p:txBody>
      </p:sp>
      <p:sp>
        <p:nvSpPr>
          <p:cNvPr id="1049208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主题：医学会议与科研交流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制作：使用PPT软件进行制作，包括文字、图片、图表、动画等元素的添加和调整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设计：根据会议的主题和内容，选择合适的设计风格和布局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内容：包括会议的目的、议程、嘉宾介绍、研究成果展示等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选择合适的素材和资源</a:t>
            </a:r>
            <a:endParaRPr lang="zh-CN" altLang="en-US"/>
          </a:p>
        </p:txBody>
      </p:sp>
      <p:sp>
        <p:nvSpPr>
          <p:cNvPr id="10492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13880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8" name="矩形 65"/>
          <p:cNvSpPr/>
          <p:nvPr>
            <p:custDataLst>
              <p:tags r:id="rId3"/>
            </p:custDataLst>
          </p:nvPr>
        </p:nvSpPr>
        <p:spPr>
          <a:xfrm>
            <a:off x="1097366" y="1642730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6"/>
          <p:cNvSpPr txBox="1"/>
          <p:nvPr>
            <p:custDataLst>
              <p:tags r:id="rId4"/>
            </p:custDataLst>
          </p:nvPr>
        </p:nvSpPr>
        <p:spPr>
          <a:xfrm>
            <a:off x="1486836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素材类型：图片、视频、音频、文字等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1144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69"/>
          <p:cNvSpPr/>
          <p:nvPr>
            <p:custDataLst>
              <p:tags r:id="rId6"/>
            </p:custDataLst>
          </p:nvPr>
        </p:nvSpPr>
        <p:spPr>
          <a:xfrm>
            <a:off x="6403976" y="1642730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70"/>
          <p:cNvSpPr txBox="1"/>
          <p:nvPr>
            <p:custDataLst>
              <p:tags r:id="rId7"/>
            </p:custDataLst>
          </p:nvPr>
        </p:nvSpPr>
        <p:spPr>
          <a:xfrm>
            <a:off x="6794100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素材来源：网络、图书馆、专业书籍、学术期刊等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1388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文本框 74"/>
          <p:cNvSpPr txBox="1"/>
          <p:nvPr>
            <p:custDataLst>
              <p:tags r:id="rId9"/>
            </p:custDataLst>
          </p:nvPr>
        </p:nvSpPr>
        <p:spPr>
          <a:xfrm>
            <a:off x="148683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素材质量：高清、无水印、无版权纠纷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2" name="矩形 73"/>
          <p:cNvSpPr/>
          <p:nvPr>
            <p:custDataLst>
              <p:tags r:id="rId10"/>
            </p:custDataLst>
          </p:nvPr>
        </p:nvSpPr>
        <p:spPr>
          <a:xfrm>
            <a:off x="1097366" y="4248578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071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84"/>
          <p:cNvSpPr/>
          <p:nvPr>
            <p:custDataLst>
              <p:tags r:id="rId12"/>
            </p:custDataLst>
          </p:nvPr>
        </p:nvSpPr>
        <p:spPr>
          <a:xfrm>
            <a:off x="6464196" y="4248578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85"/>
          <p:cNvSpPr txBox="1"/>
          <p:nvPr>
            <p:custDataLst>
              <p:tags r:id="rId13"/>
            </p:custDataLst>
          </p:nvPr>
        </p:nvSpPr>
        <p:spPr>
          <a:xfrm>
            <a:off x="685366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素材整理：分类、命名、存储等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设计课件结构和布局</a:t>
            </a:r>
            <a:endParaRPr lang="zh-CN" altLang="en-US"/>
          </a:p>
        </p:txBody>
      </p:sp>
      <p:sp>
        <p:nvSpPr>
          <p:cNvPr id="104934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4632" y="2145108"/>
            <a:ext cx="599743" cy="17442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0273" y="4089043"/>
            <a:ext cx="570487" cy="1566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4"/>
            </p:custDataLst>
          </p:nvPr>
        </p:nvSpPr>
        <p:spPr>
          <a:xfrm>
            <a:off x="781620" y="2715087"/>
            <a:ext cx="1566353" cy="236386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5"/>
            </p:custDataLst>
          </p:nvPr>
        </p:nvSpPr>
        <p:spPr>
          <a:xfrm flipV="1">
            <a:off x="692150" y="2266487"/>
            <a:ext cx="1744228" cy="83847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1620" y="3156179"/>
            <a:ext cx="1566353" cy="153138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封面设计：包括标题、副标题、作者、日期等信息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4685" y="2144483"/>
            <a:ext cx="599743" cy="17453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075" y="4089043"/>
            <a:ext cx="570487" cy="1566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8"/>
          <p:cNvSpPr/>
          <p:nvPr>
            <p:custDataLst>
              <p:tags r:id="rId9"/>
            </p:custDataLst>
          </p:nvPr>
        </p:nvSpPr>
        <p:spPr>
          <a:xfrm>
            <a:off x="4371673" y="2715087"/>
            <a:ext cx="1566353" cy="236386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9"/>
          <p:cNvSpPr/>
          <p:nvPr>
            <p:custDataLst>
              <p:tags r:id="rId10"/>
            </p:custDataLst>
          </p:nvPr>
        </p:nvSpPr>
        <p:spPr>
          <a:xfrm flipV="1">
            <a:off x="4281578" y="2266487"/>
            <a:ext cx="1745398" cy="83847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048" y="3149297"/>
            <a:ext cx="1566938" cy="15441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内容设计：根据教学目标，合理安排教学内容和活动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9086" y="2171386"/>
            <a:ext cx="599743" cy="17442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4102" y="4114069"/>
            <a:ext cx="570487" cy="156693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4"/>
            </p:custDataLst>
          </p:nvPr>
        </p:nvSpPr>
        <p:spPr>
          <a:xfrm>
            <a:off x="6165449" y="2740739"/>
            <a:ext cx="1566938" cy="236327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5"/>
            </p:custDataLst>
          </p:nvPr>
        </p:nvSpPr>
        <p:spPr>
          <a:xfrm flipV="1">
            <a:off x="6076604" y="2292765"/>
            <a:ext cx="1744228" cy="83847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6074" y="3174949"/>
            <a:ext cx="1566353" cy="15441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互动设计：设置提问、讨论、练习等互动环节，提高观众参与度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4674" y="4097802"/>
            <a:ext cx="570487" cy="1566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59033" y="2153867"/>
            <a:ext cx="599743" cy="17442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1"/>
          <p:cNvSpPr/>
          <p:nvPr>
            <p:custDataLst>
              <p:tags r:id="rId19"/>
            </p:custDataLst>
          </p:nvPr>
        </p:nvSpPr>
        <p:spPr>
          <a:xfrm>
            <a:off x="2576646" y="2723221"/>
            <a:ext cx="1566353" cy="236386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2"/>
          <p:cNvSpPr/>
          <p:nvPr>
            <p:custDataLst>
              <p:tags r:id="rId20"/>
            </p:custDataLst>
          </p:nvPr>
        </p:nvSpPr>
        <p:spPr>
          <a:xfrm flipV="1">
            <a:off x="2487177" y="2275246"/>
            <a:ext cx="1744228" cy="83905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6646" y="3152425"/>
            <a:ext cx="1566353" cy="155403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目录设计：列出所有章节和主题，便于观众导航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3487" y="2171386"/>
            <a:ext cx="599743" cy="17442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8503" y="4114069"/>
            <a:ext cx="570487" cy="156693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24"/>
            </p:custDataLst>
          </p:nvPr>
        </p:nvSpPr>
        <p:spPr>
          <a:xfrm>
            <a:off x="7960475" y="2740739"/>
            <a:ext cx="1566938" cy="236327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25"/>
            </p:custDataLst>
          </p:nvPr>
        </p:nvSpPr>
        <p:spPr>
          <a:xfrm flipV="1">
            <a:off x="7871005" y="2292765"/>
            <a:ext cx="1744228" cy="83847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60475" y="3167441"/>
            <a:ext cx="1566353" cy="15589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视觉设计：使用清晰的图片、图表和颜色，确保视觉效果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7358" y="2171386"/>
            <a:ext cx="599743" cy="17442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42999" y="4114069"/>
            <a:ext cx="570487" cy="156693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25"/>
          <p:cNvSpPr/>
          <p:nvPr>
            <p:custDataLst>
              <p:tags r:id="rId29"/>
            </p:custDataLst>
          </p:nvPr>
        </p:nvSpPr>
        <p:spPr>
          <a:xfrm>
            <a:off x="9844346" y="2740739"/>
            <a:ext cx="1566938" cy="236327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6"/>
          <p:cNvSpPr/>
          <p:nvPr>
            <p:custDataLst>
              <p:tags r:id="rId30"/>
            </p:custDataLst>
          </p:nvPr>
        </p:nvSpPr>
        <p:spPr>
          <a:xfrm flipV="1">
            <a:off x="9755502" y="2292765"/>
            <a:ext cx="1744228" cy="83847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4972" y="3173072"/>
            <a:ext cx="1566353" cy="154766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技术支持：确保课件在各种设备和软件上运行正常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制作课件和讲稿</a:t>
            </a:r>
            <a:endParaRPr lang="zh-CN" altLang="en-US"/>
          </a:p>
        </p:txBody>
      </p:sp>
      <p:sp>
        <p:nvSpPr>
          <p:cNvPr id="1049438" name="矩形: 圆角 2"/>
          <p:cNvSpPr/>
          <p:nvPr>
            <p:custDataLst>
              <p:tags r:id="rId2"/>
            </p:custDataLst>
          </p:nvPr>
        </p:nvSpPr>
        <p:spPr>
          <a:xfrm>
            <a:off x="692150" y="1380249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40" name="Freeform 6"/>
          <p:cNvSpPr/>
          <p:nvPr>
            <p:custDataLst>
              <p:tags r:id="rId3"/>
            </p:custDataLst>
          </p:nvPr>
        </p:nvSpPr>
        <p:spPr bwMode="auto">
          <a:xfrm>
            <a:off x="692150" y="1477486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2" name="正文"/>
          <p:cNvSpPr txBox="1"/>
          <p:nvPr>
            <p:custDataLst>
              <p:tags r:id="rId4"/>
            </p:custDataLst>
          </p:nvPr>
        </p:nvSpPr>
        <p:spPr>
          <a:xfrm>
            <a:off x="1719722" y="1390286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确定目标受众：医生、护士、医学生等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4" name="矩形: 圆角 61"/>
          <p:cNvSpPr/>
          <p:nvPr>
            <p:custDataLst>
              <p:tags r:id="rId5"/>
            </p:custDataLst>
          </p:nvPr>
        </p:nvSpPr>
        <p:spPr>
          <a:xfrm>
            <a:off x="6513804" y="1380249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46" name="Freeform 6"/>
          <p:cNvSpPr/>
          <p:nvPr>
            <p:custDataLst>
              <p:tags r:id="rId6"/>
            </p:custDataLst>
          </p:nvPr>
        </p:nvSpPr>
        <p:spPr bwMode="auto">
          <a:xfrm>
            <a:off x="6513804" y="1477486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8" name="正文"/>
          <p:cNvSpPr txBox="1"/>
          <p:nvPr>
            <p:custDataLst>
              <p:tags r:id="rId7"/>
            </p:custDataLst>
          </p:nvPr>
        </p:nvSpPr>
        <p:spPr>
          <a:xfrm>
            <a:off x="7541376" y="1390286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确定教学内容：医学知识、临床经验、科研成果等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0" name="矩形: 圆角 99"/>
          <p:cNvSpPr/>
          <p:nvPr>
            <p:custDataLst>
              <p:tags r:id="rId8"/>
            </p:custDataLst>
          </p:nvPr>
        </p:nvSpPr>
        <p:spPr>
          <a:xfrm>
            <a:off x="692150" y="3043310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52" name="Freeform 6"/>
          <p:cNvSpPr/>
          <p:nvPr>
            <p:custDataLst>
              <p:tags r:id="rId9"/>
            </p:custDataLst>
          </p:nvPr>
        </p:nvSpPr>
        <p:spPr bwMode="auto">
          <a:xfrm>
            <a:off x="692150" y="3139919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4" name="正文"/>
          <p:cNvSpPr txBox="1"/>
          <p:nvPr>
            <p:custDataLst>
              <p:tags r:id="rId10"/>
            </p:custDataLst>
          </p:nvPr>
        </p:nvSpPr>
        <p:spPr>
          <a:xfrm>
            <a:off x="1719722" y="3053347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选择教学方式：讲解、演示、互动等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6" name="矩形: 圆角 95"/>
          <p:cNvSpPr/>
          <p:nvPr>
            <p:custDataLst>
              <p:tags r:id="rId11"/>
            </p:custDataLst>
          </p:nvPr>
        </p:nvSpPr>
        <p:spPr>
          <a:xfrm>
            <a:off x="6513804" y="3043310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58" name="Freeform 6"/>
          <p:cNvSpPr/>
          <p:nvPr>
            <p:custDataLst>
              <p:tags r:id="rId12"/>
            </p:custDataLst>
          </p:nvPr>
        </p:nvSpPr>
        <p:spPr bwMode="auto">
          <a:xfrm>
            <a:off x="6513804" y="3139919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60" name="正文"/>
          <p:cNvSpPr txBox="1"/>
          <p:nvPr>
            <p:custDataLst>
              <p:tags r:id="rId13"/>
            </p:custDataLst>
          </p:nvPr>
        </p:nvSpPr>
        <p:spPr>
          <a:xfrm>
            <a:off x="7541376" y="3053347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制作课件：使用PPT、视频、图片等素材，设计简洁、清晰的界面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62" name="矩形: 圆角 110"/>
          <p:cNvSpPr/>
          <p:nvPr>
            <p:custDataLst>
              <p:tags r:id="rId14"/>
            </p:custDataLst>
          </p:nvPr>
        </p:nvSpPr>
        <p:spPr>
          <a:xfrm>
            <a:off x="692150" y="4706371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64" name="Freeform 6"/>
          <p:cNvSpPr/>
          <p:nvPr>
            <p:custDataLst>
              <p:tags r:id="rId15"/>
            </p:custDataLst>
          </p:nvPr>
        </p:nvSpPr>
        <p:spPr bwMode="auto">
          <a:xfrm>
            <a:off x="692150" y="4802980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66" name="正文"/>
          <p:cNvSpPr txBox="1"/>
          <p:nvPr>
            <p:custDataLst>
              <p:tags r:id="rId16"/>
            </p:custDataLst>
          </p:nvPr>
        </p:nvSpPr>
        <p:spPr>
          <a:xfrm>
            <a:off x="1719722" y="4716408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编写讲稿：根据教学内容，编写条理清晰、语言生动的讲稿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68" name="矩形: 圆角 106"/>
          <p:cNvSpPr/>
          <p:nvPr>
            <p:custDataLst>
              <p:tags r:id="rId17"/>
            </p:custDataLst>
          </p:nvPr>
        </p:nvSpPr>
        <p:spPr>
          <a:xfrm>
            <a:off x="6513804" y="4706371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70" name="Freeform 6"/>
          <p:cNvSpPr/>
          <p:nvPr>
            <p:custDataLst>
              <p:tags r:id="rId18"/>
            </p:custDataLst>
          </p:nvPr>
        </p:nvSpPr>
        <p:spPr bwMode="auto">
          <a:xfrm>
            <a:off x="6513804" y="4802980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72" name="正文"/>
          <p:cNvSpPr txBox="1"/>
          <p:nvPr>
            <p:custDataLst>
              <p:tags r:id="rId19"/>
            </p:custDataLst>
          </p:nvPr>
        </p:nvSpPr>
        <p:spPr>
          <a:xfrm>
            <a:off x="7541376" y="4716408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练习演讲：熟悉讲稿，掌握演讲技巧，提高演讲效果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医学会议与科研交流的实践应用</a:t>
            </a:r>
            <a:endParaRPr lang="zh-CN" altLang="en-US"/>
          </a:p>
        </p:txBody>
      </p:sp>
      <p:sp>
        <p:nvSpPr>
          <p:cNvPr id="10495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https://d.book118.com/516114025154010051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医学会议与科研交流教案课件</vt:lpstr>
      <vt:lpstr>目录</vt:lpstr>
      <vt:lpstr>添加章节标题</vt:lpstr>
      <vt:lpstr>医学会议与科研交流的意义</vt:lpstr>
      <vt:lpstr>提高医学水平</vt:lpstr>
      <vt:lpstr>促进学术交流</vt:lpstr>
      <vt:lpstr>推动医学发展</vt:lpstr>
      <vt:lpstr>培养医学人才</vt:lpstr>
      <vt:lpstr>教案课件的设计与制作</vt:lpstr>
      <vt:lpstr>确定主题和内容</vt:lpstr>
      <vt:lpstr>选择合适的素材和资源</vt:lpstr>
      <vt:lpstr>设计课件结构和布局</vt:lpstr>
      <vt:lpstr>制作课件和讲稿</vt:lpstr>
      <vt:lpstr>医学会议与科研交流的实践应用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2024-09-17T14:34:21.555</cp:lastPrinted>
  <dcterms:created xsi:type="dcterms:W3CDTF">2024-09-17T06:34:21Z</dcterms:created>
  <dcterms:modified xsi:type="dcterms:W3CDTF">2024-09-17T06:34:23Z</dcterms:modified>
</cp:coreProperties>
</file>