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31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5204A-8A6E-4C7E-B4F4-88AF6C5A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75292-3ECD-473F-A7FF-223612C6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D881A-7D18-401D-9932-7E458CC4D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D8FD1-A2B2-49E1-B1FE-C6286419F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7C3C23-D280-4B91-A6FE-69A6BD52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BC446-5E14-4297-BB58-38223BCF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975AC-B7B3-466D-9499-8616B5261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CF434-56D3-42D8-A754-B0E5B52B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2D0D4-4499-4A3E-8E3F-3B1C789B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FEAF-A687-4AB7-AEEA-49FEDE2E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414E5-ADE9-4AD8-ACBB-AB3C9966F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31" Type="http://schemas.openxmlformats.org/officeDocument/2006/relationships/tags" Target="../tags/tag261.xml" /><Relationship Id="rId32" Type="http://schemas.openxmlformats.org/officeDocument/2006/relationships/tags" Target="../tags/tag262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18" Type="http://schemas.openxmlformats.org/officeDocument/2006/relationships/tags" Target="../tags/tag279.xml" /><Relationship Id="rId19" Type="http://schemas.openxmlformats.org/officeDocument/2006/relationships/tags" Target="../tags/tag280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18" Type="http://schemas.openxmlformats.org/officeDocument/2006/relationships/tags" Target="../tags/tag300.xml" /><Relationship Id="rId19" Type="http://schemas.openxmlformats.org/officeDocument/2006/relationships/tags" Target="../tags/tag301.xml" /><Relationship Id="rId2" Type="http://schemas.openxmlformats.org/officeDocument/2006/relationships/tags" Target="../tags/tag284.xml" /><Relationship Id="rId20" Type="http://schemas.openxmlformats.org/officeDocument/2006/relationships/tags" Target="../tags/tag302.xml" /><Relationship Id="rId21" Type="http://schemas.openxmlformats.org/officeDocument/2006/relationships/tags" Target="../tags/tag303.xml" /><Relationship Id="rId22" Type="http://schemas.openxmlformats.org/officeDocument/2006/relationships/tags" Target="../tags/tag304.xml" /><Relationship Id="rId23" Type="http://schemas.openxmlformats.org/officeDocument/2006/relationships/tags" Target="../tags/tag305.xml" /><Relationship Id="rId24" Type="http://schemas.openxmlformats.org/officeDocument/2006/relationships/tags" Target="../tags/tag306.xml" /><Relationship Id="rId25" Type="http://schemas.openxmlformats.org/officeDocument/2006/relationships/tags" Target="../tags/tag307.xml" /><Relationship Id="rId26" Type="http://schemas.openxmlformats.org/officeDocument/2006/relationships/tags" Target="../tags/tag308.xml" /><Relationship Id="rId27" Type="http://schemas.openxmlformats.org/officeDocument/2006/relationships/tags" Target="../tags/tag309.xml" /><Relationship Id="rId28" Type="http://schemas.openxmlformats.org/officeDocument/2006/relationships/tags" Target="../tags/tag310.xml" /><Relationship Id="rId29" Type="http://schemas.openxmlformats.org/officeDocument/2006/relationships/tags" Target="../tags/tag311.xml" /><Relationship Id="rId3" Type="http://schemas.openxmlformats.org/officeDocument/2006/relationships/tags" Target="../tags/tag285.xml" /><Relationship Id="rId30" Type="http://schemas.openxmlformats.org/officeDocument/2006/relationships/tags" Target="../tags/tag312.xml" /><Relationship Id="rId31" Type="http://schemas.openxmlformats.org/officeDocument/2006/relationships/tags" Target="../tags/tag313.xml" /><Relationship Id="rId32" Type="http://schemas.openxmlformats.org/officeDocument/2006/relationships/tags" Target="../tags/tag314.xml" /><Relationship Id="rId33" Type="http://schemas.openxmlformats.org/officeDocument/2006/relationships/tags" Target="../tags/tag315.xml" /><Relationship Id="rId34" Type="http://schemas.openxmlformats.org/officeDocument/2006/relationships/tags" Target="../tags/tag316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140520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淋巴瘤结外侵及个案护理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淋巴瘤结外侵及的概述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淋巴瘤结外侵及的症状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淋巴瘤结外侵及的诊断与治疗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淋巴瘤结外侵及的护理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淋巴瘤结外侵及的预防与康复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淋巴瘤结外侵及的概述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淋巴瘤结外侵及的定义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淋巴瘤结外侵及是指淋巴瘤细胞从原发部位扩散到其他器官或组织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淋巴瘤结外侵及的常见部位包括骨髓、肺、肝、脾、肾等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淋巴瘤结外侵及的症状包括发热、盗汗、体重下降、淋巴结肿大等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淋巴瘤结外侵及的治疗方法包括化疗、放疗、生物治疗等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淋巴瘤结外侵及的分类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霍奇金淋巴瘤：起源于B淋巴细胞，常见于年轻人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滤泡性淋巴瘤：起源于B淋巴细胞，常见于年轻人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非霍奇金淋巴瘤：起源于T淋巴细胞或NK细胞，常见于老年人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套细胞淋巴瘤：起源于T淋巴细胞，常见于老年人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弥漫性大B细胞淋巴瘤：起源于B淋巴细胞，常见于老年人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边缘区淋巴瘤：起源于B淋巴细胞，常见于年轻人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淋巴瘤结外侵及的病因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遗传因素：家族中有淋巴瘤病史的人更容易患病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环境因素：长期接触化学物质、辐射等有害物质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免疫因素：免疫系统功能低下，无法有效清除肿瘤细胞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病毒感染：EB病毒、人类免疫缺陷病毒等感染可能导致淋巴瘤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淋巴瘤结外侵及的症状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常见症状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淋巴结肿大：颈部、腋下、腹股沟等部位出现无痛性淋巴结肿大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体重下降：不明原因的体重下降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皮肤瘙痒：皮肤出现瘙痒、红斑等异常症状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骨骼疼痛：骨骼疼痛、关节疼痛等骨骼系统症状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发热：持续低热或周期性发热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疲劳：持续疲劳，即使休息后仍感疲劳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呼吸困难：呼吸困难、胸闷等呼吸道症状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消化道症状：食欲不振、恶心、呕吐、腹泻等消化道症状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伴随症状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皮肤瘙痒、皮疹、红斑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呼吸困难、咳嗽、胸痛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神经系统症状：头痛、头晕、视力模糊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肝脾肿大、腹水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疲劳、乏力、食欲不振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发热、盗汗、体重下降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淋巴结肿大、疼痛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消化道症状：恶心、呕吐、腹泻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骨骼疼痛、关节疼痛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贫血、血小板减少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淋巴结肿大：颈部、腋下、腹股沟等部位出现无痛性肿块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发热：体温升高，持续不退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体重下降：食欲不振，体重明显下降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疲劳：全身乏力，精神不振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皮肤瘙痒：皮肤出现红斑、丘疹等瘙痒症状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呼吸困难：胸闷、气短、呼吸急促等呼吸困难症状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淋巴瘤结外侵及的诊断与治疗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601038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实验室检查：血液检查、骨髓检查等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986054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临床检查：观察淋巴结肿大、疼痛等症状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831005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病理学检查：淋巴结活检、骨髓活检等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8634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16022" y="1705630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6862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影像学检查：X线、CT、MRI等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745586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1130602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8975553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0570" y="1514321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18"/>
            </p:custDataLst>
          </p:nvPr>
        </p:nvSpPr>
        <p:spPr>
          <a:xfrm rot="2700000">
            <a:off x="4159556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标题"/>
          <p:cNvSpPr txBox="1"/>
          <p:nvPr>
            <p:custDataLst>
              <p:tags r:id="rId19"/>
            </p:custDataLst>
          </p:nvPr>
        </p:nvSpPr>
        <p:spPr>
          <a:xfrm>
            <a:off x="4601038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6" name="文本框 25"/>
          <p:cNvSpPr txBox="1"/>
          <p:nvPr>
            <p:custDataLst>
              <p:tags r:id="rId20"/>
            </p:custDataLst>
          </p:nvPr>
        </p:nvSpPr>
        <p:spPr>
          <a:xfrm>
            <a:off x="4601038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免疫学检查：检测淋巴瘤相关抗体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21"/>
            </p:custDataLst>
          </p:nvPr>
        </p:nvSpPr>
        <p:spPr>
          <a:xfrm rot="2700000">
            <a:off x="1544572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标题"/>
          <p:cNvSpPr txBox="1"/>
          <p:nvPr>
            <p:custDataLst>
              <p:tags r:id="rId22"/>
            </p:custDataLst>
          </p:nvPr>
        </p:nvSpPr>
        <p:spPr>
          <a:xfrm>
            <a:off x="1986054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23"/>
            </p:custDataLst>
          </p:nvPr>
        </p:nvSpPr>
        <p:spPr>
          <a:xfrm>
            <a:off x="1986054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基因检测：检测淋巴瘤相关基因突变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24"/>
            </p:custDataLst>
          </p:nvPr>
        </p:nvSpPr>
        <p:spPr>
          <a:xfrm rot="2700000">
            <a:off x="9389523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标题"/>
          <p:cNvSpPr txBox="1"/>
          <p:nvPr>
            <p:custDataLst>
              <p:tags r:id="rId25"/>
            </p:custDataLst>
          </p:nvPr>
        </p:nvSpPr>
        <p:spPr>
          <a:xfrm>
            <a:off x="9831005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文本框 25"/>
          <p:cNvSpPr txBox="1"/>
          <p:nvPr>
            <p:custDataLst>
              <p:tags r:id="rId26"/>
            </p:custDataLst>
          </p:nvPr>
        </p:nvSpPr>
        <p:spPr>
          <a:xfrm>
            <a:off x="9831005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治疗方法：化疗、放疗、靶向治疗、免疫治疗等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6" name="任意多边形 15"/>
          <p:cNvSpPr/>
          <p:nvPr>
            <p:custDataLst>
              <p:tags r:id="rId27"/>
            </p:custDataLst>
          </p:nvPr>
        </p:nvSpPr>
        <p:spPr>
          <a:xfrm rot="2700000">
            <a:off x="6774539" y="3879131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标题"/>
          <p:cNvSpPr txBox="1"/>
          <p:nvPr>
            <p:custDataLst>
              <p:tags r:id="rId28"/>
            </p:custDataLst>
          </p:nvPr>
        </p:nvSpPr>
        <p:spPr>
          <a:xfrm>
            <a:off x="7216022" y="4046127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9"/>
            </p:custDataLst>
          </p:nvPr>
        </p:nvSpPr>
        <p:spPr>
          <a:xfrm>
            <a:off x="7216022" y="4827359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临床分期：根据淋巴瘤的扩散程度进行分期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30"/>
            </p:custDataLst>
          </p:nvPr>
        </p:nvSpPr>
        <p:spPr>
          <a:xfrm>
            <a:off x="3745586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2" name="标题"/>
          <p:cNvSpPr txBox="1"/>
          <p:nvPr>
            <p:custDataLst>
              <p:tags r:id="rId31"/>
            </p:custDataLst>
          </p:nvPr>
        </p:nvSpPr>
        <p:spPr>
          <a:xfrm>
            <a:off x="1130602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32"/>
            </p:custDataLst>
          </p:nvPr>
        </p:nvSpPr>
        <p:spPr>
          <a:xfrm>
            <a:off x="8975553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2" name="标题"/>
          <p:cNvSpPr txBox="1"/>
          <p:nvPr>
            <p:custDataLst>
              <p:tags r:id="rId33"/>
            </p:custDataLst>
          </p:nvPr>
        </p:nvSpPr>
        <p:spPr>
          <a:xfrm>
            <a:off x="6360570" y="3854818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https://d.book118.com/516114052031010053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ORE_SCHEMECOLOR_INDEX" val="5"/>
  <p:tag name="KSO_WM_UNIT_TYPE" val="m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8_2"/>
  <p:tag name="KSO_WM_UNIT_INDEX" val="1_8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淋巴瘤结外侵及个案护理</vt:lpstr>
      <vt:lpstr>目录</vt:lpstr>
      <vt:lpstr>淋巴瘤结外侵及的概述</vt:lpstr>
      <vt:lpstr>淋巴瘤结外侵及的定义</vt:lpstr>
      <vt:lpstr>淋巴瘤结外侵及的分类</vt:lpstr>
      <vt:lpstr>淋巴瘤结外侵及的病因</vt:lpstr>
      <vt:lpstr>淋巴瘤结外侵及的症状</vt:lpstr>
      <vt:lpstr>常见症状</vt:lpstr>
      <vt:lpstr>伴随症状</vt:lpstr>
      <vt:lpstr>并发症</vt:lpstr>
      <vt:lpstr>淋巴瘤结外侵及的诊断与治疗</vt:lpstr>
      <vt:lpstr>诊断方法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2024-09-19T19:37:08.643</cp:lastPrinted>
  <dcterms:created xsi:type="dcterms:W3CDTF">2024-09-19T11:37:08Z</dcterms:created>
  <dcterms:modified xsi:type="dcterms:W3CDTF">2024-09-19T11:37:10Z</dcterms:modified>
</cp:coreProperties>
</file>