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39" r:id="rId30"/>
  </p:sldIdLst>
  <p:sldSz cx="9144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5F6295-DCEA-41B2-A763-85767AB09B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5AC606-E165-4DB3-B284-ADB6A8C302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B1D351-F743-4B55-8C61-9B2B9F62F6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A4679D-D55D-4B18-B4F9-D87FD189D5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1447BE-D2CF-48EF-BFDB-A0DE97ED7D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96FB63-DFEA-416B-B766-496EBA5760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96B10B-D949-481C-9164-F43B89AB54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78A12F-CD0F-4CB4-8C85-7D9E5C93DB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385EEA-46FF-4368-9A4D-A2DDDA4095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87CA30-6DD5-4107-89B5-B3B4C393FC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B7A88B-F2D8-40FA-A24F-DE77CE1A28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灯片编号占位符 3"/>
          <p:cNvSpPr>
            <a:spLocks noGrp="1"/>
          </p:cNvSpPr>
          <p:nvPr>
            <p:ph type="sldNum" sz="quarter" idx="10"/>
          </p:nvPr>
        </p:nvSpPr>
        <p:spPr/>
        <p:txBody>
          <a:bodyPr/>
          <a:lstStyle>
            <a:lvl1pPr>
              <a:defRPr/>
            </a:lvl1pPr>
          </a:lstStyle>
          <a:p>
            <a:fld id="{1A4D6458-B439-454A-B9C1-6CC20B454707}" type="slidenum">
              <a:rPr lang="zh-CN" altLang="en-US"/>
              <a:t>‹#›</a:t>
            </a:fld>
            <a:endParaRPr lang="zh-CN" altLang="en-US" sz="1800">
              <a:solidFill>
                <a:schemeClr val="tx1"/>
              </a:solidFill>
              <a:latin typeface="Arial" pitchFamily="34" charset="0"/>
              <a:ea typeface="+mn-ea"/>
              <a:sym typeface="Arial" pitchFamily="34" charset="0"/>
            </a:endParaRPr>
          </a:p>
        </p:txBody>
      </p:sp>
    </p:spTree>
    <p:extLst>
      <p:ext uri="{BB962C8B-B14F-4D97-AF65-F5344CB8AC3E}">
        <p14:creationId xmlns:p14="http://schemas.microsoft.com/office/powerpoint/2010/main" val="3534902043"/>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灯片编号占位符 3"/>
          <p:cNvSpPr>
            <a:spLocks noGrp="1"/>
          </p:cNvSpPr>
          <p:nvPr>
            <p:ph type="sldNum" sz="quarter" idx="10"/>
          </p:nvPr>
        </p:nvSpPr>
        <p:spPr/>
        <p:txBody>
          <a:bodyPr/>
          <a:lstStyle>
            <a:lvl1pPr>
              <a:defRPr/>
            </a:lvl1pPr>
          </a:lstStyle>
          <a:p>
            <a:fld id="{EBA6C7E5-1100-45CF-9580-DCA9FD63EB35}" type="slidenum">
              <a:rPr lang="zh-CN" altLang="en-US"/>
              <a:t>‹#›</a:t>
            </a:fld>
            <a:endParaRPr lang="zh-CN" altLang="en-US" sz="1800">
              <a:solidFill>
                <a:schemeClr val="tx1"/>
              </a:solidFill>
              <a:latin typeface="Arial" pitchFamily="34" charset="0"/>
              <a:ea typeface="+mn-ea"/>
              <a:sym typeface="Arial" pitchFamily="34" charset="0"/>
            </a:endParaRPr>
          </a:p>
        </p:txBody>
      </p:sp>
    </p:spTree>
    <p:extLst>
      <p:ext uri="{BB962C8B-B14F-4D97-AF65-F5344CB8AC3E}">
        <p14:creationId xmlns:p14="http://schemas.microsoft.com/office/powerpoint/2010/main" val="2063582777"/>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灯片编号占位符 3"/>
          <p:cNvSpPr>
            <a:spLocks noGrp="1"/>
          </p:cNvSpPr>
          <p:nvPr>
            <p:ph type="sldNum" sz="quarter" idx="10"/>
          </p:nvPr>
        </p:nvSpPr>
        <p:spPr/>
        <p:txBody>
          <a:bodyPr/>
          <a:lstStyle>
            <a:lvl1pPr>
              <a:defRPr/>
            </a:lvl1pPr>
          </a:lstStyle>
          <a:p>
            <a:fld id="{61C191CE-28A1-4128-BD80-34C6C3383C03}" type="slidenum">
              <a:rPr lang="zh-CN" altLang="en-US"/>
              <a:t>‹#›</a:t>
            </a:fld>
            <a:endParaRPr lang="zh-CN" altLang="en-US" sz="1800">
              <a:solidFill>
                <a:schemeClr val="tx1"/>
              </a:solidFill>
              <a:latin typeface="Arial" pitchFamily="34" charset="0"/>
              <a:ea typeface="+mn-ea"/>
              <a:sym typeface="Arial" pitchFamily="34" charset="0"/>
            </a:endParaRPr>
          </a:p>
        </p:txBody>
      </p:sp>
    </p:spTree>
    <p:extLst>
      <p:ext uri="{BB962C8B-B14F-4D97-AF65-F5344CB8AC3E}">
        <p14:creationId xmlns:p14="http://schemas.microsoft.com/office/powerpoint/2010/main" val="121801188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179388" y="1123950"/>
            <a:ext cx="4316412" cy="5113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123950"/>
            <a:ext cx="4316413" cy="5113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灯片编号占位符 4"/>
          <p:cNvSpPr>
            <a:spLocks noGrp="1"/>
          </p:cNvSpPr>
          <p:nvPr>
            <p:ph type="sldNum" sz="quarter" idx="10"/>
          </p:nvPr>
        </p:nvSpPr>
        <p:spPr/>
        <p:txBody>
          <a:bodyPr/>
          <a:lstStyle>
            <a:lvl1pPr>
              <a:defRPr/>
            </a:lvl1pPr>
          </a:lstStyle>
          <a:p>
            <a:fld id="{FF4B5590-049D-4C1E-A99C-482870740B25}" type="slidenum">
              <a:rPr lang="zh-CN" altLang="en-US"/>
              <a:t>‹#›</a:t>
            </a:fld>
            <a:endParaRPr lang="zh-CN" altLang="en-US" sz="1800">
              <a:solidFill>
                <a:schemeClr val="tx1"/>
              </a:solidFill>
              <a:latin typeface="Arial" pitchFamily="34" charset="0"/>
              <a:ea typeface="+mn-ea"/>
              <a:sym typeface="Arial" pitchFamily="34" charset="0"/>
            </a:endParaRPr>
          </a:p>
        </p:txBody>
      </p:sp>
    </p:spTree>
    <p:extLst>
      <p:ext uri="{BB962C8B-B14F-4D97-AF65-F5344CB8AC3E}">
        <p14:creationId xmlns:p14="http://schemas.microsoft.com/office/powerpoint/2010/main" val="2282217861"/>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灯片编号占位符 6"/>
          <p:cNvSpPr>
            <a:spLocks noGrp="1"/>
          </p:cNvSpPr>
          <p:nvPr>
            <p:ph type="sldNum" sz="quarter" idx="10"/>
          </p:nvPr>
        </p:nvSpPr>
        <p:spPr/>
        <p:txBody>
          <a:bodyPr/>
          <a:lstStyle>
            <a:lvl1pPr>
              <a:defRPr/>
            </a:lvl1pPr>
          </a:lstStyle>
          <a:p>
            <a:fld id="{4072C8D3-AAC8-4E38-915A-0EA2351A89C2}" type="slidenum">
              <a:rPr lang="zh-CN" altLang="en-US"/>
              <a:t>‹#›</a:t>
            </a:fld>
            <a:endParaRPr lang="zh-CN" altLang="en-US" sz="1800">
              <a:solidFill>
                <a:schemeClr val="tx1"/>
              </a:solidFill>
              <a:latin typeface="Arial" pitchFamily="34" charset="0"/>
              <a:ea typeface="+mn-ea"/>
              <a:sym typeface="Arial" pitchFamily="34" charset="0"/>
            </a:endParaRPr>
          </a:p>
        </p:txBody>
      </p:sp>
    </p:spTree>
    <p:extLst>
      <p:ext uri="{BB962C8B-B14F-4D97-AF65-F5344CB8AC3E}">
        <p14:creationId xmlns:p14="http://schemas.microsoft.com/office/powerpoint/2010/main" val="2731872897"/>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灯片编号占位符 2"/>
          <p:cNvSpPr>
            <a:spLocks noGrp="1"/>
          </p:cNvSpPr>
          <p:nvPr>
            <p:ph type="sldNum" sz="quarter" idx="10"/>
          </p:nvPr>
        </p:nvSpPr>
        <p:spPr/>
        <p:txBody>
          <a:bodyPr/>
          <a:lstStyle>
            <a:lvl1pPr>
              <a:defRPr/>
            </a:lvl1pPr>
          </a:lstStyle>
          <a:p>
            <a:fld id="{82DCFBF1-641D-469B-BBD9-B0709B458336}" type="slidenum">
              <a:rPr lang="zh-CN" altLang="en-US"/>
              <a:t>‹#›</a:t>
            </a:fld>
            <a:endParaRPr lang="zh-CN" altLang="en-US" sz="1800">
              <a:solidFill>
                <a:schemeClr val="tx1"/>
              </a:solidFill>
              <a:latin typeface="Arial" pitchFamily="34" charset="0"/>
              <a:ea typeface="+mn-ea"/>
              <a:sym typeface="Arial" pitchFamily="34" charset="0"/>
            </a:endParaRPr>
          </a:p>
        </p:txBody>
      </p:sp>
    </p:spTree>
    <p:extLst>
      <p:ext uri="{BB962C8B-B14F-4D97-AF65-F5344CB8AC3E}">
        <p14:creationId xmlns:p14="http://schemas.microsoft.com/office/powerpoint/2010/main" val="697046688"/>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灯片编号占位符 1"/>
          <p:cNvSpPr>
            <a:spLocks noGrp="1"/>
          </p:cNvSpPr>
          <p:nvPr>
            <p:ph type="sldNum" sz="quarter" idx="10"/>
          </p:nvPr>
        </p:nvSpPr>
        <p:spPr/>
        <p:txBody>
          <a:bodyPr/>
          <a:lstStyle>
            <a:lvl1pPr>
              <a:defRPr/>
            </a:lvl1pPr>
          </a:lstStyle>
          <a:p>
            <a:fld id="{8F73256F-1777-4C7B-82A2-B36E95A07A2C}" type="slidenum">
              <a:rPr lang="zh-CN" altLang="en-US"/>
              <a:t>‹#›</a:t>
            </a:fld>
            <a:endParaRPr lang="zh-CN" altLang="en-US" sz="1800">
              <a:solidFill>
                <a:schemeClr val="tx1"/>
              </a:solidFill>
              <a:latin typeface="Arial" pitchFamily="34" charset="0"/>
              <a:ea typeface="+mn-ea"/>
              <a:sym typeface="Arial" pitchFamily="34" charset="0"/>
            </a:endParaRPr>
          </a:p>
        </p:txBody>
      </p:sp>
    </p:spTree>
    <p:extLst>
      <p:ext uri="{BB962C8B-B14F-4D97-AF65-F5344CB8AC3E}">
        <p14:creationId xmlns:p14="http://schemas.microsoft.com/office/powerpoint/2010/main" val="4284405093"/>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灯片编号占位符 4"/>
          <p:cNvSpPr>
            <a:spLocks noGrp="1"/>
          </p:cNvSpPr>
          <p:nvPr>
            <p:ph type="sldNum" sz="quarter" idx="10"/>
          </p:nvPr>
        </p:nvSpPr>
        <p:spPr/>
        <p:txBody>
          <a:bodyPr/>
          <a:lstStyle>
            <a:lvl1pPr>
              <a:defRPr/>
            </a:lvl1pPr>
          </a:lstStyle>
          <a:p>
            <a:fld id="{A2A62445-897F-465A-86B8-E2D043A0F5E6}" type="slidenum">
              <a:rPr lang="zh-CN" altLang="en-US"/>
              <a:t>‹#›</a:t>
            </a:fld>
            <a:endParaRPr lang="zh-CN" altLang="en-US" sz="1800">
              <a:solidFill>
                <a:schemeClr val="tx1"/>
              </a:solidFill>
              <a:latin typeface="Arial" pitchFamily="34" charset="0"/>
              <a:ea typeface="+mn-ea"/>
              <a:sym typeface="Arial" pitchFamily="34" charset="0"/>
            </a:endParaRPr>
          </a:p>
        </p:txBody>
      </p:sp>
    </p:spTree>
    <p:extLst>
      <p:ext uri="{BB962C8B-B14F-4D97-AF65-F5344CB8AC3E}">
        <p14:creationId xmlns:p14="http://schemas.microsoft.com/office/powerpoint/2010/main" val="2005736915"/>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灯片编号占位符 4"/>
          <p:cNvSpPr>
            <a:spLocks noGrp="1"/>
          </p:cNvSpPr>
          <p:nvPr>
            <p:ph type="sldNum" sz="quarter" idx="10"/>
          </p:nvPr>
        </p:nvSpPr>
        <p:spPr/>
        <p:txBody>
          <a:bodyPr/>
          <a:lstStyle>
            <a:lvl1pPr>
              <a:defRPr/>
            </a:lvl1pPr>
          </a:lstStyle>
          <a:p>
            <a:fld id="{A3E51FCD-0DEC-4EF8-88EC-EDB268AA2506}" type="slidenum">
              <a:rPr lang="zh-CN" altLang="en-US"/>
              <a:t>‹#›</a:t>
            </a:fld>
            <a:endParaRPr lang="zh-CN" altLang="en-US" sz="1800">
              <a:solidFill>
                <a:schemeClr val="tx1"/>
              </a:solidFill>
              <a:latin typeface="Arial" pitchFamily="34" charset="0"/>
              <a:ea typeface="+mn-ea"/>
              <a:sym typeface="Arial" pitchFamily="34" charset="0"/>
            </a:endParaRPr>
          </a:p>
        </p:txBody>
      </p:sp>
    </p:spTree>
    <p:extLst>
      <p:ext uri="{BB962C8B-B14F-4D97-AF65-F5344CB8AC3E}">
        <p14:creationId xmlns:p14="http://schemas.microsoft.com/office/powerpoint/2010/main" val="1329817018"/>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灯片编号占位符 3"/>
          <p:cNvSpPr>
            <a:spLocks noGrp="1"/>
          </p:cNvSpPr>
          <p:nvPr>
            <p:ph type="sldNum" sz="quarter" idx="10"/>
          </p:nvPr>
        </p:nvSpPr>
        <p:spPr/>
        <p:txBody>
          <a:bodyPr/>
          <a:lstStyle>
            <a:lvl1pPr>
              <a:defRPr/>
            </a:lvl1pPr>
          </a:lstStyle>
          <a:p>
            <a:fld id="{F1E361E7-0706-4E6C-BF46-55ADBFE3A257}" type="slidenum">
              <a:rPr lang="zh-CN" altLang="en-US"/>
              <a:t>‹#›</a:t>
            </a:fld>
            <a:endParaRPr lang="zh-CN" altLang="en-US" sz="1800">
              <a:solidFill>
                <a:schemeClr val="tx1"/>
              </a:solidFill>
              <a:latin typeface="Arial" pitchFamily="34" charset="0"/>
              <a:ea typeface="+mn-ea"/>
              <a:sym typeface="Arial" pitchFamily="34" charset="0"/>
            </a:endParaRPr>
          </a:p>
        </p:txBody>
      </p:sp>
    </p:spTree>
    <p:extLst>
      <p:ext uri="{BB962C8B-B14F-4D97-AF65-F5344CB8AC3E}">
        <p14:creationId xmlns:p14="http://schemas.microsoft.com/office/powerpoint/2010/main" val="2656971930"/>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769100" y="117475"/>
            <a:ext cx="2195513" cy="6119813"/>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179388" y="117475"/>
            <a:ext cx="6437312" cy="6119813"/>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灯片编号占位符 3"/>
          <p:cNvSpPr>
            <a:spLocks noGrp="1"/>
          </p:cNvSpPr>
          <p:nvPr>
            <p:ph type="sldNum" sz="quarter" idx="10"/>
          </p:nvPr>
        </p:nvSpPr>
        <p:spPr/>
        <p:txBody>
          <a:bodyPr/>
          <a:lstStyle>
            <a:lvl1pPr>
              <a:defRPr/>
            </a:lvl1pPr>
          </a:lstStyle>
          <a:p>
            <a:fld id="{BD5408D5-2FC6-4DBE-B7CE-AF1A7D871FE8}" type="slidenum">
              <a:rPr lang="zh-CN" altLang="en-US"/>
              <a:t>‹#›</a:t>
            </a:fld>
            <a:endParaRPr lang="zh-CN" altLang="en-US" sz="1800">
              <a:solidFill>
                <a:schemeClr val="tx1"/>
              </a:solidFill>
              <a:latin typeface="Arial" pitchFamily="34" charset="0"/>
              <a:ea typeface="+mn-ea"/>
              <a:sym typeface="Arial" pitchFamily="34" charset="0"/>
            </a:endParaRPr>
          </a:p>
        </p:txBody>
      </p:sp>
    </p:spTree>
    <p:extLst>
      <p:ext uri="{BB962C8B-B14F-4D97-AF65-F5344CB8AC3E}">
        <p14:creationId xmlns:p14="http://schemas.microsoft.com/office/powerpoint/2010/main" val="3726725267"/>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自定义版式">
    <p:spTree>
      <p:nvGrpSpPr>
        <p:cNvPr id="1" name=""/>
        <p:cNvGrpSpPr/>
        <p:nvPr/>
      </p:nvGrpSpPr>
      <p:grpSpPr>
        <a:xfrm>
          <a:off x="0" y="0"/>
          <a:ext cx="0" cy="0"/>
        </a:xfrm>
      </p:grpSpPr>
      <p:sp>
        <p:nvSpPr>
          <p:cNvPr id="2" name="标题 1"/>
          <p:cNvSpPr>
            <a:spLocks noGrp="1"/>
          </p:cNvSpPr>
          <p:nvPr>
            <p:ph type="title"/>
          </p:nvPr>
        </p:nvSpPr>
        <p:spPr>
          <a:xfrm>
            <a:off x="179388" y="117475"/>
            <a:ext cx="8764587" cy="863600"/>
          </a:xfrm>
        </p:spPr>
        <p:txBody>
          <a:bodyPr/>
          <a:lstStyle/>
          <a:p>
            <a:r>
              <a:rPr lang="zh-CN" altLang="en-US" smtClean="0"/>
              <a:t>单击此处编辑母版标题样式</a:t>
            </a:r>
            <a:endParaRPr lang="zh-CN" altLang="en-US"/>
          </a:p>
        </p:txBody>
      </p:sp>
      <p:sp>
        <p:nvSpPr>
          <p:cNvPr id="3" name="灯片编号占位符 2"/>
          <p:cNvSpPr>
            <a:spLocks noGrp="1"/>
          </p:cNvSpPr>
          <p:nvPr>
            <p:ph type="sldNum" sz="quarter" idx="10"/>
          </p:nvPr>
        </p:nvSpPr>
        <p:spPr>
          <a:xfrm>
            <a:off x="6877050" y="6356350"/>
            <a:ext cx="2133600" cy="365125"/>
          </a:xfrm>
        </p:spPr>
        <p:txBody>
          <a:bodyPr/>
          <a:lstStyle>
            <a:lvl1pPr>
              <a:defRPr/>
            </a:lvl1pPr>
          </a:lstStyle>
          <a:p>
            <a:fld id="{978B3A15-C3A0-4CE9-8D0A-5C9C508EB685}" type="slidenum">
              <a:rPr lang="zh-CN" altLang="en-US"/>
              <a:t>‹#›</a:t>
            </a:fld>
            <a:endParaRPr lang="zh-CN" altLang="en-US" sz="1800">
              <a:solidFill>
                <a:schemeClr val="tx1"/>
              </a:solidFill>
              <a:latin typeface="Arial" pitchFamily="34" charset="0"/>
              <a:ea typeface="+mn-ea"/>
              <a:sym typeface="Arial" pitchFamily="34" charset="0"/>
            </a:endParaRPr>
          </a:p>
        </p:txBody>
      </p:sp>
    </p:spTree>
    <p:extLst>
      <p:ext uri="{BB962C8B-B14F-4D97-AF65-F5344CB8AC3E}">
        <p14:creationId xmlns:p14="http://schemas.microsoft.com/office/powerpoint/2010/main" val="1946106019"/>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image" Target="../media/image1.jpe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blipFill dpi="0" rotWithShape="0">
          <a:blip r:embed="rId13"/>
          <a:stretch>
            <a:fillRect/>
          </a:stretch>
        </a:blipFill>
        <a:effectLst/>
      </p:bgPr>
    </p:bg>
    <p:spTree>
      <p:nvGrpSpPr>
        <p:cNvPr id="1" name=""/>
        <p:cNvGrpSpPr/>
        <p:nvPr/>
      </p:nvGrpSpPr>
      <p:grpSpPr>
        <a:xfrm>
          <a:off x="0" y="0"/>
          <a:ext cx="0" cy="0"/>
        </a:xfrm>
      </p:grpSpPr>
      <p:sp>
        <p:nvSpPr>
          <p:cNvPr id="1026" name="标题占位符 1"/>
          <p:cNvSpPr>
            <a:spLocks noGrp="1" noChangeArrowheads="1"/>
          </p:cNvSpPr>
          <p:nvPr>
            <p:ph type="title" idx="4294967295"/>
          </p:nvPr>
        </p:nvSpPr>
        <p:spPr bwMode="auto">
          <a:xfrm>
            <a:off x="179388" y="117475"/>
            <a:ext cx="8764587"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mpd="sng">
                <a:solidFill>
                  <a:srgbClr val="000000"/>
                </a:solidFill>
                <a:bevel/>
                <a:headEnd/>
                <a:tailEnd/>
              </a14:hiddenLine>
            </a:ext>
          </a:extLst>
        </p:spPr>
        <p:txBody>
          <a:bodyPr vert="horz" wrap="square" lIns="91440" tIns="45720" rIns="91440" bIns="45720" numCol="1" anchor="ctr" anchorCtr="0" compatLnSpc="1">
            <a:prstTxWarp prst="textNoShape">
              <a:avLst/>
            </a:prstTxWarp>
          </a:bodyPr>
          <a:lstStyle/>
          <a:p>
            <a:pPr lvl="0"/>
            <a:r>
              <a:rPr lang="zh-CN" smtClean="0">
                <a:sym typeface="黑体" pitchFamily="49" charset="-122"/>
              </a:rPr>
              <a:t>单击此处编辑母版标题样式</a:t>
            </a:r>
          </a:p>
        </p:txBody>
      </p:sp>
      <p:sp>
        <p:nvSpPr>
          <p:cNvPr id="1027" name="文本占位符 2"/>
          <p:cNvSpPr>
            <a:spLocks noGrp="1" noChangeArrowheads="1"/>
          </p:cNvSpPr>
          <p:nvPr>
            <p:ph type="body" idx="1"/>
          </p:nvPr>
        </p:nvSpPr>
        <p:spPr bwMode="auto">
          <a:xfrm>
            <a:off x="179388" y="1123950"/>
            <a:ext cx="8785225" cy="5113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mpd="sng">
                <a:solidFill>
                  <a:srgbClr val="000000"/>
                </a:solidFill>
                <a:bevel/>
                <a:headEnd/>
                <a:tailEnd/>
              </a14:hiddenLine>
            </a:ext>
          </a:extLst>
        </p:spPr>
        <p:txBody>
          <a:bodyPr vert="horz" wrap="square" lIns="91440" tIns="45720" rIns="91440" bIns="45720" numCol="1" anchor="t" anchorCtr="0" compatLnSpc="1">
            <a:prstTxWarp prst="textNoShape">
              <a:avLst/>
            </a:prstTxWarp>
          </a:bodyPr>
          <a:lstStyle/>
          <a:p>
            <a:pPr lvl="0"/>
            <a:r>
              <a:rPr lang="zh-CN" smtClean="0">
                <a:sym typeface="Calibri" pitchFamily="34" charset="0"/>
              </a:rPr>
              <a:t>单击此处编辑母版文本样式</a:t>
            </a:r>
          </a:p>
          <a:p>
            <a:pPr lvl="1"/>
            <a:r>
              <a:rPr lang="zh-CN" smtClean="0">
                <a:sym typeface="Calibri" pitchFamily="34" charset="0"/>
              </a:rPr>
              <a:t>第二级</a:t>
            </a:r>
          </a:p>
          <a:p>
            <a:pPr lvl="2"/>
            <a:r>
              <a:rPr lang="zh-CN" smtClean="0">
                <a:sym typeface="Calibri" pitchFamily="34" charset="0"/>
              </a:rPr>
              <a:t>第三级</a:t>
            </a:r>
          </a:p>
          <a:p>
            <a:pPr lvl="3"/>
            <a:r>
              <a:rPr lang="zh-CN" smtClean="0">
                <a:sym typeface="Calibri" pitchFamily="34" charset="0"/>
              </a:rPr>
              <a:t>第四级</a:t>
            </a:r>
          </a:p>
          <a:p>
            <a:pPr lvl="4"/>
            <a:r>
              <a:rPr lang="zh-CN" smtClean="0">
                <a:sym typeface="Calibri" pitchFamily="34" charset="0"/>
              </a:rPr>
              <a:t>第五级</a:t>
            </a:r>
          </a:p>
        </p:txBody>
      </p:sp>
      <p:sp>
        <p:nvSpPr>
          <p:cNvPr id="1028" name="灯片编号占位符 5"/>
          <p:cNvSpPr>
            <a:spLocks noGrp="1" noChangeArrowheads="1"/>
          </p:cNvSpPr>
          <p:nvPr>
            <p:ph type="sldNum" sz="quarter" idx="4"/>
          </p:nvPr>
        </p:nvSpPr>
        <p:spPr bwMode="auto">
          <a:xfrm>
            <a:off x="6877050" y="6356350"/>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mpd="sng">
                <a:solidFill>
                  <a:srgbClr val="000000"/>
                </a:solidFill>
                <a:bevel/>
                <a:headEnd/>
                <a:tailEnd/>
              </a14:hiddenLine>
            </a:ext>
          </a:extLst>
        </p:spPr>
        <p:txBody>
          <a:bodyPr vert="horz" wrap="square" lIns="91440" tIns="45720" rIns="91440" bIns="45720" numCol="1" anchor="ctr" anchorCtr="0" compatLnSpc="1">
            <a:prstTxWarp prst="textNoShape">
              <a:avLst/>
            </a:prstTxWarp>
          </a:bodyPr>
          <a:lstStyle>
            <a:defPPr>
              <a:defRPr lang="zh-CN"/>
            </a:defPPr>
            <a:lvl1pPr algn="r" rtl="0" eaLnBrk="0" fontAlgn="base" hangingPunct="0">
              <a:spcBef>
                <a:spcPct val="0"/>
              </a:spcBef>
              <a:spcAft>
                <a:spcPct val="0"/>
              </a:spcAft>
              <a:buFont typeface="Arial" pitchFamily="34" charset="0"/>
              <a:defRPr sz="1400" kern="1200">
                <a:solidFill>
                  <a:schemeClr val="bg1"/>
                </a:solidFill>
                <a:latin typeface="+mj-lt"/>
                <a:ea typeface="+mj-ea"/>
                <a:cs typeface="+mn-cs"/>
                <a:sym typeface="黑体" pitchFamily="49" charset="-122"/>
              </a:defRPr>
            </a:lvl1pPr>
            <a:lvl2pPr marL="457200" algn="l" rtl="0" eaLnBrk="0" fontAlgn="base" hangingPunct="0">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fld id="{464BC18E-EB5C-44AA-8DA9-041982E21A87}" type="slidenum">
              <a:rPr lang="zh-CN" altLang="en-US"/>
              <a:t>‹#›</a:t>
            </a:fld>
            <a:endParaRPr lang="zh-CN" altLang="en-US" sz="1800">
              <a:solidFill>
                <a:schemeClr val="tx1"/>
              </a:solidFill>
              <a:latin typeface="Arial" pitchFamily="34" charset="0"/>
              <a:ea typeface="+mn-ea"/>
              <a:sym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marL="914400" indent="-914400" algn="ctr" defTabSz="0" rtl="0" eaLnBrk="0" fontAlgn="base" hangingPunct="0">
        <a:spcBef>
          <a:spcPct val="0"/>
        </a:spcBef>
        <a:spcAft>
          <a:spcPct val="0"/>
        </a:spcAft>
        <a:defRPr sz="4400">
          <a:solidFill>
            <a:srgbClr val="FFFF00"/>
          </a:solidFill>
          <a:latin typeface="+mj-lt"/>
          <a:ea typeface="+mj-ea"/>
          <a:cs typeface="+mj-cs"/>
          <a:sym typeface="黑体" pitchFamily="49" charset="-122"/>
        </a:defRPr>
      </a:lvl1pPr>
      <a:lvl2pPr marL="914400" indent="-914400" algn="ctr" defTabSz="0" rtl="0" eaLnBrk="0" fontAlgn="base" hangingPunct="0">
        <a:spcBef>
          <a:spcPct val="0"/>
        </a:spcBef>
        <a:spcAft>
          <a:spcPct val="0"/>
        </a:spcAft>
        <a:defRPr sz="4400">
          <a:solidFill>
            <a:srgbClr val="FFFF00"/>
          </a:solidFill>
          <a:latin typeface="黑体" pitchFamily="49" charset="-122"/>
          <a:ea typeface="黑体" pitchFamily="49" charset="-122"/>
          <a:sym typeface="黑体" pitchFamily="49" charset="-122"/>
        </a:defRPr>
      </a:lvl2pPr>
      <a:lvl3pPr marL="914400" indent="-914400" algn="ctr" defTabSz="0" rtl="0" eaLnBrk="0" fontAlgn="base" hangingPunct="0">
        <a:spcBef>
          <a:spcPct val="0"/>
        </a:spcBef>
        <a:spcAft>
          <a:spcPct val="0"/>
        </a:spcAft>
        <a:defRPr sz="4400">
          <a:solidFill>
            <a:srgbClr val="FFFF00"/>
          </a:solidFill>
          <a:latin typeface="黑体" pitchFamily="49" charset="-122"/>
          <a:ea typeface="黑体" pitchFamily="49" charset="-122"/>
          <a:sym typeface="黑体" pitchFamily="49" charset="-122"/>
        </a:defRPr>
      </a:lvl3pPr>
      <a:lvl4pPr marL="914400" indent="-914400" algn="ctr" defTabSz="0" rtl="0" eaLnBrk="0" fontAlgn="base" hangingPunct="0">
        <a:spcBef>
          <a:spcPct val="0"/>
        </a:spcBef>
        <a:spcAft>
          <a:spcPct val="0"/>
        </a:spcAft>
        <a:defRPr sz="4400">
          <a:solidFill>
            <a:srgbClr val="FFFF00"/>
          </a:solidFill>
          <a:latin typeface="黑体" pitchFamily="49" charset="-122"/>
          <a:ea typeface="黑体" pitchFamily="49" charset="-122"/>
          <a:sym typeface="黑体" pitchFamily="49" charset="-122"/>
        </a:defRPr>
      </a:lvl4pPr>
      <a:lvl5pPr marL="914400" indent="-914400" algn="ctr" defTabSz="0" rtl="0" eaLnBrk="0" fontAlgn="base" hangingPunct="0">
        <a:spcBef>
          <a:spcPct val="0"/>
        </a:spcBef>
        <a:spcAft>
          <a:spcPct val="0"/>
        </a:spcAft>
        <a:defRPr sz="4400">
          <a:solidFill>
            <a:srgbClr val="FFFF00"/>
          </a:solidFill>
          <a:latin typeface="黑体" pitchFamily="49" charset="-122"/>
          <a:ea typeface="黑体" pitchFamily="49" charset="-122"/>
          <a:sym typeface="黑体" pitchFamily="49" charset="-122"/>
        </a:defRPr>
      </a:lvl5pPr>
      <a:lvl6pPr marL="1371600" indent="-914400" algn="ctr" defTabSz="0" rtl="0" eaLnBrk="0" fontAlgn="base" hangingPunct="0">
        <a:spcBef>
          <a:spcPct val="0"/>
        </a:spcBef>
        <a:spcAft>
          <a:spcPct val="0"/>
        </a:spcAft>
        <a:defRPr sz="4400">
          <a:solidFill>
            <a:srgbClr val="FFFF00"/>
          </a:solidFill>
          <a:latin typeface="黑体" pitchFamily="49" charset="-122"/>
          <a:ea typeface="黑体" pitchFamily="49" charset="-122"/>
          <a:sym typeface="黑体" pitchFamily="49" charset="-122"/>
        </a:defRPr>
      </a:lvl6pPr>
      <a:lvl7pPr marL="1828800" indent="-914400" algn="ctr" defTabSz="0" rtl="0" eaLnBrk="0" fontAlgn="base" hangingPunct="0">
        <a:spcBef>
          <a:spcPct val="0"/>
        </a:spcBef>
        <a:spcAft>
          <a:spcPct val="0"/>
        </a:spcAft>
        <a:defRPr sz="4400">
          <a:solidFill>
            <a:srgbClr val="FFFF00"/>
          </a:solidFill>
          <a:latin typeface="黑体" pitchFamily="49" charset="-122"/>
          <a:ea typeface="黑体" pitchFamily="49" charset="-122"/>
          <a:sym typeface="黑体" pitchFamily="49" charset="-122"/>
        </a:defRPr>
      </a:lvl7pPr>
      <a:lvl8pPr marL="2286000" indent="-914400" algn="ctr" defTabSz="0" rtl="0" eaLnBrk="0" fontAlgn="base" hangingPunct="0">
        <a:spcBef>
          <a:spcPct val="0"/>
        </a:spcBef>
        <a:spcAft>
          <a:spcPct val="0"/>
        </a:spcAft>
        <a:defRPr sz="4400">
          <a:solidFill>
            <a:srgbClr val="FFFF00"/>
          </a:solidFill>
          <a:latin typeface="黑体" pitchFamily="49" charset="-122"/>
          <a:ea typeface="黑体" pitchFamily="49" charset="-122"/>
          <a:sym typeface="黑体" pitchFamily="49" charset="-122"/>
        </a:defRPr>
      </a:lvl8pPr>
      <a:lvl9pPr marL="2743200" indent="-914400" algn="ctr" defTabSz="0" rtl="0" eaLnBrk="0" fontAlgn="base" hangingPunct="0">
        <a:spcBef>
          <a:spcPct val="0"/>
        </a:spcBef>
        <a:spcAft>
          <a:spcPct val="0"/>
        </a:spcAft>
        <a:defRPr sz="4400">
          <a:solidFill>
            <a:srgbClr val="FFFF00"/>
          </a:solidFill>
          <a:latin typeface="黑体" pitchFamily="49" charset="-122"/>
          <a:ea typeface="黑体" pitchFamily="49" charset="-122"/>
          <a:sym typeface="黑体" pitchFamily="49" charset="-122"/>
        </a:defRPr>
      </a:lvl9pPr>
    </p:titleStyle>
    <p:bodyStyle>
      <a:lvl1pPr marL="342900" indent="-342900" algn="l" defTabSz="0" rtl="0" eaLnBrk="0" fontAlgn="base" hangingPunct="0">
        <a:spcBef>
          <a:spcPct val="20000"/>
        </a:spcBef>
        <a:spcAft>
          <a:spcPct val="0"/>
        </a:spcAft>
        <a:buFont typeface="Wingdings" pitchFamily="2" charset="2"/>
        <a:buChar char="p"/>
        <a:defRPr sz="3200">
          <a:solidFill>
            <a:schemeClr val="bg1"/>
          </a:solidFill>
          <a:latin typeface="+mn-lt"/>
          <a:ea typeface="+mn-ea"/>
          <a:cs typeface="+mn-cs"/>
          <a:sym typeface="Calibri" pitchFamily="34" charset="0"/>
        </a:defRPr>
      </a:lvl1pPr>
      <a:lvl2pPr marL="742950" indent="-285750" algn="l" defTabSz="0" rtl="0" eaLnBrk="0" fontAlgn="base" hangingPunct="0">
        <a:spcBef>
          <a:spcPct val="20000"/>
        </a:spcBef>
        <a:spcAft>
          <a:spcPct val="0"/>
        </a:spcAft>
        <a:buFont typeface="Wingdings" pitchFamily="2" charset="2"/>
        <a:buChar char="Ø"/>
        <a:defRPr sz="2800">
          <a:solidFill>
            <a:schemeClr val="bg1"/>
          </a:solidFill>
          <a:latin typeface="+mn-lt"/>
          <a:ea typeface="+mn-ea"/>
          <a:sym typeface="Calibri" pitchFamily="34" charset="0"/>
        </a:defRPr>
      </a:lvl2pPr>
      <a:lvl3pPr marL="1143000" indent="-228600" algn="l" defTabSz="0" rtl="0" eaLnBrk="0" fontAlgn="base" hangingPunct="0">
        <a:spcBef>
          <a:spcPct val="20000"/>
        </a:spcBef>
        <a:spcAft>
          <a:spcPct val="0"/>
        </a:spcAft>
        <a:buFont typeface="Wingdings" pitchFamily="2" charset="2"/>
        <a:buChar char="ü"/>
        <a:defRPr sz="2400">
          <a:solidFill>
            <a:schemeClr val="bg1"/>
          </a:solidFill>
          <a:latin typeface="+mn-lt"/>
          <a:ea typeface="+mn-ea"/>
          <a:sym typeface="Calibri" pitchFamily="34" charset="0"/>
        </a:defRPr>
      </a:lvl3pPr>
      <a:lvl4pPr marL="1600200" indent="-228600" algn="l" defTabSz="0" rtl="0" eaLnBrk="0" fontAlgn="base" hangingPunct="0">
        <a:spcBef>
          <a:spcPct val="20000"/>
        </a:spcBef>
        <a:spcAft>
          <a:spcPct val="0"/>
        </a:spcAft>
        <a:buFont typeface="Arial" pitchFamily="34" charset="0"/>
        <a:buChar char="–"/>
        <a:defRPr sz="2000">
          <a:solidFill>
            <a:schemeClr val="bg1"/>
          </a:solidFill>
          <a:latin typeface="+mn-lt"/>
          <a:ea typeface="+mn-ea"/>
          <a:sym typeface="Calibri" pitchFamily="34" charset="0"/>
        </a:defRPr>
      </a:lvl4pPr>
      <a:lvl5pPr marL="2057400" indent="-228600" algn="l" defTabSz="0" rtl="0" eaLnBrk="0" fontAlgn="base" hangingPunct="0">
        <a:spcBef>
          <a:spcPct val="20000"/>
        </a:spcBef>
        <a:spcAft>
          <a:spcPct val="0"/>
        </a:spcAft>
        <a:buFont typeface="Arial" pitchFamily="34" charset="0"/>
        <a:buChar char="»"/>
        <a:defRPr sz="2000">
          <a:solidFill>
            <a:schemeClr val="bg1"/>
          </a:solidFill>
          <a:latin typeface="+mn-lt"/>
          <a:ea typeface="+mn-ea"/>
          <a:sym typeface="Calibri" pitchFamily="34" charset="0"/>
        </a:defRPr>
      </a:lvl5pPr>
      <a:lvl6pPr marL="2514600" indent="-228600" algn="l" defTabSz="0" rtl="0" eaLnBrk="0" fontAlgn="base" hangingPunct="0">
        <a:spcBef>
          <a:spcPct val="20000"/>
        </a:spcBef>
        <a:spcAft>
          <a:spcPct val="0"/>
        </a:spcAft>
        <a:buFont typeface="Arial" pitchFamily="34" charset="0"/>
        <a:buChar char="»"/>
        <a:defRPr sz="2000">
          <a:solidFill>
            <a:schemeClr val="bg1"/>
          </a:solidFill>
          <a:latin typeface="+mn-lt"/>
          <a:ea typeface="+mn-ea"/>
          <a:sym typeface="Calibri" pitchFamily="34" charset="0"/>
        </a:defRPr>
      </a:lvl6pPr>
      <a:lvl7pPr marL="2971800" indent="-228600" algn="l" defTabSz="0" rtl="0" eaLnBrk="0" fontAlgn="base" hangingPunct="0">
        <a:spcBef>
          <a:spcPct val="20000"/>
        </a:spcBef>
        <a:spcAft>
          <a:spcPct val="0"/>
        </a:spcAft>
        <a:buFont typeface="Arial" pitchFamily="34" charset="0"/>
        <a:buChar char="»"/>
        <a:defRPr sz="2000">
          <a:solidFill>
            <a:schemeClr val="bg1"/>
          </a:solidFill>
          <a:latin typeface="+mn-lt"/>
          <a:ea typeface="+mn-ea"/>
          <a:sym typeface="Calibri" pitchFamily="34" charset="0"/>
        </a:defRPr>
      </a:lvl7pPr>
      <a:lvl8pPr marL="3429000" indent="-228600" algn="l" defTabSz="0" rtl="0" eaLnBrk="0" fontAlgn="base" hangingPunct="0">
        <a:spcBef>
          <a:spcPct val="20000"/>
        </a:spcBef>
        <a:spcAft>
          <a:spcPct val="0"/>
        </a:spcAft>
        <a:buFont typeface="Arial" pitchFamily="34" charset="0"/>
        <a:buChar char="»"/>
        <a:defRPr sz="2000">
          <a:solidFill>
            <a:schemeClr val="bg1"/>
          </a:solidFill>
          <a:latin typeface="+mn-lt"/>
          <a:ea typeface="+mn-ea"/>
          <a:sym typeface="Calibri" pitchFamily="34" charset="0"/>
        </a:defRPr>
      </a:lvl8pPr>
      <a:lvl9pPr marL="3886200" indent="-228600" algn="l" defTabSz="0" rtl="0" eaLnBrk="0" fontAlgn="base" hangingPunct="0">
        <a:spcBef>
          <a:spcPct val="20000"/>
        </a:spcBef>
        <a:spcAft>
          <a:spcPct val="0"/>
        </a:spcAft>
        <a:buFont typeface="Arial" pitchFamily="34" charset="0"/>
        <a:buChar char="»"/>
        <a:defRPr sz="2000">
          <a:solidFill>
            <a:schemeClr val="bg1"/>
          </a:solidFill>
          <a:latin typeface="+mn-lt"/>
          <a:ea typeface="+mn-ea"/>
          <a:sym typeface="Calibri" pitchFamily="34" charset="0"/>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114114030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bwMode="auto">
      <p:bgPr>
        <a:blipFill dpi="0" rotWithShape="0">
          <a:blip r:embed="rId2"/>
          <a:stretch>
            <a:fillRect/>
          </a:stretch>
        </a:blipFill>
        <a:effectLst/>
      </p:bgPr>
    </p:bg>
    <p:spTree>
      <p:nvGrpSpPr>
        <p:cNvPr id="1" name=""/>
        <p:cNvGrpSpPr/>
        <p:nvPr/>
      </p:nvGrpSpPr>
      <p:grpSpPr>
        <a:xfrm>
          <a:off x="0" y="0"/>
          <a:ext cx="0" cy="0"/>
        </a:xfrm>
      </p:grpSpPr>
      <p:sp>
        <p:nvSpPr>
          <p:cNvPr id="3074" name="标题 1"/>
          <p:cNvSpPr>
            <a:spLocks noGrp="1" noChangeArrowheads="1"/>
          </p:cNvSpPr>
          <p:nvPr>
            <p:ph type="ctrTitle" idx="4294967295"/>
          </p:nvPr>
        </p:nvSpPr>
        <p:spPr>
          <a:xfrm>
            <a:off x="179388" y="2130425"/>
            <a:ext cx="8785225" cy="1470025"/>
          </a:xfrm>
        </p:spPr>
        <p:txBody>
          <a:bodyPr/>
          <a:lstStyle/>
          <a:p>
            <a:pPr marL="0" indent="0" eaLnBrk="1" hangingPunct="1"/>
            <a:r>
              <a:rPr lang="zh-CN" b="1"/>
              <a:t>第8章 多媒体技术根底</a:t>
            </a:r>
          </a:p>
        </p:txBody>
      </p:sp>
      <p:sp>
        <p:nvSpPr>
          <p:cNvPr id="3075" name="副标题 2"/>
          <p:cNvSpPr>
            <a:spLocks noGrp="1" noChangeArrowheads="1"/>
          </p:cNvSpPr>
          <p:nvPr>
            <p:ph type="subTitle" idx="4294967295"/>
          </p:nvPr>
        </p:nvSpPr>
        <p:spPr>
          <a:xfrm>
            <a:off x="1371600" y="4221163"/>
            <a:ext cx="6400800" cy="1752600"/>
          </a:xfrm>
        </p:spPr>
        <p:txBody>
          <a:bodyPr/>
          <a:lstStyle/>
          <a:p>
            <a:pPr marL="0" indent="0" algn="ctr" eaLnBrk="1" hangingPunct="1">
              <a:buFont typeface="Wingdings" pitchFamily="2" charset="2"/>
              <a:buNone/>
            </a:pPr>
            <a:r>
              <a:rPr lang="zh-CN" b="1">
                <a:latin typeface="黑体" pitchFamily="49" charset="-122"/>
                <a:ea typeface="黑体" pitchFamily="49" charset="-122"/>
                <a:sym typeface="黑体" pitchFamily="49" charset="-122"/>
              </a:rPr>
              <a:t>信息技术根底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zh-CN"/>
          </a:p>
        </p:txBody>
      </p:sp>
      <p:sp>
        <p:nvSpPr>
          <p:cNvPr id="4099"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CN"/>
              <a:t>多媒体技术是集文字、声音、图形、图像、视像和计算机技术于一体的综合技术。它以计算机软硬件技术为主体，包括数字化信息技术、音频和视频技术、动画制作技术以及数据压缩技术等，因此多媒体技术是一门多学科、多领域的高新技术。 </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r>
              <a:rPr lang="zh-CN" altLang="zh-CN" sz="2800"/>
              <a:t>8.1  </a:t>
            </a:r>
            <a:r>
              <a:rPr lang="zh-CN" sz="2800"/>
              <a:t>多媒体技术概述 </a:t>
            </a:r>
            <a:endParaRPr lang="zh-CN"/>
          </a:p>
        </p:txBody>
      </p:sp>
      <p:sp>
        <p:nvSpPr>
          <p:cNvPr id="5123" name="Rectangle 3"/>
          <p:cNvSpPr>
            <a:spLocks noGrp="1" noChangeArrowheads="1"/>
          </p:cNvSpPr>
          <p:nvPr>
            <p:ph type="body" idx="4294967295"/>
          </p:nvPr>
        </p:nvSpPr>
        <p:spPr bwMode="auto">
          <a:xfrm>
            <a:off x="457200" y="1341438"/>
            <a:ext cx="8229600" cy="50403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zh-CN" altLang="zh-CN" sz="2800" b="1"/>
              <a:t>8.1.1 多媒体的开展</a:t>
            </a:r>
          </a:p>
          <a:p>
            <a:pPr>
              <a:lnSpc>
                <a:spcPct val="90000"/>
              </a:lnSpc>
            </a:pPr>
            <a:r>
              <a:rPr lang="zh-CN" altLang="zh-CN" sz="2800" b="1"/>
              <a:t>多媒体技术的开展主要有以下几个具有代表性的阶段：</a:t>
            </a:r>
          </a:p>
          <a:p>
            <a:pPr>
              <a:lnSpc>
                <a:spcPct val="90000"/>
              </a:lnSpc>
            </a:pPr>
            <a:r>
              <a:rPr lang="zh-CN" altLang="zh-CN" sz="2800" b="1"/>
              <a:t>20世纪50年代诞生的计算机，只能识别0、1组合的二进制代码，后来逐渐开展成为能够处理文本和简单几何图形的计算机系统。  </a:t>
            </a:r>
          </a:p>
          <a:p>
            <a:pPr>
              <a:lnSpc>
                <a:spcPct val="90000"/>
              </a:lnSpc>
            </a:pPr>
            <a:r>
              <a:rPr lang="zh-CN" altLang="zh-CN" sz="2800" b="1"/>
              <a:t>多媒体技术起源于20世纪80年代初期。美国Apple公司在研制Macintosh计算机时，创造性地使用了图形窗口界面， Macintosh机成为计算机多媒体时代到来的标志。 </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zh-CN"/>
          </a:p>
        </p:txBody>
      </p:sp>
      <p:sp>
        <p:nvSpPr>
          <p:cNvPr id="6147" name="Rectangle 3"/>
          <p:cNvSpPr>
            <a:spLocks noGrp="1" noChangeArrowheads="1"/>
          </p:cNvSpPr>
          <p:nvPr>
            <p:ph type="body" idx="4294967295"/>
          </p:nvPr>
        </p:nvSpPr>
        <p:spPr bwMode="auto">
          <a:xfrm>
            <a:off x="457200" y="1412875"/>
            <a:ext cx="8229600" cy="49117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1"/>
            <a:r>
              <a:rPr lang="zh-CN" sz="2400"/>
              <a:t>从20世纪90年代开始，多媒体技术逐渐走向成熟。 </a:t>
            </a:r>
          </a:p>
          <a:p>
            <a:pPr lvl="1"/>
            <a:r>
              <a:rPr lang="zh-CN" sz="2400"/>
              <a:t>1990年，微软公司联合一些主要的个人计算机厂商组成了多媒体个人计算机市场联盟，简称MPC联盟。建立联盟的主要目的是建立多媒体个人计算机〔MPC〕的硬件最低功能标准，即MPC技术标准。 </a:t>
            </a:r>
          </a:p>
          <a:p>
            <a:pPr lvl="1"/>
            <a:r>
              <a:rPr lang="zh-CN" sz="2400"/>
              <a:t>近年来，伴随着多媒体计算机软硬件技术的飞速开展，多媒体功能已成为个人计算机的根本功能。 </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r>
              <a:rPr lang="zh-CN" altLang="zh-CN" sz="2800" b="1"/>
              <a:t>8.1.2 </a:t>
            </a:r>
            <a:r>
              <a:rPr lang="zh-CN" sz="2800" b="1"/>
              <a:t>多媒体信息的类型及特征</a:t>
            </a:r>
            <a:endParaRPr lang="zh-CN"/>
          </a:p>
        </p:txBody>
      </p:sp>
      <p:sp>
        <p:nvSpPr>
          <p:cNvPr id="7171" name="Rectangle 3"/>
          <p:cNvSpPr>
            <a:spLocks noGrp="1" noChangeArrowheads="1"/>
          </p:cNvSpPr>
          <p:nvPr>
            <p:ph type="body" idx="4294967295"/>
          </p:nvPr>
        </p:nvSpPr>
        <p:spPr bwMode="auto">
          <a:xfrm>
            <a:off x="457200" y="1412875"/>
            <a:ext cx="8229600" cy="49117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itchFamily="2" charset="2"/>
              <a:buNone/>
            </a:pPr>
            <a:r>
              <a:rPr lang="zh-CN" altLang="zh-CN" sz="2800"/>
              <a:t>      </a:t>
            </a:r>
            <a:r>
              <a:rPr lang="zh-CN" sz="2800"/>
              <a:t>表示媒体的各种编码数据在计算机中都是以文件的形式存储的，是二进制数据的集合。</a:t>
            </a:r>
          </a:p>
          <a:p>
            <a:r>
              <a:rPr lang="zh-CN" altLang="zh-CN" sz="2800"/>
              <a:t>1</a:t>
            </a:r>
            <a:r>
              <a:rPr lang="zh-CN" sz="2800"/>
              <a:t>、文本 </a:t>
            </a:r>
          </a:p>
          <a:p>
            <a:pPr lvl="1"/>
            <a:r>
              <a:rPr lang="zh-CN" sz="2400"/>
              <a:t>文本是以文字和各种专用符号表达的信息形式，它是现实生活中使用得最多的一种信息存储和传递方式。用文本表达信息给人充分的想象空间，它主要用于对知识的描述性表示，如阐述概念、定义、原理和问题以及显示标题、菜单等内容。</a:t>
            </a:r>
          </a:p>
          <a:p>
            <a:pPr lvl="1"/>
            <a:endParaRPr lang="zh-CN" altLang="zh-CN" sz="24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zh-CN"/>
          </a:p>
        </p:txBody>
      </p:sp>
      <p:sp>
        <p:nvSpPr>
          <p:cNvPr id="8195"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CN" altLang="zh-CN" sz="2800"/>
              <a:t>2、图像 </a:t>
            </a:r>
          </a:p>
          <a:p>
            <a:r>
              <a:rPr lang="zh-CN" altLang="zh-CN" sz="2800"/>
              <a:t>图像是多媒体软件中最重要的信息表现形式之一，它是决定一个多媒体软件视觉效果的关键因素。 </a:t>
            </a:r>
          </a:p>
          <a:p>
            <a:r>
              <a:rPr lang="zh-CN" altLang="zh-CN" sz="2800"/>
              <a:t>3、动画 </a:t>
            </a:r>
          </a:p>
          <a:p>
            <a:r>
              <a:rPr lang="zh-CN" altLang="zh-CN" sz="2800"/>
              <a:t>动画是利用人的视觉暂留特性，快速播放一系列连续运动变化的图形、图像，也包括画面的缩放、旋转、变换、淡入淡出等特殊效果。通过动画可以把抽象的内容形象化，使许多难以理解的教学内容变得生动有趣。合理使用动画可以到达事半功倍的效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zh-CN"/>
          </a:p>
        </p:txBody>
      </p:sp>
      <p:sp>
        <p:nvSpPr>
          <p:cNvPr id="9219"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CN" altLang="zh-CN" sz="2800"/>
              <a:t>4、声音 </a:t>
            </a:r>
          </a:p>
          <a:p>
            <a:r>
              <a:rPr lang="zh-CN" altLang="zh-CN" sz="2800"/>
              <a:t>声音是人们用来传递信息、交流感情最方便、最熟悉的方式之一。在多媒体课件中，按其表达形式，可将声音分为讲解、音乐、效果三类。</a:t>
            </a:r>
          </a:p>
          <a:p>
            <a:r>
              <a:rPr lang="zh-CN" altLang="zh-CN" sz="2800"/>
              <a:t>5、视频影像 </a:t>
            </a:r>
          </a:p>
          <a:p>
            <a:r>
              <a:rPr lang="zh-CN" altLang="zh-CN" sz="2800"/>
              <a:t>视频影像具有时序性与丰富的信息内涵，常用于交待事物的开展过程。视频非常类似于我们熟知的电影和电视，有声有色，在多媒体中充当起重要的角色。 </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r>
              <a:rPr lang="zh-CN" altLang="zh-CN" sz="2800" b="1"/>
              <a:t>8.1.3 </a:t>
            </a:r>
            <a:r>
              <a:rPr lang="zh-CN" sz="2800" b="1"/>
              <a:t>多媒体系统的组成</a:t>
            </a:r>
            <a:r>
              <a:rPr lang="zh-CN" sz="2800"/>
              <a:t> </a:t>
            </a:r>
            <a:endParaRPr lang="zh-CN"/>
          </a:p>
        </p:txBody>
      </p:sp>
      <p:sp>
        <p:nvSpPr>
          <p:cNvPr id="10243" name="Rectangle 3"/>
          <p:cNvSpPr>
            <a:spLocks noGrp="1" noChangeArrowheads="1"/>
          </p:cNvSpPr>
          <p:nvPr>
            <p:ph type="body" idx="4294967295"/>
          </p:nvPr>
        </p:nvSpPr>
        <p:spPr bwMode="auto">
          <a:xfrm>
            <a:off x="468313" y="1341438"/>
            <a:ext cx="8229600" cy="53276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10000"/>
              </a:lnSpc>
              <a:buFont typeface="Wingdings" pitchFamily="2" charset="2"/>
              <a:buNone/>
            </a:pPr>
            <a:r>
              <a:rPr lang="zh-CN" altLang="zh-CN" sz="1600"/>
              <a:t>          一般的多媒体系统由如下四个局部的内容组成：多媒体硬件系统、多媒体操作系统、媒体处理系统工具和用户应用软件。 </a:t>
            </a:r>
          </a:p>
          <a:p>
            <a:pPr>
              <a:lnSpc>
                <a:spcPct val="110000"/>
              </a:lnSpc>
              <a:buFont typeface="Wingdings" pitchFamily="2" charset="2"/>
              <a:buNone/>
            </a:pPr>
            <a:r>
              <a:rPr lang="zh-CN" altLang="zh-CN" sz="1600"/>
              <a:t>多媒体硬件系统：包括计算机硬件、声音/视频处理器、多种媒体输入/输出设备及信号转换装置、通信传输设备及接口装置等。</a:t>
            </a:r>
          </a:p>
          <a:p>
            <a:pPr>
              <a:lnSpc>
                <a:spcPct val="110000"/>
              </a:lnSpc>
              <a:buFont typeface="Wingdings" pitchFamily="2" charset="2"/>
              <a:buNone/>
            </a:pPr>
            <a:r>
              <a:rPr lang="zh-CN" altLang="zh-CN" sz="1600"/>
              <a:t>多媒体操作系统：或称为多媒体核心系统〔Multimedia kernel system〕，具有实时任务调度、多媒体数据转换和同步控制、多媒体设备的驱动和控制，以及图形用户界面管理等。 </a:t>
            </a:r>
          </a:p>
          <a:p>
            <a:pPr>
              <a:lnSpc>
                <a:spcPct val="110000"/>
              </a:lnSpc>
              <a:buFont typeface="Wingdings" pitchFamily="2" charset="2"/>
              <a:buNone/>
            </a:pPr>
            <a:r>
              <a:rPr lang="zh-CN" altLang="zh-CN" sz="1600"/>
              <a:t>媒体处理系统工具：也可称为多媒体系统开发工具软件，是多媒体系统中的重要组成局部。 </a:t>
            </a:r>
          </a:p>
          <a:p>
            <a:pPr>
              <a:lnSpc>
                <a:spcPct val="110000"/>
              </a:lnSpc>
              <a:buFont typeface="Wingdings" pitchFamily="2" charset="2"/>
              <a:buNone/>
            </a:pPr>
            <a:r>
              <a:rPr lang="zh-CN" altLang="zh-CN" sz="1600"/>
              <a:t>用户应用软件：根据多媒体系统终端用户要求而定制的应用软件或面向某一领域的用户应用软件系统。 </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r>
              <a:rPr lang="zh-CN" altLang="zh-CN" sz="2800" b="1"/>
              <a:t>8.1.4 </a:t>
            </a:r>
            <a:r>
              <a:rPr lang="zh-CN" sz="2800" b="1"/>
              <a:t>多媒体技术展望</a:t>
            </a:r>
            <a:r>
              <a:rPr lang="zh-CN" sz="2800"/>
              <a:t> </a:t>
            </a:r>
            <a:endParaRPr lang="zh-CN"/>
          </a:p>
        </p:txBody>
      </p:sp>
      <p:sp>
        <p:nvSpPr>
          <p:cNvPr id="11267"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itchFamily="2" charset="2"/>
              <a:buNone/>
            </a:pPr>
            <a:r>
              <a:rPr lang="zh-CN" altLang="zh-CN"/>
              <a:t>      目前，多媒体技术正向两个方而开展：一是网络化开展趋势，与宽带网络通信等技术相互结合，使多媒体技术进入科学研究、企业管理、办公自动化、远程教育、文化娱乐、自动测控等领域；二是多媒体终端的部件化、智能化和嵌入化，提高计算机系统本身的多媒体性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zh-CN"/>
          </a:p>
        </p:txBody>
      </p:sp>
      <p:sp>
        <p:nvSpPr>
          <p:cNvPr id="12291"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CN" altLang="zh-CN"/>
              <a:t>1、多媒体技术的网络化开展趋势</a:t>
            </a:r>
          </a:p>
          <a:p>
            <a:r>
              <a:rPr lang="zh-CN" altLang="zh-CN"/>
              <a:t>世界正迈进数字化、网络化、全球一体化的信息时代。信息技术已渗透到人类社会生活的各个方面，其中网络技术和多媒体技术是促进信息社会全面实现的关键技术。 </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zh-CN"/>
          </a:p>
        </p:txBody>
      </p:sp>
      <p:sp>
        <p:nvSpPr>
          <p:cNvPr id="13315"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20000"/>
              </a:lnSpc>
            </a:pPr>
            <a:r>
              <a:rPr lang="zh-CN" altLang="zh-CN" sz="2800"/>
              <a:t>2、多媒体终端的部件化、智能化和嵌入化开展趋势</a:t>
            </a:r>
          </a:p>
          <a:p>
            <a:pPr>
              <a:lnSpc>
                <a:spcPct val="120000"/>
              </a:lnSpc>
            </a:pPr>
            <a:r>
              <a:rPr lang="zh-CN" altLang="zh-CN" sz="2800"/>
              <a:t>目前多媒体计算机硬件体系结构、多媒体计算机的视频音频接口软件不断改进，尤其是采用了硬件体系结构设计和软件、算法相结合的方案，使多媒体计算机的性能指标进一步提高。但要满足多媒体网络化环境的要求，还需对软件作进一步的开发和研究，使多媒体终端设备具有更高的部件化和智能化，对多媒体终端增加诸如文字的识别和输入、汉语语音的识别和输入、自然语言理解和机器翻译、图形的识别和理解、机器人视觉和计算机视觉等功能。 </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r>
              <a:rPr lang="zh-CN" altLang="zh-CN" sz="2800"/>
              <a:t>8.2</a:t>
            </a:r>
            <a:r>
              <a:rPr lang="zh-CN" sz="2800"/>
              <a:t>声音信息处理 </a:t>
            </a:r>
            <a:endParaRPr lang="zh-CN"/>
          </a:p>
        </p:txBody>
      </p:sp>
      <p:sp>
        <p:nvSpPr>
          <p:cNvPr id="14339" name="Rectangle 3"/>
          <p:cNvSpPr>
            <a:spLocks noGrp="1" noChangeArrowheads="1"/>
          </p:cNvSpPr>
          <p:nvPr>
            <p:ph type="body" idx="4294967295"/>
          </p:nvPr>
        </p:nvSpPr>
        <p:spPr bwMode="auto">
          <a:xfrm>
            <a:off x="457200" y="1076325"/>
            <a:ext cx="8229600" cy="54483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20000"/>
              </a:lnSpc>
            </a:pPr>
            <a:r>
              <a:rPr lang="zh-CN" sz="2800" b="1"/>
              <a:t>数字信号和模拟信号 </a:t>
            </a:r>
          </a:p>
          <a:p>
            <a:pPr>
              <a:lnSpc>
                <a:spcPct val="120000"/>
              </a:lnSpc>
            </a:pPr>
            <a:endParaRPr lang="zh-CN" sz="2800" b="1"/>
          </a:p>
          <a:p>
            <a:pPr>
              <a:lnSpc>
                <a:spcPct val="120000"/>
              </a:lnSpc>
            </a:pPr>
            <a:r>
              <a:rPr lang="zh-CN" sz="2800" b="1"/>
              <a:t>不同的数据必须转换为相应的信号才能进行传输：模拟数据一般采用模拟信号或电压信号来表示；数字数据那么采用数字信号，例如用一系列断续变化的电压脉冲或光脉冲来表示。</a:t>
            </a:r>
          </a:p>
          <a:p>
            <a:pPr>
              <a:lnSpc>
                <a:spcPct val="120000"/>
              </a:lnSpc>
            </a:pPr>
            <a:r>
              <a:rPr lang="zh-CN" sz="2800" b="1"/>
              <a:t>由于声音是模拟量，需要通过采样将模拟信号数字化后才能利用计算机对其进行处理。所谓数字化，就是在捕捉声音时，要以固定的时间间隔对波形进行离散采样。这个过程将产生波形的振幅值，以后这些值可以重构原始波形。 </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r>
              <a:rPr lang="zh-CN" sz="2800" b="1"/>
              <a:t>声音信息的数字化</a:t>
            </a:r>
            <a:r>
              <a:rPr lang="zh-CN" sz="2800"/>
              <a:t> </a:t>
            </a:r>
            <a:endParaRPr lang="zh-CN"/>
          </a:p>
        </p:txBody>
      </p:sp>
      <p:sp>
        <p:nvSpPr>
          <p:cNvPr id="15363"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20000"/>
              </a:lnSpc>
              <a:buFont typeface="Wingdings" pitchFamily="2" charset="2"/>
              <a:buNone/>
            </a:pPr>
            <a:r>
              <a:rPr lang="zh-CN" altLang="zh-CN"/>
              <a:t>      随着计算机技术的开展，特别是海量存储设备和大容量内存在ＰＣ机上的实现，对音频媒体进行数字化处理便成为可能。数字化处理的核心是对音频信息的采样，通过对采集到的样本进行加工，到达各种效果，这是音频媒体数字化处理的根本含义。</a:t>
            </a:r>
          </a:p>
          <a:p>
            <a:pPr>
              <a:lnSpc>
                <a:spcPct val="120000"/>
              </a:lnSpc>
              <a:buFont typeface="Wingdings" pitchFamily="2" charset="2"/>
              <a:buNone/>
            </a:pPr>
            <a:r>
              <a:rPr lang="zh-CN" altLang="zh-CN"/>
              <a:t>   </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zh-CN"/>
          </a:p>
        </p:txBody>
      </p:sp>
      <p:sp>
        <p:nvSpPr>
          <p:cNvPr id="16387"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20000"/>
              </a:lnSpc>
              <a:buFont typeface="Wingdings" pitchFamily="2" charset="2"/>
              <a:buNone/>
            </a:pPr>
            <a:r>
              <a:rPr lang="zh-CN" altLang="zh-CN" sz="2400"/>
              <a:t>   </a:t>
            </a:r>
            <a:r>
              <a:rPr lang="zh-CN" sz="2400"/>
              <a:t>声音的数字化包括三大步骤：取样、量化、编码</a:t>
            </a:r>
          </a:p>
          <a:p>
            <a:pPr>
              <a:lnSpc>
                <a:spcPct val="120000"/>
              </a:lnSpc>
              <a:buFont typeface="Wingdings" pitchFamily="2" charset="2"/>
              <a:buNone/>
            </a:pPr>
            <a:r>
              <a:rPr lang="zh-CN" altLang="zh-CN" sz="2400"/>
              <a:t>1</a:t>
            </a:r>
            <a:r>
              <a:rPr lang="zh-CN" sz="2400"/>
              <a:t>、取样</a:t>
            </a:r>
          </a:p>
          <a:p>
            <a:pPr>
              <a:lnSpc>
                <a:spcPct val="120000"/>
              </a:lnSpc>
              <a:buFont typeface="Wingdings" pitchFamily="2" charset="2"/>
              <a:buNone/>
            </a:pPr>
            <a:r>
              <a:rPr lang="zh-CN" sz="2400"/>
              <a:t>   对连续信号按一定的时间间隔取样。</a:t>
            </a:r>
          </a:p>
          <a:p>
            <a:pPr>
              <a:lnSpc>
                <a:spcPct val="120000"/>
              </a:lnSpc>
              <a:buFont typeface="Wingdings" pitchFamily="2" charset="2"/>
              <a:buNone/>
            </a:pPr>
            <a:r>
              <a:rPr lang="zh-CN" altLang="zh-CN" sz="2400"/>
              <a:t>2</a:t>
            </a:r>
            <a:r>
              <a:rPr lang="zh-CN" sz="2400"/>
              <a:t>、量化</a:t>
            </a:r>
          </a:p>
          <a:p>
            <a:pPr>
              <a:lnSpc>
                <a:spcPct val="120000"/>
              </a:lnSpc>
              <a:buFont typeface="Wingdings" pitchFamily="2" charset="2"/>
              <a:buNone/>
            </a:pPr>
            <a:r>
              <a:rPr lang="zh-CN" sz="2400"/>
              <a:t>   取样的离散音频要转化为计算机能够表示的数据范围，   这个过程称为量化。</a:t>
            </a:r>
          </a:p>
          <a:p>
            <a:pPr>
              <a:lnSpc>
                <a:spcPct val="120000"/>
              </a:lnSpc>
              <a:buFont typeface="Wingdings" pitchFamily="2" charset="2"/>
              <a:buNone/>
            </a:pPr>
            <a:r>
              <a:rPr lang="zh-CN" altLang="zh-CN" sz="2400"/>
              <a:t>3</a:t>
            </a:r>
            <a:r>
              <a:rPr lang="zh-CN" sz="2400"/>
              <a:t>、编码</a:t>
            </a:r>
          </a:p>
          <a:p>
            <a:pPr>
              <a:lnSpc>
                <a:spcPct val="120000"/>
              </a:lnSpc>
              <a:buFont typeface="Wingdings" pitchFamily="2" charset="2"/>
              <a:buNone/>
            </a:pPr>
            <a:r>
              <a:rPr lang="zh-CN" sz="2400"/>
              <a:t>   对音频信号取样并量化成二进制，实际上就是对音频信号进行编码，波形声音的主要参数包括：取样频率、量化位数、声道数、压缩编码方案和数码率等。</a:t>
            </a:r>
          </a:p>
          <a:p>
            <a:pPr>
              <a:lnSpc>
                <a:spcPct val="120000"/>
              </a:lnSpc>
            </a:pPr>
            <a:endParaRPr lang="zh-CN" altLang="zh-CN" sz="24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r>
              <a:rPr lang="zh-CN" sz="2800" b="1"/>
              <a:t>音频文件及格式</a:t>
            </a:r>
            <a:r>
              <a:rPr lang="zh-CN" sz="2800"/>
              <a:t> </a:t>
            </a:r>
            <a:endParaRPr lang="zh-CN"/>
          </a:p>
        </p:txBody>
      </p:sp>
      <p:sp>
        <p:nvSpPr>
          <p:cNvPr id="17411"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itchFamily="2" charset="2"/>
              <a:buNone/>
            </a:pPr>
            <a:r>
              <a:rPr lang="zh-CN" altLang="zh-CN"/>
              <a:t>      音频除包括音乐、语音外，还包括各种音响效果。将音频信号集成到多媒体应用中，可以获得其他任何媒体不能取代的效果，不仅能衬托气氛，而且能够增加活力。</a:t>
            </a:r>
          </a:p>
          <a:p>
            <a:pPr>
              <a:buFont typeface="Wingdings" pitchFamily="2" charset="2"/>
              <a:buNone/>
            </a:pPr>
            <a:r>
              <a:rPr lang="zh-CN" altLang="zh-CN"/>
              <a:t>  </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zh-CN"/>
          </a:p>
        </p:txBody>
      </p:sp>
      <p:sp>
        <p:nvSpPr>
          <p:cNvPr id="18435"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itchFamily="2" charset="2"/>
              <a:buNone/>
            </a:pPr>
            <a:r>
              <a:rPr lang="zh-CN" altLang="zh-CN" sz="2800"/>
              <a:t>  以下是几种常见的多媒体声音文件格式：</a:t>
            </a:r>
          </a:p>
          <a:p>
            <a:pPr>
              <a:buFont typeface="Wingdings" pitchFamily="2" charset="2"/>
              <a:buNone/>
            </a:pPr>
            <a:r>
              <a:rPr lang="zh-CN" altLang="zh-CN" sz="2800"/>
              <a:t>  1、WAVE，扩展名为WAV</a:t>
            </a:r>
          </a:p>
          <a:p>
            <a:pPr>
              <a:buFont typeface="Wingdings" pitchFamily="2" charset="2"/>
              <a:buNone/>
            </a:pPr>
            <a:r>
              <a:rPr lang="zh-CN" altLang="zh-CN" sz="2800"/>
              <a:t>      该格式记录声音的波形，只要采样率高、采样字节长、机器速度快，利用该格式记录的声音文件能够和原声根本一致，质量很好。</a:t>
            </a:r>
          </a:p>
          <a:p>
            <a:pPr>
              <a:buFont typeface="Wingdings" pitchFamily="2" charset="2"/>
              <a:buNone/>
            </a:pPr>
            <a:r>
              <a:rPr lang="zh-CN" altLang="zh-CN" sz="2800"/>
              <a:t>  2、MPEG-3，扩展名MP3</a:t>
            </a:r>
          </a:p>
          <a:p>
            <a:pPr>
              <a:buFont typeface="Wingdings" pitchFamily="2" charset="2"/>
              <a:buNone/>
            </a:pPr>
            <a:r>
              <a:rPr lang="zh-CN" altLang="zh-CN" sz="2800"/>
              <a:t>      目前最流行的声音文件格式，因其压缩率大，  在网络、可视   、通信方面应用广泛，但和CD唱片相比，音质不能令人非常满意。 </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zh-CN"/>
          </a:p>
        </p:txBody>
      </p:sp>
      <p:sp>
        <p:nvSpPr>
          <p:cNvPr id="19459"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1">
              <a:buFont typeface="Wingdings" pitchFamily="2" charset="2"/>
              <a:buNone/>
            </a:pPr>
            <a:r>
              <a:rPr lang="zh-CN" altLang="zh-CN" sz="2400"/>
              <a:t>3</a:t>
            </a:r>
            <a:r>
              <a:rPr lang="zh-CN" sz="2400"/>
              <a:t>、</a:t>
            </a:r>
            <a:r>
              <a:rPr lang="zh-CN" altLang="zh-CN" sz="2400"/>
              <a:t>RealAudio</a:t>
            </a:r>
            <a:r>
              <a:rPr lang="zh-CN" sz="2400"/>
              <a:t>，扩展名</a:t>
            </a:r>
            <a:r>
              <a:rPr lang="zh-CN" altLang="zh-CN" sz="2400"/>
              <a:t>RA</a:t>
            </a:r>
          </a:p>
          <a:p>
            <a:pPr lvl="1">
              <a:buFont typeface="Wingdings" pitchFamily="2" charset="2"/>
              <a:buNone/>
            </a:pPr>
            <a:r>
              <a:rPr lang="zh-CN" altLang="zh-CN" sz="2400"/>
              <a:t>      </a:t>
            </a:r>
            <a:r>
              <a:rPr lang="zh-CN" sz="2400"/>
              <a:t>这种格式非常适合于网络应用，强大的压缩量和极小的失真使其脱颖而出。和</a:t>
            </a:r>
            <a:r>
              <a:rPr lang="zh-CN" altLang="zh-CN" sz="2400"/>
              <a:t>MP3</a:t>
            </a:r>
            <a:r>
              <a:rPr lang="zh-CN" sz="2400"/>
              <a:t>相同，它也是为了解决网络传输带宽资源而设计的，因此主要目标是压缩比和容错性，其次才是音质。</a:t>
            </a:r>
          </a:p>
          <a:p>
            <a:pPr lvl="1">
              <a:buFont typeface="Wingdings" pitchFamily="2" charset="2"/>
              <a:buNone/>
            </a:pPr>
            <a:r>
              <a:rPr lang="zh-CN" altLang="zh-CN" sz="2400"/>
              <a:t>4</a:t>
            </a:r>
            <a:r>
              <a:rPr lang="zh-CN" sz="2400"/>
              <a:t>、</a:t>
            </a:r>
            <a:r>
              <a:rPr lang="zh-CN" altLang="zh-CN" sz="2400"/>
              <a:t>Creative Musical Format</a:t>
            </a:r>
            <a:r>
              <a:rPr lang="zh-CN" sz="2400"/>
              <a:t>，扩展名</a:t>
            </a:r>
            <a:r>
              <a:rPr lang="zh-CN" altLang="zh-CN" sz="2400"/>
              <a:t>CMF</a:t>
            </a:r>
          </a:p>
          <a:p>
            <a:pPr lvl="1">
              <a:buFont typeface="Wingdings" pitchFamily="2" charset="2"/>
              <a:buNone/>
            </a:pPr>
            <a:r>
              <a:rPr lang="zh-CN" altLang="zh-CN" sz="2400"/>
              <a:t>      Creative</a:t>
            </a:r>
            <a:r>
              <a:rPr lang="zh-CN" sz="2400"/>
              <a:t>公司的专用音乐格式，和</a:t>
            </a:r>
            <a:r>
              <a:rPr lang="zh-CN" altLang="zh-CN" sz="2400"/>
              <a:t>MIDI</a:t>
            </a:r>
            <a:r>
              <a:rPr lang="zh-CN" sz="2400"/>
              <a:t>差不多，只是音色、效果上有些特色，专用于</a:t>
            </a:r>
            <a:r>
              <a:rPr lang="zh-CN" altLang="zh-CN" sz="2400"/>
              <a:t>FM</a:t>
            </a:r>
            <a:r>
              <a:rPr lang="zh-CN" sz="2400"/>
              <a:t>声卡，但其兼容性较差。 </a:t>
            </a:r>
            <a:endParaRPr lang="zh-CN"/>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zh-CN"/>
          </a:p>
        </p:txBody>
      </p:sp>
      <p:sp>
        <p:nvSpPr>
          <p:cNvPr id="20483"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2">
              <a:buFont typeface="Wingdings" pitchFamily="2" charset="2"/>
              <a:buNone/>
            </a:pPr>
            <a:r>
              <a:rPr lang="zh-CN" altLang="zh-CN"/>
              <a:t>5</a:t>
            </a:r>
            <a:r>
              <a:rPr lang="zh-CN"/>
              <a:t>、</a:t>
            </a:r>
            <a:r>
              <a:rPr lang="zh-CN" altLang="zh-CN"/>
              <a:t>MIDI</a:t>
            </a:r>
            <a:r>
              <a:rPr lang="zh-CN"/>
              <a:t>，扩展名</a:t>
            </a:r>
            <a:r>
              <a:rPr lang="zh-CN" altLang="zh-CN"/>
              <a:t>MID</a:t>
            </a:r>
          </a:p>
          <a:p>
            <a:pPr lvl="2">
              <a:buFont typeface="Wingdings" pitchFamily="2" charset="2"/>
              <a:buNone/>
            </a:pPr>
            <a:r>
              <a:rPr lang="zh-CN" altLang="zh-CN"/>
              <a:t>     </a:t>
            </a:r>
            <a:r>
              <a:rPr lang="zh-CN"/>
              <a:t>目前最成熟的音乐格式，实际上已经成为一种产业标准。作为音乐工业的数据通信标准，</a:t>
            </a:r>
            <a:r>
              <a:rPr lang="zh-CN" altLang="zh-CN"/>
              <a:t>MIDI</a:t>
            </a:r>
            <a:r>
              <a:rPr lang="zh-CN"/>
              <a:t>能指挥各音乐设备的运转，而且具有统一的标准格式，能够模仿原始乐器的各种演奏技巧甚至无法演奏的效果，而且文件的长度非常小。</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r>
              <a:rPr lang="zh-CN" sz="2800" b="1"/>
              <a:t>声音信息的采集</a:t>
            </a:r>
            <a:r>
              <a:rPr lang="zh-CN" sz="2800"/>
              <a:t> </a:t>
            </a:r>
            <a:endParaRPr lang="zh-CN"/>
          </a:p>
        </p:txBody>
      </p:sp>
      <p:sp>
        <p:nvSpPr>
          <p:cNvPr id="21507" name="Rectangle 3"/>
          <p:cNvSpPr>
            <a:spLocks noGrp="1" noChangeArrowheads="1"/>
          </p:cNvSpPr>
          <p:nvPr>
            <p:ph type="body" idx="4294967295"/>
          </p:nvPr>
        </p:nvSpPr>
        <p:spPr bwMode="auto">
          <a:xfrm>
            <a:off x="457200" y="1484313"/>
            <a:ext cx="8229600" cy="48402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1">
              <a:buFont typeface="Wingdings" pitchFamily="2" charset="2"/>
              <a:buNone/>
            </a:pPr>
            <a:r>
              <a:rPr lang="zh-CN" sz="2400"/>
              <a:t>声音数字化的质量与采样位数、采样频率密切相关。</a:t>
            </a:r>
          </a:p>
          <a:p>
            <a:pPr lvl="1">
              <a:buFont typeface="Wingdings" pitchFamily="2" charset="2"/>
              <a:buNone/>
            </a:pPr>
            <a:r>
              <a:rPr lang="zh-CN" sz="2400"/>
              <a:t>1、采样位数</a:t>
            </a:r>
          </a:p>
          <a:p>
            <a:pPr lvl="1">
              <a:buFont typeface="Wingdings" pitchFamily="2" charset="2"/>
              <a:buNone/>
            </a:pPr>
            <a:r>
              <a:rPr lang="zh-CN" sz="2400"/>
              <a:t>采样位数可以理解为声卡处理声音的解析度。这个数值越大，解析度就越高，录制和回放的声音就越真实。</a:t>
            </a:r>
          </a:p>
          <a:p>
            <a:pPr lvl="1">
              <a:buFont typeface="Wingdings" pitchFamily="2" charset="2"/>
              <a:buNone/>
            </a:pPr>
            <a:r>
              <a:rPr lang="zh-CN" sz="2400"/>
              <a:t>2、采样频率</a:t>
            </a:r>
          </a:p>
          <a:p>
            <a:pPr lvl="1">
              <a:buFont typeface="Wingdings" pitchFamily="2" charset="2"/>
              <a:buNone/>
            </a:pPr>
            <a:r>
              <a:rPr lang="zh-CN" sz="2400"/>
              <a:t>采样频率是指录音设备在一秒钟内对声音信号的采样次数，采样频率越高，声音的复原就越真实越自然。</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r>
              <a:rPr lang="zh-CN" sz="2800" b="1"/>
              <a:t>常用音频处理工具</a:t>
            </a:r>
            <a:r>
              <a:rPr lang="zh-CN" sz="2800"/>
              <a:t> </a:t>
            </a:r>
            <a:endParaRPr lang="zh-CN"/>
          </a:p>
        </p:txBody>
      </p:sp>
      <p:sp>
        <p:nvSpPr>
          <p:cNvPr id="22531" name="Rectangle 3"/>
          <p:cNvSpPr>
            <a:spLocks noGrp="1" noChangeArrowheads="1"/>
          </p:cNvSpPr>
          <p:nvPr>
            <p:ph type="body" idx="4294967295"/>
          </p:nvPr>
        </p:nvSpPr>
        <p:spPr bwMode="auto">
          <a:xfrm>
            <a:off x="457200" y="1557338"/>
            <a:ext cx="8229600" cy="47672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itchFamily="2" charset="2"/>
              <a:buNone/>
            </a:pPr>
            <a:r>
              <a:rPr lang="zh-CN" altLang="zh-CN"/>
              <a:t>  Adobe Audition是集音频的录制、混合、编辑和控制于一身的音频处理工具软件。它功能强大、控制灵活，使用它可以轻松创立音乐、制作播送短片、修复录制缺陷。 </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r>
              <a:rPr lang="zh-CN" altLang="zh-CN" sz="2800"/>
              <a:t>8.3</a:t>
            </a:r>
            <a:r>
              <a:rPr lang="zh-CN" sz="2800"/>
              <a:t>图形、图像信息处理 </a:t>
            </a:r>
            <a:endParaRPr lang="zh-CN"/>
          </a:p>
        </p:txBody>
      </p:sp>
      <p:sp>
        <p:nvSpPr>
          <p:cNvPr id="23555"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CN" sz="2800" b="1"/>
              <a:t>矢量图与位图</a:t>
            </a:r>
            <a:r>
              <a:rPr lang="zh-CN" sz="2800"/>
              <a:t> </a:t>
            </a:r>
          </a:p>
          <a:p>
            <a:pPr lvl="1">
              <a:buFont typeface="Wingdings" pitchFamily="2" charset="2"/>
              <a:buNone/>
            </a:pPr>
            <a:r>
              <a:rPr lang="zh-CN" sz="2400"/>
              <a:t>  矢量图形是</a:t>
            </a:r>
            <a:r>
              <a:rPr lang="zh-CN" sz="2400">
                <a:sym typeface="Arial" pitchFamily="34" charset="0"/>
              </a:rPr>
              <a:t>计算机图形学中用点、直线或者多边形等基于数学方程的几何图元表示图像。它的主要特点是：</a:t>
            </a:r>
          </a:p>
          <a:p>
            <a:pPr lvl="1"/>
            <a:r>
              <a:rPr lang="zh-CN" altLang="zh-CN" sz="2400">
                <a:sym typeface="Arial" pitchFamily="34" charset="0"/>
              </a:rPr>
              <a:t>1</a:t>
            </a:r>
            <a:r>
              <a:rPr lang="zh-CN" sz="2400">
                <a:sym typeface="Arial" pitchFamily="34" charset="0"/>
              </a:rPr>
              <a:t>、文件小。由于图形中</a:t>
            </a:r>
            <a:r>
              <a:rPr lang="zh-CN" sz="2400"/>
              <a:t>保存的是线条和图块的信息，因此矢量图形文件的大小与分辨率和图形大小无关，只与图形的复杂程度有关，简单图形所占的存储空间小。</a:t>
            </a:r>
          </a:p>
          <a:p>
            <a:pPr lvl="1"/>
            <a:r>
              <a:rPr lang="zh-CN" altLang="zh-CN" sz="2400"/>
              <a:t>2</a:t>
            </a:r>
            <a:r>
              <a:rPr lang="zh-CN" sz="2400"/>
              <a:t>、图形大小可以无级缩放。</a:t>
            </a:r>
          </a:p>
          <a:p>
            <a:pPr lvl="1"/>
            <a:r>
              <a:rPr lang="zh-CN" altLang="zh-CN" sz="2400"/>
              <a:t>3</a:t>
            </a:r>
            <a:r>
              <a:rPr lang="zh-CN" sz="2400"/>
              <a:t>、可采取高分辨率印刷。</a:t>
            </a:r>
            <a:endParaRPr lang="zh-CN"/>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zh-CN"/>
          </a:p>
        </p:txBody>
      </p:sp>
      <p:sp>
        <p:nvSpPr>
          <p:cNvPr id="24579" name="Rectangle 3"/>
          <p:cNvSpPr>
            <a:spLocks noGrp="1" noChangeArrowheads="1"/>
          </p:cNvSpPr>
          <p:nvPr>
            <p:ph type="body" idx="4294967295"/>
          </p:nvPr>
        </p:nvSpPr>
        <p:spPr bwMode="auto">
          <a:xfrm>
            <a:off x="457200" y="1412875"/>
            <a:ext cx="8229600" cy="49117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1"/>
            <a:r>
              <a:rPr lang="zh-CN"/>
              <a:t>位图也称为点阵图像或绘制图像，是由称作像素的单个点组成的。这些点可以进行不同的排列和染色。当放大位图时，可以看见构成整个图像的无数单个方块。扩大位图尺寸的效果是增大单个像素，从而使线条和形状显得参差不齐。 </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r>
              <a:rPr lang="zh-CN" sz="2800" b="1"/>
              <a:t>颜色模式</a:t>
            </a:r>
            <a:r>
              <a:rPr lang="zh-CN" sz="2800"/>
              <a:t> </a:t>
            </a:r>
            <a:endParaRPr lang="zh-CN"/>
          </a:p>
        </p:txBody>
      </p:sp>
      <p:sp>
        <p:nvSpPr>
          <p:cNvPr id="25603" name="Rectangle 3"/>
          <p:cNvSpPr>
            <a:spLocks noGrp="1" noChangeArrowheads="1"/>
          </p:cNvSpPr>
          <p:nvPr>
            <p:ph type="body" idx="4294967295"/>
          </p:nvPr>
        </p:nvSpPr>
        <p:spPr bwMode="auto">
          <a:xfrm>
            <a:off x="457200" y="1341438"/>
            <a:ext cx="8229600" cy="49831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15000"/>
              </a:lnSpc>
              <a:buFont typeface="Wingdings" pitchFamily="2" charset="2"/>
              <a:buNone/>
            </a:pPr>
            <a:r>
              <a:rPr lang="zh-CN" altLang="zh-CN" sz="1600"/>
              <a:t>       </a:t>
            </a:r>
            <a:r>
              <a:rPr lang="zh-CN" sz="2400"/>
              <a:t>将某种颜色表现为数字形式的模型，或者说是一种记录图像颜色的方式。分为：</a:t>
            </a:r>
            <a:r>
              <a:rPr lang="zh-CN" altLang="zh-CN" sz="2400"/>
              <a:t>RGB</a:t>
            </a:r>
            <a:r>
              <a:rPr lang="zh-CN" sz="2400"/>
              <a:t>模式、</a:t>
            </a:r>
            <a:r>
              <a:rPr lang="zh-CN" altLang="zh-CN" sz="2400"/>
              <a:t>CMYK</a:t>
            </a:r>
            <a:r>
              <a:rPr lang="zh-CN" sz="2400"/>
              <a:t>模式、</a:t>
            </a:r>
            <a:r>
              <a:rPr lang="zh-CN" altLang="zh-CN" sz="2400"/>
              <a:t>HSB</a:t>
            </a:r>
            <a:r>
              <a:rPr lang="zh-CN" sz="2400"/>
              <a:t>模式、索引颜色模式。</a:t>
            </a:r>
          </a:p>
          <a:p>
            <a:pPr>
              <a:lnSpc>
                <a:spcPct val="115000"/>
              </a:lnSpc>
              <a:buFont typeface="Wingdings" pitchFamily="2" charset="2"/>
              <a:buNone/>
            </a:pPr>
            <a:r>
              <a:rPr lang="zh-CN" sz="2400"/>
              <a:t>   </a:t>
            </a:r>
            <a:r>
              <a:rPr lang="zh-CN" altLang="zh-CN" sz="2400"/>
              <a:t>1</a:t>
            </a:r>
            <a:r>
              <a:rPr lang="zh-CN" sz="2400"/>
              <a:t>、 </a:t>
            </a:r>
            <a:r>
              <a:rPr lang="zh-CN" altLang="zh-CN" sz="2400"/>
              <a:t>RGB</a:t>
            </a:r>
            <a:r>
              <a:rPr lang="zh-CN" sz="2400"/>
              <a:t>模式</a:t>
            </a:r>
          </a:p>
          <a:p>
            <a:pPr>
              <a:lnSpc>
                <a:spcPct val="115000"/>
              </a:lnSpc>
              <a:buFont typeface="Wingdings" pitchFamily="2" charset="2"/>
              <a:buNone/>
            </a:pPr>
            <a:r>
              <a:rPr lang="zh-CN" sz="2400"/>
              <a:t>       自然界中所有的颜色都可以用红、绿、蓝</a:t>
            </a:r>
            <a:r>
              <a:rPr lang="zh-CN" altLang="zh-CN" sz="2400"/>
              <a:t>(RGB)</a:t>
            </a:r>
            <a:r>
              <a:rPr lang="zh-CN" sz="2400"/>
              <a:t>这三种颜色波长的不同强度组合而得。</a:t>
            </a:r>
            <a:r>
              <a:rPr lang="zh-CN" altLang="zh-CN" sz="2400"/>
              <a:t>RGB</a:t>
            </a:r>
            <a:r>
              <a:rPr lang="zh-CN" sz="2400"/>
              <a:t>模式就是用红、绿、蓝三原色的光学强度来表示一种颜色。  </a:t>
            </a:r>
          </a:p>
          <a:p>
            <a:pPr>
              <a:lnSpc>
                <a:spcPct val="115000"/>
              </a:lnSpc>
              <a:buFont typeface="Wingdings" pitchFamily="2" charset="2"/>
              <a:buNone/>
            </a:pPr>
            <a:r>
              <a:rPr lang="zh-CN" sz="2400"/>
              <a:t>   </a:t>
            </a:r>
            <a:endParaRPr lang="zh-CN"/>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zh-CN"/>
          </a:p>
        </p:txBody>
      </p:sp>
      <p:sp>
        <p:nvSpPr>
          <p:cNvPr id="26627"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10000"/>
              </a:lnSpc>
              <a:buFont typeface="Wingdings" pitchFamily="2" charset="2"/>
              <a:buNone/>
            </a:pPr>
            <a:r>
              <a:rPr lang="zh-CN" altLang="zh-CN" sz="2400"/>
              <a:t>  2、CMYK模式</a:t>
            </a:r>
          </a:p>
          <a:p>
            <a:pPr>
              <a:lnSpc>
                <a:spcPct val="110000"/>
              </a:lnSpc>
              <a:buFont typeface="Wingdings" pitchFamily="2" charset="2"/>
              <a:buNone/>
            </a:pPr>
            <a:r>
              <a:rPr lang="zh-CN" altLang="zh-CN" sz="2400"/>
              <a:t>       CMYK颜色模式是一种印刷模式。其中四个字母分别指青〔Cyan〕、洋红〔Magenta〕、黄〔Yellow〕、黑〔Black。该模式可以直接用于彩色印刷。</a:t>
            </a:r>
          </a:p>
          <a:p>
            <a:pPr>
              <a:lnSpc>
                <a:spcPct val="110000"/>
              </a:lnSpc>
              <a:buFont typeface="Wingdings" pitchFamily="2" charset="2"/>
              <a:buNone/>
            </a:pPr>
            <a:r>
              <a:rPr lang="zh-CN" altLang="zh-CN" sz="2400"/>
              <a:t>   3、HSB模式</a:t>
            </a:r>
          </a:p>
          <a:p>
            <a:pPr>
              <a:lnSpc>
                <a:spcPct val="110000"/>
              </a:lnSpc>
              <a:buFont typeface="Wingdings" pitchFamily="2" charset="2"/>
              <a:buNone/>
            </a:pPr>
            <a:r>
              <a:rPr lang="zh-CN" altLang="zh-CN" sz="2400"/>
              <a:t>       从心理学的角度来看，颜色有三个要素：色泽(Hue)、饱和度(Saturation)和亮度(Brightness)。HSB颜色模式便是基于人对颜色的心理感受的一种颜色模式。  </a:t>
            </a:r>
          </a:p>
          <a:p>
            <a:pPr>
              <a:lnSpc>
                <a:spcPct val="110000"/>
              </a:lnSpc>
              <a:buFont typeface="Wingdings" pitchFamily="2" charset="2"/>
              <a:buNone/>
            </a:pPr>
            <a:r>
              <a:rPr lang="zh-CN" altLang="zh-CN" sz="2400"/>
              <a:t>   4 索引颜色模式 </a:t>
            </a:r>
          </a:p>
          <a:p>
            <a:pPr>
              <a:lnSpc>
                <a:spcPct val="110000"/>
              </a:lnSpc>
              <a:buFont typeface="Wingdings" pitchFamily="2" charset="2"/>
              <a:buNone/>
            </a:pPr>
            <a:r>
              <a:rPr lang="zh-CN" altLang="zh-CN" sz="2400"/>
              <a:t>       索引颜色模式是网上和动画中常用的图像模式 </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r>
              <a:rPr lang="zh-CN" sz="2800" b="1"/>
              <a:t>分辨率</a:t>
            </a:r>
            <a:r>
              <a:rPr lang="zh-CN" sz="2800"/>
              <a:t> </a:t>
            </a:r>
            <a:endParaRPr lang="zh-CN"/>
          </a:p>
        </p:txBody>
      </p:sp>
      <p:sp>
        <p:nvSpPr>
          <p:cNvPr id="27651"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itchFamily="2" charset="2"/>
              <a:buNone/>
            </a:pPr>
            <a:r>
              <a:rPr lang="zh-CN" altLang="zh-CN" sz="2800"/>
              <a:t>      分辨率〔resolution〕就是屏幕图像的精密度，是指显示器所能显示的像素的多少。由于屏幕上的点、线和面都是由像素组成的，显示器可显示的像素越多，画面就越精细，同样的屏幕区域内能显示的信息也越多，所以分辨率是非常重要的性能指标之一。可以把整个图像想象成是一个大型的棋盘，而分辨率的表示方式就是所有经线和纬线交叉点的数目。 </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r>
              <a:rPr lang="zh-CN" sz="2800" b="1"/>
              <a:t>图像文件根本格式 </a:t>
            </a:r>
          </a:p>
        </p:txBody>
      </p:sp>
      <p:sp>
        <p:nvSpPr>
          <p:cNvPr id="28675"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itchFamily="2" charset="2"/>
              <a:buNone/>
            </a:pPr>
            <a:r>
              <a:rPr lang="zh-CN" altLang="zh-CN"/>
              <a:t>      </a:t>
            </a:r>
            <a:r>
              <a:rPr lang="zh-CN"/>
              <a:t>图像数字化后，可以用不同类型的文件保存在外部存储器中。常用的图像文件类型有如下几种：</a:t>
            </a:r>
          </a:p>
          <a:p>
            <a:pPr>
              <a:buFont typeface="Wingdings" pitchFamily="2" charset="2"/>
              <a:buNone/>
            </a:pPr>
            <a:r>
              <a:rPr lang="zh-CN"/>
              <a:t>  </a:t>
            </a:r>
            <a:r>
              <a:rPr lang="zh-CN" altLang="zh-CN"/>
              <a:t>1</a:t>
            </a:r>
            <a:r>
              <a:rPr lang="zh-CN"/>
              <a:t>、</a:t>
            </a:r>
            <a:r>
              <a:rPr lang="zh-CN" altLang="zh-CN"/>
              <a:t>BMP</a:t>
            </a:r>
          </a:p>
          <a:p>
            <a:pPr lvl="1">
              <a:buFont typeface="Wingdings" pitchFamily="2" charset="2"/>
              <a:buNone/>
            </a:pPr>
            <a:r>
              <a:rPr lang="zh-CN" altLang="zh-CN"/>
              <a:t>      *.bmp</a:t>
            </a:r>
            <a:r>
              <a:rPr lang="zh-CN"/>
              <a:t>是</a:t>
            </a:r>
            <a:r>
              <a:rPr lang="zh-CN" altLang="zh-CN"/>
              <a:t>Windows</a:t>
            </a:r>
            <a:r>
              <a:rPr lang="zh-CN"/>
              <a:t>中的标准图像文件格式。</a:t>
            </a:r>
          </a:p>
          <a:p>
            <a:pPr lvl="1">
              <a:buFont typeface="Wingdings" pitchFamily="2" charset="2"/>
              <a:buNone/>
            </a:pPr>
            <a:r>
              <a:rPr lang="zh-CN" altLang="zh-CN"/>
              <a:t>2</a:t>
            </a:r>
            <a:r>
              <a:rPr lang="zh-CN"/>
              <a:t>、</a:t>
            </a:r>
            <a:r>
              <a:rPr lang="zh-CN" altLang="zh-CN"/>
              <a:t>JPEG</a:t>
            </a:r>
          </a:p>
          <a:p>
            <a:pPr lvl="1">
              <a:buFont typeface="Wingdings" pitchFamily="2" charset="2"/>
              <a:buNone/>
            </a:pPr>
            <a:r>
              <a:rPr lang="zh-CN" altLang="zh-CN"/>
              <a:t>      *.jpeg</a:t>
            </a:r>
            <a:r>
              <a:rPr lang="zh-CN"/>
              <a:t>是</a:t>
            </a:r>
            <a:r>
              <a:rPr lang="zh-CN" altLang="zh-CN"/>
              <a:t>24</a:t>
            </a:r>
            <a:r>
              <a:rPr lang="zh-CN"/>
              <a:t>位的图像文件格式，也是一种高效率的压缩格式。 </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Rectangle 2"/>
          <p:cNvSpPr>
            <a:spLocks noGrp="1" noChangeArrowheads="1"/>
          </p:cNvSpPr>
          <p:nvPr>
            <p:ph type="title" idx="4294967295"/>
          </p:nvPr>
        </p:nvSpPr>
        <p:spPr>
          <a:xfrm>
            <a:off x="533400" y="412750"/>
            <a:ext cx="8229600" cy="563563"/>
          </a:xfrm>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zh-CN"/>
          </a:p>
        </p:txBody>
      </p:sp>
      <p:sp>
        <p:nvSpPr>
          <p:cNvPr id="29699" name="Rectangle 3"/>
          <p:cNvSpPr>
            <a:spLocks noGrp="1" noChangeArrowheads="1"/>
          </p:cNvSpPr>
          <p:nvPr>
            <p:ph type="body" idx="4294967295"/>
          </p:nvPr>
        </p:nvSpPr>
        <p:spPr bwMode="auto">
          <a:xfrm>
            <a:off x="457200" y="1076325"/>
            <a:ext cx="8229600" cy="52482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10000"/>
              </a:lnSpc>
              <a:buFont typeface="Wingdings" pitchFamily="2" charset="2"/>
              <a:buNone/>
            </a:pPr>
            <a:r>
              <a:rPr lang="zh-CN" altLang="zh-CN" sz="2800"/>
              <a:t>  3、GIF</a:t>
            </a:r>
          </a:p>
          <a:p>
            <a:pPr>
              <a:lnSpc>
                <a:spcPct val="110000"/>
              </a:lnSpc>
              <a:buFont typeface="Wingdings" pitchFamily="2" charset="2"/>
              <a:buNone/>
            </a:pPr>
            <a:r>
              <a:rPr lang="zh-CN" altLang="zh-CN" sz="2800"/>
              <a:t>       *.gif是在各种平台的各种图形处理软件上均能够处理的、经过压缩的一种图形文件格式。该格式由Compuserver公司创立，存储色彩最高只能到达256种。因为它是经过压缩的图像文件格式，所以经常被用在网络传输上。</a:t>
            </a:r>
          </a:p>
          <a:p>
            <a:pPr>
              <a:lnSpc>
                <a:spcPct val="110000"/>
              </a:lnSpc>
              <a:buFont typeface="Wingdings" pitchFamily="2" charset="2"/>
              <a:buNone/>
            </a:pPr>
            <a:r>
              <a:rPr lang="zh-CN" altLang="zh-CN" sz="2800"/>
              <a:t>  4、PNG</a:t>
            </a:r>
          </a:p>
          <a:p>
            <a:pPr>
              <a:lnSpc>
                <a:spcPct val="110000"/>
              </a:lnSpc>
              <a:buFont typeface="Wingdings" pitchFamily="2" charset="2"/>
              <a:buNone/>
            </a:pPr>
            <a:r>
              <a:rPr lang="zh-CN" altLang="zh-CN" sz="2800"/>
              <a:t>        *.png是一种能存储32位信息的位图文件格式，其图像质量远胜过*.gif。同*.gif一样，*.png也使用无损压缩方式来减少文件的大小。 </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https://d.book118.com/516114114030010032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1母版">
  <a:themeElements>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教程PPT模板V1">
      <a:majorFont>
        <a:latin typeface="黑体" charset="-122"/>
        <a:ea typeface="黑体" charset="-122"/>
        <a:cs typeface="Arial"/>
      </a:majorFont>
      <a:minorFont>
        <a:latin typeface="Calibri"/>
        <a:ea typeface="宋体" charset="-12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 typeface="Arial" pitchFamily="34" charset="0"/>
          <a:buNone/>
          <a:tabLst/>
          <a:defRPr kumimoji="0" lang="zh-CN" sz="1800" b="0" i="0" u="none" strike="noStrike" cap="none" normalizeH="0" baseline="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 typeface="Arial" pitchFamily="34" charset="0"/>
          <a:buNone/>
          <a:tabLst/>
          <a:defRPr kumimoji="0" lang="zh-CN" sz="1800" b="0" i="0" u="none" strike="noStrike" cap="none" normalizeH="0" baseline="0" smtClean="0">
            <a:ln>
              <a:noFill/>
            </a:ln>
            <a:solidFill>
              <a:schemeClr val="tx1"/>
            </a:solidFill>
            <a:effectLst/>
            <a:latin typeface="Arial" pitchFamily="34" charset="0"/>
            <a:ea typeface="宋体" pitchFamily="2" charset="-122"/>
          </a:defRPr>
        </a:defPPr>
      </a:lstStyle>
    </a:ln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28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28</vt:i4>
      </vt:variant>
    </vt:vector>
  </HeadingPairs>
  <TitlesOfParts>
    <vt:vector baseType="lpstr" size="34">
      <vt:lpstr>Arial</vt:lpstr>
      <vt:lpstr>Calibri</vt:lpstr>
      <vt:lpstr>黑体</vt:lpstr>
      <vt:lpstr>宋体</vt:lpstr>
      <vt:lpstr>Wingdings</vt:lpstr>
      <vt:lpstr>Office Theme</vt:lpstr>
      <vt:lpstr>第8章 多媒体技术根底</vt:lpstr>
      <vt:lpstr>PowerPoint Presentation</vt:lpstr>
      <vt:lpstr>8.1  多媒体技术概述 </vt:lpstr>
      <vt:lpstr>PowerPoint Presentation</vt:lpstr>
      <vt:lpstr>8.1.2 多媒体信息的类型及特征</vt:lpstr>
      <vt:lpstr>PowerPoint Presentation</vt:lpstr>
      <vt:lpstr>PowerPoint Presentation</vt:lpstr>
      <vt:lpstr>8.1.3 多媒体系统的组成 </vt:lpstr>
      <vt:lpstr>8.1.4 多媒体技术展望 </vt:lpstr>
      <vt:lpstr>PowerPoint Presentation</vt:lpstr>
      <vt:lpstr>PowerPoint Presentation</vt:lpstr>
      <vt:lpstr>8.2声音信息处理 </vt:lpstr>
      <vt:lpstr>声音信息的数字化 </vt:lpstr>
      <vt:lpstr>PowerPoint Presentation</vt:lpstr>
      <vt:lpstr>音频文件及格式 </vt:lpstr>
      <vt:lpstr>PowerPoint Presentation</vt:lpstr>
      <vt:lpstr>PowerPoint Presentation</vt:lpstr>
      <vt:lpstr>PowerPoint Presentation</vt:lpstr>
      <vt:lpstr>声音信息的采集 </vt:lpstr>
      <vt:lpstr>常用音频处理工具 </vt:lpstr>
      <vt:lpstr>8.3图形、图像信息处理 </vt:lpstr>
      <vt:lpstr>PowerPoint Presentation</vt:lpstr>
      <vt:lpstr>颜色模式 </vt:lpstr>
      <vt:lpstr>PowerPoint Presentation</vt:lpstr>
      <vt:lpstr>分辨率 </vt:lpstr>
      <vt:lpstr>图像文件根本格式 </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2024-08-31T01:56:02.192</cp:lastPrinted>
  <dcterms:created xsi:type="dcterms:W3CDTF">2024-08-30T17:56:02Z</dcterms:created>
  <dcterms:modified xsi:type="dcterms:W3CDTF">2024-08-30T17:56:03Z</dcterms:modified>
</cp:coreProperties>
</file>