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3D00B2B-2539-46A7-99A3-0E8800A9A2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4" name="PlaceHolder 1"/>
          <p:cNvSpPr>
            <a:spLocks noGrp="1"/>
          </p:cNvSpPr>
          <p:nvPr>
            <p:ph type="sldImg"/>
          </p:nvPr>
        </p:nvSpPr>
        <p:spPr>
          <a:xfrm>
            <a:off x="685800" y="1143000"/>
            <a:ext cx="5486040" cy="3085920"/>
          </a:xfrm>
          <a:prstGeom prst="rect">
            <a:avLst/>
          </a:prstGeom>
          <a:ln w="0">
            <a:noFill/>
          </a:ln>
        </p:spPr>
      </p:sp>
      <p:sp>
        <p:nvSpPr>
          <p:cNvPr id="76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7" name="PlaceHolder 1"/>
          <p:cNvSpPr>
            <a:spLocks noGrp="1"/>
          </p:cNvSpPr>
          <p:nvPr>
            <p:ph type="sldImg"/>
          </p:nvPr>
        </p:nvSpPr>
        <p:spPr>
          <a:xfrm>
            <a:off x="685800" y="1143000"/>
            <a:ext cx="5486040" cy="3085920"/>
          </a:xfrm>
          <a:prstGeom prst="rect">
            <a:avLst/>
          </a:prstGeom>
          <a:ln w="0">
            <a:noFill/>
          </a:ln>
        </p:spPr>
      </p:sp>
      <p:sp>
        <p:nvSpPr>
          <p:cNvPr id="76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0" name="PlaceHolder 1"/>
          <p:cNvSpPr>
            <a:spLocks noGrp="1"/>
          </p:cNvSpPr>
          <p:nvPr>
            <p:ph type="sldImg"/>
          </p:nvPr>
        </p:nvSpPr>
        <p:spPr>
          <a:xfrm>
            <a:off x="685800" y="1143000"/>
            <a:ext cx="5486040" cy="3085920"/>
          </a:xfrm>
          <a:prstGeom prst="rect">
            <a:avLst/>
          </a:prstGeom>
          <a:ln w="0">
            <a:noFill/>
          </a:ln>
        </p:spPr>
      </p:sp>
      <p:sp>
        <p:nvSpPr>
          <p:cNvPr id="77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3" name="PlaceHolder 1"/>
          <p:cNvSpPr>
            <a:spLocks noGrp="1"/>
          </p:cNvSpPr>
          <p:nvPr>
            <p:ph type="sldImg"/>
          </p:nvPr>
        </p:nvSpPr>
        <p:spPr>
          <a:xfrm>
            <a:off x="685800" y="1143000"/>
            <a:ext cx="5486040" cy="3085920"/>
          </a:xfrm>
          <a:prstGeom prst="rect">
            <a:avLst/>
          </a:prstGeom>
          <a:ln w="0">
            <a:noFill/>
          </a:ln>
        </p:spPr>
      </p:sp>
      <p:sp>
        <p:nvSpPr>
          <p:cNvPr id="77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6" name="PlaceHolder 1"/>
          <p:cNvSpPr>
            <a:spLocks noGrp="1"/>
          </p:cNvSpPr>
          <p:nvPr>
            <p:ph type="sldImg"/>
          </p:nvPr>
        </p:nvSpPr>
        <p:spPr>
          <a:xfrm>
            <a:off x="685800" y="1143000"/>
            <a:ext cx="5486040" cy="3085920"/>
          </a:xfrm>
          <a:prstGeom prst="rect">
            <a:avLst/>
          </a:prstGeom>
          <a:ln w="0">
            <a:noFill/>
          </a:ln>
        </p:spPr>
      </p:sp>
      <p:sp>
        <p:nvSpPr>
          <p:cNvPr id="77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9" name="PlaceHolder 1"/>
          <p:cNvSpPr>
            <a:spLocks noGrp="1"/>
          </p:cNvSpPr>
          <p:nvPr>
            <p:ph type="sldImg"/>
          </p:nvPr>
        </p:nvSpPr>
        <p:spPr>
          <a:xfrm>
            <a:off x="685800" y="1143000"/>
            <a:ext cx="5486040" cy="3085920"/>
          </a:xfrm>
          <a:prstGeom prst="rect">
            <a:avLst/>
          </a:prstGeom>
          <a:ln w="0">
            <a:noFill/>
          </a:ln>
        </p:spPr>
      </p:sp>
      <p:sp>
        <p:nvSpPr>
          <p:cNvPr id="78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2" name="PlaceHolder 1"/>
          <p:cNvSpPr>
            <a:spLocks noGrp="1"/>
          </p:cNvSpPr>
          <p:nvPr>
            <p:ph type="sldImg"/>
          </p:nvPr>
        </p:nvSpPr>
        <p:spPr>
          <a:xfrm>
            <a:off x="685800" y="1143000"/>
            <a:ext cx="5486040" cy="3085920"/>
          </a:xfrm>
          <a:prstGeom prst="rect">
            <a:avLst/>
          </a:prstGeom>
          <a:ln w="0">
            <a:noFill/>
          </a:ln>
        </p:spPr>
      </p:sp>
      <p:sp>
        <p:nvSpPr>
          <p:cNvPr id="78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648CCB-E133-4036-B451-03A5AC10D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1E97C-14A2-4803-9A0B-59B6C1697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C4AE91-A026-4178-860C-D5668CEFC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671884-5D1E-48AD-A068-0BD4FCF1E3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238A96-908A-427D-88D8-1799BFB6CF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B9C091-3213-4E13-B578-61D8E885F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B39A1A-6744-4B89-A2C8-45C2F38A67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35F59-01E8-4A92-9698-2558F61F5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0A24D-3321-4309-A650-7DF920E38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35B77-0AA6-41DB-9109-9C9641323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52B926-CD54-4218-8A01-3D7B4645D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FBF5F61-0FE1-459A-94A8-7C1B27C1958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53AD43F-6FBB-415D-BBB5-6616A8BA831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2402004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儿科医生查房技巧</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儿科医生查房简介</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儿科医生查房的技巧</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儿科医生查房常见疾病</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儿科医生查房的特殊情况</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儿科医生查房的沟通技巧</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儿科医生查房的总结</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儿科医生查房简介</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什么是儿科医生查房</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儿科医生查房是指医生定期对病房内的儿童进行身体检查和病情评估的过程。通过查房，医生可以及时发现病情变化，调整治疗方案，提高治疗效果。</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25"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6"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7"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8"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29"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身体检查</a:t>
            </a:r>
            <a:endParaRPr lang="en-US" sz="2000" b="0" strike="noStrike" spc="-1">
              <a:solidFill>
                <a:srgbClr val="000000"/>
              </a:solidFill>
              <a:latin typeface="Arial"/>
            </a:endParaRPr>
          </a:p>
        </p:txBody>
      </p:sp>
      <p:sp>
        <p:nvSpPr>
          <p:cNvPr id="131"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体温评估</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心率评估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呼吸评估</a:t>
            </a:r>
            <a:endParaRPr lang="en-US" sz="1600" b="0" strike="noStrike" spc="-1">
              <a:solidFill>
                <a:srgbClr val="000000"/>
              </a:solidFill>
              <a:latin typeface="Arial"/>
            </a:endParaRPr>
          </a:p>
        </p:txBody>
      </p:sp>
      <p:sp>
        <p:nvSpPr>
          <p:cNvPr id="132"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制定治疗计划</a:t>
            </a:r>
            <a:endParaRPr lang="en-US" sz="2000" b="0" strike="noStrike" spc="-1">
              <a:solidFill>
                <a:srgbClr val="000000"/>
              </a:solidFill>
              <a:latin typeface="Arial"/>
            </a:endParaRPr>
          </a:p>
        </p:txBody>
      </p:sp>
      <p:sp>
        <p:nvSpPr>
          <p:cNvPr id="134"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根据检查结果</a:t>
            </a:r>
            <a:endParaRPr lang="en-US" sz="1600" b="0" strike="noStrike" spc="-1">
              <a:solidFill>
                <a:srgbClr val="000000"/>
              </a:solidFill>
              <a:latin typeface="Arial"/>
            </a:endParaRPr>
          </a:p>
        </p:txBody>
      </p:sp>
      <p:sp>
        <p:nvSpPr>
          <p:cNvPr id="135"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137"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3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儿科医生查房的流程</a:t>
            </a:r>
            <a:endParaRPr lang="en-US" sz="3000" b="0" strike="noStrike" spc="-1">
              <a:solidFill>
                <a:schemeClr val="dk1"/>
              </a:solidFill>
              <a:latin typeface="Arial"/>
            </a:endParaRPr>
          </a:p>
        </p:txBody>
      </p:sp>
      <p:sp>
        <p:nvSpPr>
          <p:cNvPr id="139"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病历查阅</a:t>
            </a:r>
            <a:endParaRPr lang="en-US" sz="2000" b="0" strike="noStrike" spc="-1">
              <a:solidFill>
                <a:srgbClr val="000000"/>
              </a:solidFill>
              <a:latin typeface="Arial"/>
            </a:endParaRPr>
          </a:p>
        </p:txBody>
      </p:sp>
      <p:sp>
        <p:nvSpPr>
          <p:cNvPr id="141"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了解病史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治疗情况</a:t>
            </a:r>
            <a:endParaRPr lang="en-US" sz="1600" b="0" strike="noStrike" spc="-1">
              <a:solidFill>
                <a:srgbClr val="000000"/>
              </a:solidFill>
              <a:latin typeface="Arial"/>
            </a:endParaRPr>
          </a:p>
        </p:txBody>
      </p:sp>
      <p:grpSp>
        <p:nvGrpSpPr>
          <p:cNvPr id="142" name="Group 15"/>
          <p:cNvGrpSpPr/>
          <p:nvPr/>
        </p:nvGrpSpPr>
        <p:grpSpPr>
          <a:xfrm>
            <a:off x="435960" y="378720"/>
            <a:ext cx="515160" cy="439560"/>
            <a:chOff x="435960" y="378720"/>
            <a:chExt cx="515160" cy="439560"/>
          </a:xfrm>
        </p:grpSpPr>
        <p:sp>
          <p:nvSpPr>
            <p:cNvPr id="143"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4"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5"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6"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7"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8"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9"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0"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1"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2"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3"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4"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5"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6"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7"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8"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9"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0"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1"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2"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63"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164"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165"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66"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结尾</a:t>
            </a:r>
            <a:endParaRPr lang="en-US" sz="3000" b="0" strike="noStrike" spc="-1">
              <a:solidFill>
                <a:schemeClr val="dk1"/>
              </a:solidFill>
              <a:latin typeface="Arial"/>
            </a:endParaRPr>
          </a:p>
        </p:txBody>
      </p:sp>
      <p:sp>
        <p:nvSpPr>
          <p:cNvPr id="168"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通过本章内容，我们了解了儿科医生查房的重要性和流程，以及面临的挑战。查房不仅是医生的责任，也是对患儿和家属的关爱和支持。</a:t>
            </a:r>
            <a:endParaRPr lang="en-US" sz="1800" b="0" strike="noStrike" spc="-1">
              <a:solidFill>
                <a:srgbClr val="000000"/>
              </a:solidFill>
              <a:latin typeface="Arial"/>
            </a:endParaRPr>
          </a:p>
        </p:txBody>
      </p:sp>
      <p:grpSp>
        <p:nvGrpSpPr>
          <p:cNvPr id="169" name="Group 15"/>
          <p:cNvGrpSpPr/>
          <p:nvPr/>
        </p:nvGrpSpPr>
        <p:grpSpPr>
          <a:xfrm>
            <a:off x="435960" y="378720"/>
            <a:ext cx="515160" cy="439560"/>
            <a:chOff x="435960" y="378720"/>
            <a:chExt cx="515160" cy="439560"/>
          </a:xfrm>
        </p:grpSpPr>
        <p:sp>
          <p:nvSpPr>
            <p:cNvPr id="170"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1"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2"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3"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4"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5"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6"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7"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8"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9"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0"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1"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2"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3"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4"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5"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6"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7"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8"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9"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0"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1"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2"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3"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4"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5"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6"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7"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儿科医生查房的技巧</a:t>
            </a:r>
            <a:endParaRPr lang="en-US" sz="40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如何进行有效的儿科医生查房</a:t>
            </a:r>
            <a:endParaRPr lang="en-US" sz="3000" b="0" strike="noStrike" spc="-1">
              <a:solidFill>
                <a:schemeClr val="dk1"/>
              </a:solidFill>
              <a:latin typeface="Arial"/>
            </a:endParaRPr>
          </a:p>
        </p:txBody>
      </p:sp>
      <p:sp>
        <p:nvSpPr>
          <p:cNvPr id="20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进行有效的儿科医生查房非常重要。首先，要预约时间，确保在预定时间内完成查房，并尽量不耽误其他工作。其次，与患儿建立良好关系，让患儿感到信任和舒适。最后，重点关注病情变化和治疗效果，及时调整治疗方案。</a:t>
            </a:r>
            <a:endParaRPr lang="en-US" sz="1800" b="0" strike="noStrike" spc="-1">
              <a:solidFill>
                <a:srgbClr val="000000"/>
              </a:solidFill>
              <a:latin typeface="Arial"/>
            </a:endParaRPr>
          </a:p>
        </p:txBody>
      </p:sp>
      <p:grpSp>
        <p:nvGrpSpPr>
          <p:cNvPr id="203" name="Group 15"/>
          <p:cNvGrpSpPr/>
          <p:nvPr/>
        </p:nvGrpSpPr>
        <p:grpSpPr>
          <a:xfrm>
            <a:off x="435960" y="378720"/>
            <a:ext cx="515160" cy="439560"/>
            <a:chOff x="435960" y="378720"/>
            <a:chExt cx="515160" cy="439560"/>
          </a:xfrm>
        </p:grpSpPr>
        <p:sp>
          <p:nvSpPr>
            <p:cNvPr id="20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2"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4"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5"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6"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8"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9"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如何提高查房效率</a:t>
            </a:r>
            <a:endParaRPr lang="en-US" sz="3600" b="0" strike="noStrike" spc="-1">
              <a:solidFill>
                <a:srgbClr val="000000"/>
              </a:solidFill>
              <a:latin typeface="Arial"/>
            </a:endParaRPr>
          </a:p>
        </p:txBody>
      </p:sp>
      <p:sp>
        <p:nvSpPr>
          <p:cNvPr id="24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提高查房效率是医生的重要任务。制定查房计划，合理分配时间，确保每位患儿得到充分关注。根据患儿的病情和需求，灵活调整查房顺序和内容。注重团队合作，与护士、其他医生和专业人员共同协作，提高查房效率。</a:t>
            </a:r>
            <a:endParaRPr lang="en-US" sz="1800" b="0" strike="noStrike" spc="-1">
              <a:solidFill>
                <a:srgbClr val="000000"/>
              </a:solidFill>
              <a:latin typeface="Arial"/>
            </a:endParaRPr>
          </a:p>
        </p:txBody>
      </p:sp>
      <p:sp>
        <p:nvSpPr>
          <p:cNvPr id="2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4" name="Group 15"/>
          <p:cNvGrpSpPr/>
          <p:nvPr/>
        </p:nvGrpSpPr>
        <p:grpSpPr>
          <a:xfrm>
            <a:off x="431640" y="396000"/>
            <a:ext cx="514800" cy="439200"/>
            <a:chOff x="431640" y="396000"/>
            <a:chExt cx="514800" cy="439200"/>
          </a:xfrm>
        </p:grpSpPr>
        <p:sp>
          <p:nvSpPr>
            <p:cNvPr id="245"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6"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7"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8"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9"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0"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1"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2"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3"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4"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5"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6"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7"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8"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9"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0"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1"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2"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3"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4"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6"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7"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9"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如何应对突发状况</a:t>
            </a:r>
            <a:endParaRPr lang="en-US" sz="3000" b="0" strike="noStrike" spc="-1">
              <a:solidFill>
                <a:schemeClr val="dk1"/>
              </a:solidFill>
              <a:latin typeface="Arial"/>
            </a:endParaRPr>
          </a:p>
        </p:txBody>
      </p:sp>
      <p:grpSp>
        <p:nvGrpSpPr>
          <p:cNvPr id="271" name="Group 15"/>
          <p:cNvGrpSpPr/>
          <p:nvPr/>
        </p:nvGrpSpPr>
        <p:grpSpPr>
          <a:xfrm>
            <a:off x="435960" y="378720"/>
            <a:ext cx="515160" cy="439560"/>
            <a:chOff x="435960" y="378720"/>
            <a:chExt cx="515160" cy="439560"/>
          </a:xfrm>
        </p:grpSpPr>
        <p:sp>
          <p:nvSpPr>
            <p:cNvPr id="272"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3"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4"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5"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6"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7"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8"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9"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0"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1"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2"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3"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4"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5"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6"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7"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8"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9"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0"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1"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2"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冷静应对急剧恶化</a:t>
            </a:r>
            <a:endParaRPr lang="en-US" sz="2000" b="0" strike="noStrike" spc="-1">
              <a:solidFill>
                <a:srgbClr val="000000"/>
              </a:solidFill>
              <a:latin typeface="Arial"/>
            </a:endParaRPr>
          </a:p>
        </p:txBody>
      </p:sp>
      <p:sp>
        <p:nvSpPr>
          <p:cNvPr id="29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医生应冷静应对，采取有效措施</a:t>
            </a:r>
            <a:endParaRPr lang="en-US" sz="1600" b="0" strike="noStrike" spc="-1">
              <a:solidFill>
                <a:srgbClr val="000000"/>
              </a:solidFill>
              <a:latin typeface="Arial"/>
            </a:endParaRPr>
          </a:p>
        </p:txBody>
      </p:sp>
      <p:sp>
        <p:nvSpPr>
          <p:cNvPr id="29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及时与主治医师沟通</a:t>
            </a:r>
            <a:endParaRPr lang="en-US" sz="2000" b="0" strike="noStrike" spc="-1">
              <a:solidFill>
                <a:srgbClr val="000000"/>
              </a:solidFill>
              <a:latin typeface="Arial"/>
            </a:endParaRPr>
          </a:p>
        </p:txBody>
      </p:sp>
      <p:sp>
        <p:nvSpPr>
          <p:cNvPr id="29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寻求帮助和建议</a:t>
            </a:r>
            <a:endParaRPr lang="en-US" sz="1600" b="0" strike="noStrike" spc="-1">
              <a:solidFill>
                <a:srgbClr val="000000"/>
              </a:solidFill>
              <a:latin typeface="Arial"/>
            </a:endParaRPr>
          </a:p>
        </p:txBody>
      </p:sp>
      <p:sp>
        <p:nvSpPr>
          <p:cNvPr id="29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确保患儿得到及时救治</a:t>
            </a:r>
            <a:endParaRPr lang="en-US" sz="2000" b="0" strike="noStrike" spc="-1">
              <a:solidFill>
                <a:srgbClr val="000000"/>
              </a:solidFill>
              <a:latin typeface="Arial"/>
            </a:endParaRPr>
          </a:p>
        </p:txBody>
      </p:sp>
      <p:sp>
        <p:nvSpPr>
          <p:cNvPr id="29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确保患儿得到及时有效的救治和护理</a:t>
            </a:r>
            <a:endParaRPr lang="en-US" sz="1600" b="0" strike="noStrike" spc="-1">
              <a:solidFill>
                <a:srgbClr val="000000"/>
              </a:solidFill>
              <a:latin typeface="Arial"/>
            </a:endParaRPr>
          </a:p>
        </p:txBody>
      </p:sp>
      <p:sp>
        <p:nvSpPr>
          <p:cNvPr id="29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9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00"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0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如何提升医疗水平</a:t>
            </a:r>
            <a:endParaRPr lang="en-US" sz="3000" b="0" strike="noStrike" spc="-1">
              <a:solidFill>
                <a:schemeClr val="dk1"/>
              </a:solidFill>
              <a:latin typeface="Arial"/>
            </a:endParaRPr>
          </a:p>
        </p:txBody>
      </p:sp>
      <p:sp>
        <p:nvSpPr>
          <p:cNvPr id="30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不断学习新知识，更新医疗技能，提升综合素质，为患儿提供更好的医疗服务。</a:t>
            </a:r>
            <a:endParaRPr lang="en-US" sz="1800" b="0" strike="noStrike" spc="-1">
              <a:solidFill>
                <a:srgbClr val="000000"/>
              </a:solidFill>
              <a:latin typeface="Arial"/>
            </a:endParaRPr>
          </a:p>
        </p:txBody>
      </p:sp>
      <p:grpSp>
        <p:nvGrpSpPr>
          <p:cNvPr id="303" name="Group 15"/>
          <p:cNvGrpSpPr/>
          <p:nvPr/>
        </p:nvGrpSpPr>
        <p:grpSpPr>
          <a:xfrm>
            <a:off x="435960" y="378720"/>
            <a:ext cx="515160" cy="439560"/>
            <a:chOff x="435960" y="378720"/>
            <a:chExt cx="515160" cy="439560"/>
          </a:xfrm>
        </p:grpSpPr>
        <p:sp>
          <p:nvSpPr>
            <p:cNvPr id="30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2"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33"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3</a:t>
            </a:r>
            <a:r>
              <a:rPr lang="zh-CN" sz="4000" b="1" strike="noStrike" spc="299">
                <a:solidFill>
                  <a:srgbClr val="AF79DE"/>
                </a:solidFill>
                <a:latin typeface="Arial"/>
                <a:ea typeface="微软雅黑"/>
              </a:rPr>
              <a:t>章 儿科医生查房常见疾病</a:t>
            </a:r>
            <a:endParaRPr lang="en-US" sz="4000" b="0" strike="noStrike" spc="-1">
              <a:solidFill>
                <a:schemeClr val="dk1"/>
              </a:solidFill>
              <a:latin typeface="Arial"/>
            </a:endParaRPr>
          </a:p>
        </p:txBody>
      </p:sp>
      <p:sp>
        <p:nvSpPr>
          <p:cNvPr id="33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5"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7"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8"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9"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0"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1"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2"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儿科医生查房常见疾病</a:t>
            </a:r>
            <a:endParaRPr lang="en-US" sz="3600" b="0" strike="noStrike" spc="-1">
              <a:solidFill>
                <a:srgbClr val="000000"/>
              </a:solidFill>
              <a:latin typeface="Arial"/>
            </a:endParaRPr>
          </a:p>
        </p:txBody>
      </p:sp>
      <p:sp>
        <p:nvSpPr>
          <p:cNvPr id="34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儿科医生在查房时需要重点关注儿童感冒、呼吸道感染、消化道疾病和过敏性疾病等常见疾病。及时诊断和治疗这些疾病可以帮助儿童尽快康复，保障他们的健康成长。</a:t>
            </a:r>
            <a:endParaRPr lang="en-US" sz="1800" b="0" strike="noStrike" spc="-1">
              <a:solidFill>
                <a:srgbClr val="000000"/>
              </a:solidFill>
              <a:latin typeface="Arial"/>
            </a:endParaRPr>
          </a:p>
        </p:txBody>
      </p:sp>
      <p:sp>
        <p:nvSpPr>
          <p:cNvPr id="3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47" name="Group 15"/>
          <p:cNvGrpSpPr/>
          <p:nvPr/>
        </p:nvGrpSpPr>
        <p:grpSpPr>
          <a:xfrm>
            <a:off x="431640" y="396000"/>
            <a:ext cx="514800" cy="439200"/>
            <a:chOff x="431640" y="396000"/>
            <a:chExt cx="514800" cy="439200"/>
          </a:xfrm>
        </p:grpSpPr>
        <p:sp>
          <p:nvSpPr>
            <p:cNvPr id="348"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9"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0"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1"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2"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3"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4"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5"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6"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7"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8"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9"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0"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1"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2"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3"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4"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5"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6"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7"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69" name="AutoShape 2"/>
          <p:cNvSpPr/>
          <p:nvPr/>
        </p:nvSpPr>
        <p:spPr>
          <a:xfrm>
            <a:off x="59292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0"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1"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2" name="AutoShape 5"/>
          <p:cNvSpPr/>
          <p:nvPr/>
        </p:nvSpPr>
        <p:spPr>
          <a:xfrm rot="18900000" flipH="1" flipV="1">
            <a:off x="52747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3" name="AutoShape 8"/>
          <p:cNvSpPr/>
          <p:nvPr/>
        </p:nvSpPr>
        <p:spPr>
          <a:xfrm>
            <a:off x="58183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74" name="AutoShape 9"/>
          <p:cNvSpPr/>
          <p:nvPr/>
        </p:nvSpPr>
        <p:spPr>
          <a:xfrm rot="18900000" flipH="1" flipV="1">
            <a:off x="149976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5" name="AutoShape 12"/>
          <p:cNvSpPr/>
          <p:nvPr/>
        </p:nvSpPr>
        <p:spPr>
          <a:xfrm>
            <a:off x="204336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76" name="AutoShape 13"/>
          <p:cNvSpPr/>
          <p:nvPr/>
        </p:nvSpPr>
        <p:spPr>
          <a:xfrm rot="18900000" flipH="1" flipV="1">
            <a:off x="90403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7" name="AutoShape 16"/>
          <p:cNvSpPr/>
          <p:nvPr/>
        </p:nvSpPr>
        <p:spPr>
          <a:xfrm>
            <a:off x="95839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78"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9"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0"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1"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2"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呕吐</a:t>
            </a:r>
            <a:endParaRPr lang="en-US" sz="2000" b="0" strike="noStrike" spc="-1">
              <a:solidFill>
                <a:srgbClr val="000000"/>
              </a:solidFill>
              <a:latin typeface="Arial"/>
            </a:endParaRPr>
          </a:p>
        </p:txBody>
      </p:sp>
      <p:sp>
        <p:nvSpPr>
          <p:cNvPr id="383"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饭后呕吐</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食欲不振后呕吐</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黄绿色胆汁样呕吐</a:t>
            </a:r>
            <a:endParaRPr lang="en-US" sz="1600" b="0" strike="noStrike" spc="-1">
              <a:solidFill>
                <a:srgbClr val="000000"/>
              </a:solidFill>
              <a:latin typeface="Arial"/>
            </a:endParaRPr>
          </a:p>
        </p:txBody>
      </p:sp>
      <p:sp>
        <p:nvSpPr>
          <p:cNvPr id="384"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5"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腹痛</a:t>
            </a:r>
            <a:endParaRPr lang="en-US" sz="2000" b="0" strike="noStrike" spc="-1">
              <a:solidFill>
                <a:srgbClr val="000000"/>
              </a:solidFill>
              <a:latin typeface="Arial"/>
            </a:endParaRPr>
          </a:p>
        </p:txBody>
      </p:sp>
      <p:sp>
        <p:nvSpPr>
          <p:cNvPr id="386"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胃痛</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肠绞痛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腹部肿块</a:t>
            </a:r>
            <a:endParaRPr lang="en-US" sz="1600" b="0" strike="noStrike" spc="-1">
              <a:solidFill>
                <a:srgbClr val="000000"/>
              </a:solidFill>
              <a:latin typeface="Arial"/>
            </a:endParaRPr>
          </a:p>
        </p:txBody>
      </p:sp>
      <p:sp>
        <p:nvSpPr>
          <p:cNvPr id="387"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儿童消化道疾病</a:t>
            </a:r>
            <a:endParaRPr lang="en-US" sz="3000" b="0" strike="noStrike" spc="-1">
              <a:solidFill>
                <a:schemeClr val="dk1"/>
              </a:solidFill>
              <a:latin typeface="Arial"/>
            </a:endParaRPr>
          </a:p>
        </p:txBody>
      </p:sp>
      <p:sp>
        <p:nvSpPr>
          <p:cNvPr id="389"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0"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腹泻</a:t>
            </a:r>
            <a:endParaRPr lang="en-US" sz="2000" b="0" strike="noStrike" spc="-1">
              <a:solidFill>
                <a:srgbClr val="000000"/>
              </a:solidFill>
              <a:latin typeface="Arial"/>
            </a:endParaRPr>
          </a:p>
        </p:txBody>
      </p:sp>
      <p:sp>
        <p:nvSpPr>
          <p:cNvPr id="391"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水样便</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黏液便</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血便</a:t>
            </a:r>
            <a:endParaRPr lang="en-US" sz="1600" b="0" strike="noStrike" spc="-1">
              <a:solidFill>
                <a:srgbClr val="000000"/>
              </a:solidFill>
              <a:latin typeface="Arial"/>
            </a:endParaRPr>
          </a:p>
        </p:txBody>
      </p:sp>
      <p:grpSp>
        <p:nvGrpSpPr>
          <p:cNvPr id="392" name="Group 15"/>
          <p:cNvGrpSpPr/>
          <p:nvPr/>
        </p:nvGrpSpPr>
        <p:grpSpPr>
          <a:xfrm>
            <a:off x="435960" y="378720"/>
            <a:ext cx="515160" cy="439560"/>
            <a:chOff x="435960" y="378720"/>
            <a:chExt cx="515160" cy="439560"/>
          </a:xfrm>
        </p:grpSpPr>
        <p:sp>
          <p:nvSpPr>
            <p:cNvPr id="393"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94"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95"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96"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97"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98"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99"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00"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1"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2"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03"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4"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05"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6"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7"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08"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9"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0"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1"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2"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https://d.book118.com/516124020041010103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儿科医生查房技巧</vt:lpstr>
      <vt:lpstr>目录</vt:lpstr>
      <vt:lpstr>第1章 儿科医生查房简介</vt:lpstr>
      <vt:lpstr> </vt:lpstr>
      <vt:lpstr>儿科医生查房的流程</vt:lpstr>
      <vt:lpstr>结尾</vt:lpstr>
      <vt:lpstr>第2章 儿科医生查房的技巧</vt:lpstr>
      <vt:lpstr>如何进行有效的儿科医生查房</vt:lpstr>
      <vt:lpstr> </vt:lpstr>
      <vt:lpstr>如何应对突发状况</vt:lpstr>
      <vt:lpstr>如何提升医疗水平</vt:lpstr>
      <vt:lpstr>第3章 儿科医生查房常见疾病</vt:lpstr>
      <vt:lpstr> </vt:lpstr>
      <vt:lpstr>儿童消化道疾病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2024-09-28T10:33:49.084</cp:lastPrinted>
  <dcterms:created xsi:type="dcterms:W3CDTF">2024-09-28T02:33:49Z</dcterms:created>
  <dcterms:modified xsi:type="dcterms:W3CDTF">2024-09-28T02:33:51Z</dcterms:modified>
</cp:coreProperties>
</file>