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3" r:id="rId21"/>
    <p:sldId id="316" r:id="rId22"/>
    <p:sldId id="319" r:id="rId23"/>
    <p:sldId id="322" r:id="rId24"/>
    <p:sldId id="324" r:id="rId25"/>
  </p:sldIdLst>
  <p:sldSz cx="12192000" cy="6858000"/>
  <p:notesSz cx="6858000" cy="9144000"/>
  <p:custDataLst>
    <p:tags r:id="rId2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slide" Target="slides/slide21.xml" /><Relationship Id="rId24" Type="http://schemas.openxmlformats.org/officeDocument/2006/relationships/slide" Target="slides/slide22.xml" /><Relationship Id="rId25" Type="http://schemas.openxmlformats.org/officeDocument/2006/relationships/slide" Target="slides/slide23.xml" /><Relationship Id="rId26" Type="http://schemas.openxmlformats.org/officeDocument/2006/relationships/tags" Target="tags/tag1.xml" /><Relationship Id="rId27" Type="http://schemas.openxmlformats.org/officeDocument/2006/relationships/presProps" Target="presProps.xml" /><Relationship Id="rId28" Type="http://schemas.openxmlformats.org/officeDocument/2006/relationships/viewProps" Target="viewProps.xml" /><Relationship Id="rId29" Type="http://schemas.openxmlformats.org/officeDocument/2006/relationships/theme" Target="theme/theme1.xml" /><Relationship Id="rId3" Type="http://schemas.openxmlformats.org/officeDocument/2006/relationships/slide" Target="slides/slide1.xml" /><Relationship Id="rId30" Type="http://schemas.openxmlformats.org/officeDocument/2006/relationships/tableStyles" Target="tableStyles.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F41DD7C-E103-409C-A961-E6DB35710EE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13C9F65-4E79-4199-926D-3DC0A24AF40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915C038-43E1-4AAE-8CCC-178F0EB5963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9AC1589-4856-4D6B-9FC1-2C5E935AF00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C6E590E-46DB-49F2-882C-9EB146E7520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9284946-8430-45BF-9D48-169E263E151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06305F9-C481-4B19-BC75-B6972041000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485922B-F1AB-41C1-861A-FDB721F0C67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0D643C5-31DB-4E5E-86EF-F973628B324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3F8EB11-4112-4853-884A-F9D7CF2A0F1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D1F8AE2-9A3C-480E-B0F1-5C4DEBF87F2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png" /><Relationship Id="rId3"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png" /><Relationship Id="rId3" Type="http://schemas.openxmlformats.org/officeDocument/2006/relationships/image" Target="../media/image3.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png" /><Relationship Id="rId3" Type="http://schemas.openxmlformats.org/officeDocument/2006/relationships/image" Target="../media/image3.jpe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3.jpe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3.jpeg"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1615415411101010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42747" y="1226293"/>
            <a:ext cx="9106507" cy="1906231"/>
          </a:xfrm>
          <a:prstGeom prst="rect">
            <a:avLst/>
          </a:prstGeom>
        </p:spPr>
        <p:txBody>
          <a:bodyPr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chemeClr val="accent1"/>
                </a:solidFill>
                <a:latin typeface="Microsoft Yahei"/>
                <a:ea typeface="Microsoft Yahei"/>
                <a:cs typeface="Microsoft Yahei"/>
              </a:rPr>
              <a:t>38利用影响力营销的10个管理方案</a:t>
            </a:r>
            <a:endParaRPr lang="en-US" sz="1100"/>
          </a:p>
        </p:txBody>
      </p:sp>
      <p:grpSp>
        <p:nvGrpSpPr>
          <p:cNvPr id="3" name="Group 3"/>
          <p:cNvGrpSpPr/>
          <p:nvPr/>
        </p:nvGrpSpPr>
        <p:grpSpPr>
          <a:xfrm>
            <a:off x="2739291" y="3540703"/>
            <a:ext cx="6713418" cy="489827"/>
            <a:chOff x="2739291" y="3540703"/>
            <a:chExt cx="6713418" cy="489827"/>
          </a:xfrm>
        </p:grpSpPr>
        <p:sp>
          <p:nvSpPr>
            <p:cNvPr id="4" name="AutoShape 4"/>
            <p:cNvSpPr/>
            <p:nvPr/>
          </p:nvSpPr>
          <p:spPr>
            <a:xfrm>
              <a:off x="2739291" y="3540703"/>
              <a:ext cx="3401434" cy="489827"/>
            </a:xfrm>
            <a:prstGeom prst="rect">
              <a:avLst/>
            </a:prstGeom>
          </p:spPr>
          <p:txBody>
            <a:bodyPr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2025">
                  <a:solidFill>
                    <a:srgbClr val="000000"/>
                  </a:solidFill>
                  <a:latin typeface="Microsoft Yahei"/>
                  <a:ea typeface="Microsoft Yahei"/>
                  <a:cs typeface="Microsoft Yahei"/>
                </a:rPr>
                <a:t>汇报人：XX</a:t>
              </a:r>
              <a:endParaRPr lang="en-US" sz="1100"/>
            </a:p>
          </p:txBody>
        </p:sp>
        <p:sp>
          <p:nvSpPr>
            <p:cNvPr id="5" name="AutoShape 5"/>
            <p:cNvSpPr/>
            <p:nvPr/>
          </p:nvSpPr>
          <p:spPr>
            <a:xfrm>
              <a:off x="6140725" y="3540703"/>
              <a:ext cx="3311984" cy="489827"/>
            </a:xfrm>
            <a:prstGeom prst="rect">
              <a:avLst/>
            </a:prstGeom>
          </p:spPr>
          <p:txBody>
            <a:bodyPr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2025">
                  <a:solidFill>
                    <a:srgbClr val="000000"/>
                  </a:solidFill>
                  <a:latin typeface="Microsoft Yahei"/>
                  <a:ea typeface="Microsoft Yahei"/>
                  <a:cs typeface="Microsoft Yahei"/>
                </a:rPr>
                <a:t>2023-12-20</a:t>
              </a:r>
              <a:endParaRPr lang="en-US" sz="1100"/>
            </a:p>
          </p:txBody>
        </p:sp>
      </p:gr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59520" y="535260"/>
            <a:ext cx="10672960" cy="57691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stretch>
            <a:fillRect/>
          </a:stretch>
        </p:blipFill>
        <p:spPr>
          <a:xfrm>
            <a:off x="0" y="-535260"/>
            <a:ext cx="5567207" cy="6839712"/>
          </a:xfrm>
          <a:prstGeom prst="rect">
            <a:avLst/>
          </a:prstGeom>
        </p:spPr>
      </p:pic>
      <p:sp>
        <p:nvSpPr>
          <p:cNvPr id="4" name="AutoShape 4"/>
          <p:cNvSpPr/>
          <p:nvPr/>
        </p:nvSpPr>
        <p:spPr>
          <a:xfrm>
            <a:off x="6276259" y="861481"/>
            <a:ext cx="3746772" cy="597533"/>
          </a:xfrm>
          <a:prstGeom prst="rect">
            <a:avLst/>
          </a:prstGeom>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75">
                <a:solidFill>
                  <a:schemeClr val="accent1"/>
                </a:solidFill>
                <a:latin typeface="Microsoft Yahei"/>
                <a:ea typeface="Microsoft Yahei"/>
                <a:cs typeface="Microsoft Yahei"/>
              </a:rPr>
              <a:t>CONTENTS</a:t>
            </a:r>
            <a:endParaRPr lang="en-US" sz="1100"/>
          </a:p>
        </p:txBody>
      </p:sp>
      <p:sp>
        <p:nvSpPr>
          <p:cNvPr id="5" name="TextBox 5"/>
          <p:cNvSpPr txBox="1"/>
          <p:nvPr/>
        </p:nvSpPr>
        <p:spPr>
          <a:xfrm>
            <a:off x="6083808" y="1823759"/>
            <a:ext cx="4638675" cy="4457700"/>
          </a:xfrm>
          <a:prstGeom prst="rect">
            <a:avLst/>
          </a:prstGeom>
        </p:spPr>
        <p:txBody>
          <a:bodyPr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450"/>
              </a:spcBef>
              <a:buFont typeface="Arial"/>
              <a:buChar char="•"/>
            </a:pPr>
            <a:r>
              <a:rPr lang="en-US" sz="2400" b="1">
                <a:solidFill>
                  <a:schemeClr val="accent1"/>
                </a:solidFill>
                <a:latin typeface="Microsoft Yahei"/>
                <a:ea typeface="Microsoft Yahei"/>
                <a:cs typeface="Microsoft Yahei"/>
              </a:rPr>
              <a:t>影响力营销概述</a:t>
            </a:r>
          </a:p>
          <a:p>
            <a:pPr marL="203200" lvl="0" indent="-203200">
              <a:lnSpc>
                <a:spcPct val="150000"/>
              </a:lnSpc>
              <a:spcBef>
                <a:spcPts val="450"/>
              </a:spcBef>
              <a:buFont typeface="Arial"/>
              <a:buChar char="•"/>
            </a:pPr>
            <a:r>
              <a:rPr lang="en-US" sz="2400" b="1">
                <a:solidFill>
                  <a:schemeClr val="accent1"/>
                </a:solidFill>
                <a:latin typeface="Microsoft Yahei"/>
                <a:ea typeface="Microsoft Yahei"/>
                <a:cs typeface="Microsoft Yahei"/>
              </a:rPr>
              <a:t>确定目标受众</a:t>
            </a:r>
          </a:p>
          <a:p>
            <a:pPr marL="203200" lvl="0" indent="-203200">
              <a:lnSpc>
                <a:spcPct val="150000"/>
              </a:lnSpc>
              <a:spcBef>
                <a:spcPts val="450"/>
              </a:spcBef>
              <a:buFont typeface="Arial"/>
              <a:buChar char="•"/>
            </a:pPr>
            <a:r>
              <a:rPr lang="en-US" sz="2400" b="1">
                <a:solidFill>
                  <a:schemeClr val="accent1"/>
                </a:solidFill>
                <a:latin typeface="Microsoft Yahei"/>
                <a:ea typeface="Microsoft Yahei"/>
                <a:cs typeface="Microsoft Yahei"/>
              </a:rPr>
              <a:t>构建个人品牌</a:t>
            </a:r>
          </a:p>
          <a:p>
            <a:pPr marL="203200" lvl="0" indent="-203200">
              <a:lnSpc>
                <a:spcPct val="150000"/>
              </a:lnSpc>
              <a:spcBef>
                <a:spcPts val="450"/>
              </a:spcBef>
              <a:buFont typeface="Arial"/>
              <a:buChar char="•"/>
            </a:pPr>
            <a:r>
              <a:rPr lang="en-US" sz="2400" b="1">
                <a:solidFill>
                  <a:schemeClr val="accent1"/>
                </a:solidFill>
                <a:latin typeface="Microsoft Yahei"/>
                <a:ea typeface="Microsoft Yahei"/>
                <a:cs typeface="Microsoft Yahei"/>
              </a:rPr>
              <a:t>内容营销策略</a:t>
            </a:r>
          </a:p>
          <a:p>
            <a:pPr marL="203200" lvl="0" indent="-203200">
              <a:lnSpc>
                <a:spcPct val="150000"/>
              </a:lnSpc>
              <a:spcBef>
                <a:spcPts val="450"/>
              </a:spcBef>
              <a:buFont typeface="Arial"/>
              <a:buChar char="•"/>
            </a:pPr>
            <a:r>
              <a:rPr lang="en-US" sz="2400" b="1">
                <a:solidFill>
                  <a:schemeClr val="accent1"/>
                </a:solidFill>
                <a:latin typeface="Microsoft Yahei"/>
                <a:ea typeface="Microsoft Yahei"/>
                <a:cs typeface="Microsoft Yahei"/>
              </a:rPr>
              <a:t>社交媒体运营方案</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59520" y="535260"/>
            <a:ext cx="10672960" cy="57691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stretch>
            <a:fillRect/>
          </a:stretch>
        </p:blipFill>
        <p:spPr>
          <a:xfrm>
            <a:off x="0" y="-535260"/>
            <a:ext cx="5567207" cy="6839712"/>
          </a:xfrm>
          <a:prstGeom prst="rect">
            <a:avLst/>
          </a:prstGeom>
        </p:spPr>
      </p:pic>
      <p:sp>
        <p:nvSpPr>
          <p:cNvPr id="4" name="AutoShape 4"/>
          <p:cNvSpPr/>
          <p:nvPr/>
        </p:nvSpPr>
        <p:spPr>
          <a:xfrm>
            <a:off x="6276259" y="861481"/>
            <a:ext cx="3746772" cy="597533"/>
          </a:xfrm>
          <a:prstGeom prst="rect">
            <a:avLst/>
          </a:prstGeom>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75">
                <a:solidFill>
                  <a:schemeClr val="accent1"/>
                </a:solidFill>
                <a:latin typeface="Microsoft Yahei"/>
                <a:ea typeface="Microsoft Yahei"/>
                <a:cs typeface="Microsoft Yahei"/>
              </a:rPr>
              <a:t>CONTENTS</a:t>
            </a:r>
            <a:endParaRPr lang="en-US" sz="1100"/>
          </a:p>
        </p:txBody>
      </p:sp>
      <p:sp>
        <p:nvSpPr>
          <p:cNvPr id="5" name="TextBox 5"/>
          <p:cNvSpPr txBox="1"/>
          <p:nvPr/>
        </p:nvSpPr>
        <p:spPr>
          <a:xfrm>
            <a:off x="6083808" y="1823759"/>
            <a:ext cx="4638675" cy="4457700"/>
          </a:xfrm>
          <a:prstGeom prst="rect">
            <a:avLst/>
          </a:prstGeom>
        </p:spPr>
        <p:txBody>
          <a:bodyPr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450"/>
              </a:spcBef>
              <a:buFont typeface="Arial"/>
              <a:buChar char="•"/>
            </a:pPr>
            <a:r>
              <a:rPr lang="en-US" sz="2400" b="1">
                <a:solidFill>
                  <a:schemeClr val="accent1"/>
                </a:solidFill>
                <a:latin typeface="Microsoft Yahei"/>
                <a:ea typeface="Microsoft Yahei"/>
                <a:cs typeface="Microsoft Yahei"/>
              </a:rPr>
              <a:t>合作与联盟策略</a:t>
            </a:r>
          </a:p>
          <a:p>
            <a:pPr marL="203200" lvl="0" indent="-203200">
              <a:lnSpc>
                <a:spcPct val="150000"/>
              </a:lnSpc>
              <a:spcBef>
                <a:spcPts val="450"/>
              </a:spcBef>
              <a:buFont typeface="Arial"/>
              <a:buChar char="•"/>
            </a:pPr>
            <a:r>
              <a:rPr lang="en-US" sz="2400" b="1">
                <a:solidFill>
                  <a:schemeClr val="accent1"/>
                </a:solidFill>
                <a:latin typeface="Microsoft Yahei"/>
                <a:ea typeface="Microsoft Yahei"/>
                <a:cs typeface="Microsoft Yahei"/>
              </a:rPr>
              <a:t>数据监测与优化方案</a:t>
            </a:r>
          </a:p>
          <a:p>
            <a:pPr marL="203200" lvl="0" indent="-203200">
              <a:lnSpc>
                <a:spcPct val="150000"/>
              </a:lnSpc>
              <a:spcBef>
                <a:spcPts val="450"/>
              </a:spcBef>
              <a:buFont typeface="Arial"/>
              <a:buChar char="•"/>
            </a:pPr>
            <a:r>
              <a:rPr lang="en-US" sz="2400" b="1">
                <a:solidFill>
                  <a:schemeClr val="accent1"/>
                </a:solidFill>
                <a:latin typeface="Microsoft Yahei"/>
                <a:ea typeface="Microsoft Yahei"/>
                <a:cs typeface="Microsoft Yahei"/>
              </a:rPr>
              <a:t>风险管理与应对方案</a:t>
            </a:r>
          </a:p>
          <a:p>
            <a:pPr marL="203200" lvl="0" indent="-203200">
              <a:lnSpc>
                <a:spcPct val="150000"/>
              </a:lnSpc>
              <a:spcBef>
                <a:spcPts val="450"/>
              </a:spcBef>
              <a:buFont typeface="Arial"/>
              <a:buChar char="•"/>
            </a:pPr>
            <a:r>
              <a:rPr lang="en-US" sz="2400" b="1">
                <a:solidFill>
                  <a:schemeClr val="accent1"/>
                </a:solidFill>
                <a:latin typeface="Microsoft Yahei"/>
                <a:ea typeface="Microsoft Yahei"/>
                <a:cs typeface="Microsoft Yahei"/>
              </a:rPr>
              <a:t>案例分析与启示</a:t>
            </a:r>
          </a:p>
          <a:p>
            <a:pPr marL="203200" lvl="0" indent="-203200">
              <a:lnSpc>
                <a:spcPct val="150000"/>
              </a:lnSpc>
              <a:spcBef>
                <a:spcPts val="450"/>
              </a:spcBef>
              <a:buFont typeface="Arial"/>
              <a:buChar char="•"/>
            </a:pPr>
            <a:r>
              <a:rPr lang="en-US" sz="2400" b="1">
                <a:solidFill>
                  <a:schemeClr val="accent1"/>
                </a:solidFill>
                <a:latin typeface="Microsoft Yahei"/>
                <a:ea typeface="Microsoft Yahei"/>
                <a:cs typeface="Microsoft Yahei"/>
              </a:rPr>
              <a:t>实施计划与时间表安排</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solidFill>
                <a:latin typeface="Microsoft Yahei"/>
                <a:ea typeface="Microsoft Yahei"/>
                <a:cs typeface="Microsoft Yahei"/>
              </a:rPr>
              <a:t>影响力营销概述</a:t>
            </a:r>
            <a:endParaRPr lang="en-US" sz="1100"/>
          </a:p>
        </p:txBody>
      </p:sp>
      <p:sp>
        <p:nvSpPr>
          <p:cNvPr id="3" name="AutoShape 3"/>
          <p:cNvSpPr/>
          <p:nvPr/>
        </p:nvSpPr>
        <p:spPr>
          <a:xfrm>
            <a:off x="4954829" y="2485096"/>
            <a:ext cx="2082658" cy="1318935"/>
          </a:xfrm>
          <a:prstGeom prst="rect">
            <a:avLst/>
          </a:prstGeom>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solidFill>
                <a:latin typeface="Microsoft Yahei"/>
                <a:ea typeface="Microsoft Yahei"/>
                <a:cs typeface="Microsoft Yahei"/>
              </a:rPr>
              <a:t>01</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9056" r="2905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9056" r="2905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9143" r="29143"/>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7" name="AutoShape 7"/>
          <p:cNvSpPr/>
          <p:nvPr/>
        </p:nvSpPr>
        <p:spPr>
          <a:xfrm>
            <a:off x="8406414" y="24226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影响力营销是一种通过借助具有影响力的个人或组织来推广产品或服务的营销策略。</a:t>
            </a:r>
            <a:endParaRPr lang="en-US" sz="1100"/>
          </a:p>
        </p:txBody>
      </p:sp>
      <p:sp>
        <p:nvSpPr>
          <p:cNvPr id="8" name="AutoShape 8"/>
          <p:cNvSpPr/>
          <p:nvPr/>
        </p:nvSpPr>
        <p:spPr>
          <a:xfrm>
            <a:off x="8901714" y="1901965"/>
            <a:ext cx="2084387" cy="46037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强调与受众建立信任和共鸣，借助影响力传播品牌价值，实现营销目标。</a:t>
            </a:r>
            <a:endParaRPr lang="en-US" sz="1100"/>
          </a:p>
        </p:txBody>
      </p:sp>
      <p:sp>
        <p:nvSpPr>
          <p:cNvPr id="10" name="AutoShape 10"/>
          <p:cNvSpPr/>
          <p:nvPr/>
        </p:nvSpPr>
        <p:spPr>
          <a:xfrm>
            <a:off x="8901714" y="4005263"/>
            <a:ext cx="2084387" cy="460375"/>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特点</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定义与特点</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329975" y="1234972"/>
            <a:ext cx="4812942" cy="4812942"/>
          </a:xfrm>
          <a:prstGeom prst="rect">
            <a:avLst/>
          </a:prstGeom>
        </p:spPr>
      </p:pic>
      <p:sp>
        <p:nvSpPr>
          <p:cNvPr id="3" name="AutoShape 3"/>
          <p:cNvSpPr/>
          <p:nvPr/>
        </p:nvSpPr>
        <p:spPr>
          <a:xfrm>
            <a:off x="6563746" y="1760560"/>
            <a:ext cx="369902" cy="36990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 name="AutoShape 4"/>
          <p:cNvSpPr/>
          <p:nvPr/>
        </p:nvSpPr>
        <p:spPr>
          <a:xfrm>
            <a:off x="6563746" y="3108818"/>
            <a:ext cx="369902" cy="369902"/>
          </a:xfrm>
          <a:prstGeom prst="ellipse">
            <a:avLst/>
          </a:prstGeom>
          <a:solidFill>
            <a:schemeClr val="accent1">
              <a:lumMod val="60000"/>
              <a:lumOff val="4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5" name="AutoShape 5"/>
          <p:cNvSpPr/>
          <p:nvPr/>
        </p:nvSpPr>
        <p:spPr>
          <a:xfrm>
            <a:off x="6563746" y="4383763"/>
            <a:ext cx="369902" cy="36990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6" name="AutoShape 6"/>
          <p:cNvSpPr/>
          <p:nvPr/>
        </p:nvSpPr>
        <p:spPr>
          <a:xfrm>
            <a:off x="7114336" y="2069502"/>
            <a:ext cx="3618828" cy="795475"/>
          </a:xfrm>
          <a:prstGeom prst="rect">
            <a:avLst/>
          </a:prstGeom>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solidFill>
                <a:latin typeface="Microsoft Yahei"/>
                <a:ea typeface="Microsoft Yahei"/>
                <a:cs typeface="Microsoft Yahei"/>
              </a:rPr>
              <a:t>通过与具有广泛影响力的个人或组织合作，能够快速提高品牌曝光度和知名度。</a:t>
            </a:r>
            <a:endParaRPr lang="en-US" sz="1100"/>
          </a:p>
        </p:txBody>
      </p:sp>
      <p:sp>
        <p:nvSpPr>
          <p:cNvPr id="7" name="AutoShape 7"/>
          <p:cNvSpPr/>
          <p:nvPr/>
        </p:nvSpPr>
        <p:spPr>
          <a:xfrm>
            <a:off x="7114336" y="3332225"/>
            <a:ext cx="3618828" cy="771122"/>
          </a:xfrm>
          <a:prstGeom prst="rect">
            <a:avLst/>
          </a:prstGeom>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solidFill>
                <a:latin typeface="Microsoft Yahei"/>
                <a:ea typeface="Microsoft Yahei"/>
                <a:cs typeface="Microsoft Yahei"/>
              </a:rPr>
              <a:t>借助影响力人物的专业知识和信誉，能够提升受众对品牌的信任度。</a:t>
            </a:r>
            <a:endParaRPr lang="en-US" sz="1100"/>
          </a:p>
        </p:txBody>
      </p:sp>
      <p:sp>
        <p:nvSpPr>
          <p:cNvPr id="8" name="AutoShape 8"/>
          <p:cNvSpPr/>
          <p:nvPr/>
        </p:nvSpPr>
        <p:spPr>
          <a:xfrm>
            <a:off x="7114336" y="4665990"/>
            <a:ext cx="3618828" cy="783299"/>
          </a:xfrm>
          <a:prstGeom prst="rect">
            <a:avLst/>
          </a:prstGeom>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solidFill>
                <a:latin typeface="Microsoft Yahei"/>
                <a:ea typeface="Microsoft Yahei"/>
                <a:cs typeface="Microsoft Yahei"/>
              </a:rPr>
              <a:t>影响力营销能够激发受众的购买欲望，促进产品销售和业绩增长。</a:t>
            </a:r>
            <a:endParaRPr lang="en-US" sz="1100"/>
          </a:p>
        </p:txBody>
      </p:sp>
      <p:sp>
        <p:nvSpPr>
          <p:cNvPr id="9" name="AutoShape 9"/>
          <p:cNvSpPr/>
          <p:nvPr/>
        </p:nvSpPr>
        <p:spPr>
          <a:xfrm>
            <a:off x="7114336" y="1661692"/>
            <a:ext cx="3514429" cy="447189"/>
          </a:xfrm>
          <a:prstGeom prst="rect">
            <a:avLst/>
          </a:prstGeom>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solidFill>
                <a:latin typeface="Microsoft Yahei"/>
                <a:ea typeface="Microsoft Yahei"/>
                <a:cs typeface="Microsoft Yahei"/>
              </a:rPr>
              <a:t>提升品牌知名度</a:t>
            </a:r>
            <a:endParaRPr lang="en-US" sz="1100"/>
          </a:p>
        </p:txBody>
      </p:sp>
      <p:sp>
        <p:nvSpPr>
          <p:cNvPr id="10" name="AutoShape 10"/>
          <p:cNvSpPr/>
          <p:nvPr/>
        </p:nvSpPr>
        <p:spPr>
          <a:xfrm>
            <a:off x="7114336" y="3011282"/>
            <a:ext cx="3514429" cy="447189"/>
          </a:xfrm>
          <a:prstGeom prst="rect">
            <a:avLst/>
          </a:prstGeom>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solidFill>
                <a:latin typeface="Microsoft Yahei"/>
                <a:ea typeface="Microsoft Yahei"/>
                <a:cs typeface="Microsoft Yahei"/>
              </a:rPr>
              <a:t>增强品牌信任度</a:t>
            </a:r>
            <a:endParaRPr lang="en-US" sz="1100"/>
          </a:p>
        </p:txBody>
      </p:sp>
      <p:sp>
        <p:nvSpPr>
          <p:cNvPr id="11" name="AutoShape 11"/>
          <p:cNvSpPr/>
          <p:nvPr/>
        </p:nvSpPr>
        <p:spPr>
          <a:xfrm>
            <a:off x="7114336" y="4310611"/>
            <a:ext cx="3514429" cy="447189"/>
          </a:xfrm>
          <a:prstGeom prst="rect">
            <a:avLst/>
          </a:prstGeom>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solidFill>
                <a:latin typeface="Microsoft Yahei"/>
                <a:ea typeface="Microsoft Yahei"/>
                <a:cs typeface="Microsoft Yahei"/>
              </a:rPr>
              <a:t>促进销售增长</a:t>
            </a:r>
            <a:endParaRPr lang="en-US" sz="1100"/>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影响力营销的重要性</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传统营销主要通过广告、促销等手段进行单向传播，而影响力营销则通过与影响力人物合作，实现双向互动传播。</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solidFill>
                <a:latin typeface="Microsoft Yahei"/>
                <a:ea typeface="Microsoft Yahei"/>
                <a:cs typeface="Microsoft Yahei"/>
              </a:rPr>
              <a:t>传播方式不同</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传统营销面向广泛的目标受众，而影响力营销则更加精准地定位目标受众，提高营销效果。</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solidFill>
                <a:latin typeface="Microsoft Yahei"/>
                <a:ea typeface="Microsoft Yahei"/>
                <a:cs typeface="Microsoft Yahei"/>
              </a:rPr>
              <a:t>目标受众不同</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传统营销通常需要大量的广告投放和人力物力支持，而影响力营销则可以通过与影响力人物的合作，以较低的成本实现高效的营销效果。</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solidFill>
                <a:latin typeface="Microsoft Yahei"/>
                <a:ea typeface="Microsoft Yahei"/>
                <a:cs typeface="Microsoft Yahei"/>
              </a:rPr>
              <a:t>投入成本不同</a:t>
            </a:r>
          </a:p>
        </p:txBody>
      </p:sp>
      <p:pic>
        <p:nvPicPr>
          <p:cNvPr id="9" name="Picture 9"/>
          <p:cNvPicPr>
            <a:picLocks noChangeAspect="1"/>
          </p:cNvPicPr>
          <p:nvPr/>
        </p:nvPicPr>
        <p:blipFill>
          <a:blip r:embed="rId2"/>
          <a:srcRect l="16724" r="16724"/>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影响力营销与传统营销的区别</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solidFill>
                <a:latin typeface="Microsoft Yahei"/>
                <a:ea typeface="Microsoft Yahei"/>
                <a:cs typeface="Microsoft Yahei"/>
              </a:rPr>
              <a:t>确定目标受众</a:t>
            </a:r>
            <a:endParaRPr lang="en-US" sz="1100"/>
          </a:p>
        </p:txBody>
      </p:sp>
      <p:sp>
        <p:nvSpPr>
          <p:cNvPr id="3" name="AutoShape 3"/>
          <p:cNvSpPr/>
          <p:nvPr/>
        </p:nvSpPr>
        <p:spPr>
          <a:xfrm>
            <a:off x="4954829" y="2485096"/>
            <a:ext cx="2082658" cy="1318935"/>
          </a:xfrm>
          <a:prstGeom prst="rect">
            <a:avLst/>
          </a:prstGeom>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solidFill>
                <a:latin typeface="Microsoft Yahei"/>
                <a:ea typeface="Microsoft Yahei"/>
                <a:cs typeface="Microsoft Yahei"/>
              </a:rPr>
              <a:t>02</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652605" y="2972012"/>
            <a:ext cx="2353053" cy="1956378"/>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solidFill>
                <a:latin typeface="Microsoft Yahei"/>
                <a:ea typeface="Microsoft Yahei"/>
                <a:cs typeface="Microsoft Yahei"/>
              </a:rPr>
              <a:t>深入了解目标受众的年龄、性别、地域、职业等基本信息，以形成准确的受众画像。</a:t>
            </a:r>
            <a:endParaRPr lang="en-US" sz="1100"/>
          </a:p>
        </p:txBody>
      </p:sp>
      <p:sp>
        <p:nvSpPr>
          <p:cNvPr id="3" name="AutoShape 3"/>
          <p:cNvSpPr/>
          <p:nvPr/>
        </p:nvSpPr>
        <p:spPr>
          <a:xfrm>
            <a:off x="8684852" y="1462164"/>
            <a:ext cx="2382848" cy="1991137"/>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solidFill>
                <a:latin typeface="Microsoft Yahei"/>
                <a:ea typeface="Microsoft Yahei"/>
                <a:cs typeface="Microsoft Yahei"/>
              </a:rPr>
              <a:t>研究目标受众的兴趣爱好、消费习惯、价值观等，以洞察其心理需求和行为特点。</a:t>
            </a:r>
            <a:endParaRPr lang="en-US" sz="1100"/>
          </a:p>
        </p:txBody>
      </p:sp>
      <p:sp>
        <p:nvSpPr>
          <p:cNvPr id="4" name="AutoShape 4"/>
          <p:cNvSpPr/>
          <p:nvPr/>
        </p:nvSpPr>
        <p:spPr>
          <a:xfrm>
            <a:off x="8684852" y="4394429"/>
            <a:ext cx="2382848" cy="1962565"/>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solidFill>
                <a:latin typeface="Microsoft Yahei"/>
                <a:ea typeface="Microsoft Yahei"/>
                <a:cs typeface="Microsoft Yahei"/>
              </a:rPr>
              <a:t>分析目标受众的社交网络和人际关系，了解其社交习惯和影响力范围。</a:t>
            </a:r>
            <a:endParaRPr lang="en-US" sz="1100"/>
          </a:p>
        </p:txBody>
      </p:sp>
      <p:pic>
        <p:nvPicPr>
          <p:cNvPr id="5" name="Picture 5"/>
          <p:cNvPicPr>
            <a:picLocks noChangeAspect="1"/>
          </p:cNvPicPr>
          <p:nvPr/>
        </p:nvPicPr>
        <p:blipFill>
          <a:blip r:embed="rId2">
            <a:alphaModFix amt="75000"/>
          </a:blip>
          <a:srcRect l="31868" t="13068" r="31502" b="30114"/>
          <a:stretch>
            <a:fillRect/>
          </a:stretch>
        </p:blipFill>
        <p:spPr>
          <a:xfrm>
            <a:off x="4217947" y="1384382"/>
            <a:ext cx="3545264" cy="5454568"/>
          </a:xfrm>
          <a:prstGeom prst="rect">
            <a:avLst/>
          </a:prstGeom>
        </p:spPr>
      </p:pic>
      <p:pic>
        <p:nvPicPr>
          <p:cNvPr id="6" name="Picture 6"/>
          <p:cNvPicPr>
            <a:picLocks noChangeAspect="1"/>
          </p:cNvPicPr>
          <p:nvPr/>
        </p:nvPicPr>
        <p:blipFill>
          <a:blip r:embed="rId3"/>
          <a:srcRect l="24420" r="24420"/>
          <a:stretch>
            <a:fillRect/>
          </a:stretch>
        </p:blipFill>
        <p:spPr>
          <a:xfrm>
            <a:off x="4495323" y="1838813"/>
            <a:ext cx="2952950" cy="4810026"/>
          </a:xfrm>
          <a:prstGeom prst="rect">
            <a:avLst/>
          </a:prstGeom>
        </p:spPr>
      </p:pic>
      <p:grpSp>
        <p:nvGrpSpPr>
          <p:cNvPr id="7" name="Group 7"/>
          <p:cNvGrpSpPr/>
          <p:nvPr/>
        </p:nvGrpSpPr>
        <p:grpSpPr>
          <a:xfrm>
            <a:off x="3239789" y="3141586"/>
            <a:ext cx="1463040" cy="1463040"/>
            <a:chOff x="3239789" y="3141586"/>
            <a:chExt cx="1463040" cy="1463040"/>
          </a:xfrm>
        </p:grpSpPr>
        <p:sp>
          <p:nvSpPr>
            <p:cNvPr id="8" name="AutoShape 8"/>
            <p:cNvSpPr/>
            <p:nvPr/>
          </p:nvSpPr>
          <p:spPr>
            <a:xfrm>
              <a:off x="3239789" y="3141586"/>
              <a:ext cx="1463040" cy="14630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grpSp>
      <p:grpSp>
        <p:nvGrpSpPr>
          <p:cNvPr id="9" name="Group 9"/>
          <p:cNvGrpSpPr/>
          <p:nvPr/>
        </p:nvGrpSpPr>
        <p:grpSpPr>
          <a:xfrm>
            <a:off x="3612771" y="3559447"/>
            <a:ext cx="702092" cy="584684"/>
            <a:chOff x="3612771" y="3559447"/>
            <a:chExt cx="702092" cy="584684"/>
          </a:xfrm>
        </p:grpSpPr>
        <p:sp>
          <p:nvSpPr>
            <p:cNvPr id="10" name="Freeform 10"/>
            <p:cNvSpPr/>
            <p:nvPr/>
          </p:nvSpPr>
          <p:spPr>
            <a:xfrm>
              <a:off x="3612771" y="4122895"/>
              <a:ext cx="702092" cy="21236"/>
            </a:xfrm>
            <a:custGeom>
              <a:rect l="l" t="t" r="r" b="b"/>
              <a:pathLst>
                <a:path w="76" h="2">
                  <a:moveTo>
                    <a:pt x="2" y="2"/>
                  </a:moveTo>
                  <a:cubicBezTo>
                    <a:pt x="1" y="2"/>
                    <a:pt x="0" y="2"/>
                    <a:pt x="0" y="1"/>
                  </a:cubicBezTo>
                  <a:cubicBezTo>
                    <a:pt x="0" y="0"/>
                    <a:pt x="1" y="0"/>
                    <a:pt x="2" y="0"/>
                  </a:cubicBezTo>
                  <a:cubicBezTo>
                    <a:pt x="75" y="0"/>
                    <a:pt x="75" y="0"/>
                    <a:pt x="75" y="0"/>
                  </a:cubicBezTo>
                  <a:cubicBezTo>
                    <a:pt x="75" y="0"/>
                    <a:pt x="76" y="0"/>
                    <a:pt x="76" y="1"/>
                  </a:cubicBezTo>
                  <a:cubicBezTo>
                    <a:pt x="76" y="2"/>
                    <a:pt x="75" y="2"/>
                    <a:pt x="75" y="2"/>
                  </a:cubicBezTo>
                  <a:lnTo>
                    <a:pt x="2" y="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702447" y="3690774"/>
              <a:ext cx="101383" cy="372745"/>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850662" y="3559447"/>
              <a:ext cx="101383" cy="504071"/>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998877" y="3720392"/>
              <a:ext cx="101383" cy="343126"/>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147092" y="3830623"/>
              <a:ext cx="101383" cy="233035"/>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6924196" y="1127033"/>
            <a:ext cx="1463040" cy="1463040"/>
            <a:chOff x="6924196" y="1127033"/>
            <a:chExt cx="1463040" cy="1463040"/>
          </a:xfrm>
        </p:grpSpPr>
        <p:sp>
          <p:nvSpPr>
            <p:cNvPr id="16" name="Freeform 16"/>
            <p:cNvSpPr/>
            <p:nvPr/>
          </p:nvSpPr>
          <p:spPr>
            <a:xfrm>
              <a:off x="7364596" y="1565888"/>
              <a:ext cx="575749" cy="390208"/>
            </a:xfrm>
            <a:custGeom>
              <a:rect l="l" t="t" r="r" b="b"/>
              <a:pathLst>
                <a:path w="56" h="35">
                  <a:moveTo>
                    <a:pt x="52" y="0"/>
                  </a:moveTo>
                  <a:cubicBezTo>
                    <a:pt x="4" y="0"/>
                    <a:pt x="4" y="0"/>
                    <a:pt x="4" y="0"/>
                  </a:cubicBezTo>
                  <a:cubicBezTo>
                    <a:pt x="2" y="0"/>
                    <a:pt x="0" y="2"/>
                    <a:pt x="0" y="4"/>
                  </a:cubicBezTo>
                  <a:cubicBezTo>
                    <a:pt x="0" y="31"/>
                    <a:pt x="0" y="31"/>
                    <a:pt x="0" y="31"/>
                  </a:cubicBezTo>
                  <a:cubicBezTo>
                    <a:pt x="0" y="33"/>
                    <a:pt x="2" y="35"/>
                    <a:pt x="4" y="35"/>
                  </a:cubicBezTo>
                  <a:cubicBezTo>
                    <a:pt x="52" y="35"/>
                    <a:pt x="52" y="35"/>
                    <a:pt x="52" y="35"/>
                  </a:cubicBezTo>
                  <a:cubicBezTo>
                    <a:pt x="54" y="35"/>
                    <a:pt x="56" y="33"/>
                    <a:pt x="56" y="31"/>
                  </a:cubicBezTo>
                  <a:cubicBezTo>
                    <a:pt x="56" y="4"/>
                    <a:pt x="56" y="4"/>
                    <a:pt x="56" y="4"/>
                  </a:cubicBezTo>
                  <a:cubicBezTo>
                    <a:pt x="56" y="2"/>
                    <a:pt x="54" y="0"/>
                    <a:pt x="52" y="0"/>
                  </a:cubicBezTo>
                  <a:close/>
                  <a:moveTo>
                    <a:pt x="49" y="27"/>
                  </a:moveTo>
                  <a:cubicBezTo>
                    <a:pt x="49" y="29"/>
                    <a:pt x="48" y="30"/>
                    <a:pt x="46" y="30"/>
                  </a:cubicBezTo>
                  <a:cubicBezTo>
                    <a:pt x="9" y="30"/>
                    <a:pt x="9" y="30"/>
                    <a:pt x="9" y="30"/>
                  </a:cubicBezTo>
                  <a:cubicBezTo>
                    <a:pt x="7" y="30"/>
                    <a:pt x="6" y="29"/>
                    <a:pt x="6" y="27"/>
                  </a:cubicBezTo>
                  <a:cubicBezTo>
                    <a:pt x="6" y="8"/>
                    <a:pt x="6" y="8"/>
                    <a:pt x="6" y="8"/>
                  </a:cubicBezTo>
                  <a:cubicBezTo>
                    <a:pt x="6" y="6"/>
                    <a:pt x="7" y="5"/>
                    <a:pt x="9" y="5"/>
                  </a:cubicBezTo>
                  <a:cubicBezTo>
                    <a:pt x="46" y="5"/>
                    <a:pt x="46" y="5"/>
                    <a:pt x="46" y="5"/>
                  </a:cubicBezTo>
                  <a:cubicBezTo>
                    <a:pt x="48" y="5"/>
                    <a:pt x="49" y="6"/>
                    <a:pt x="49" y="8"/>
                  </a:cubicBezTo>
                  <a:lnTo>
                    <a:pt x="49" y="2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7273763" y="1974818"/>
              <a:ext cx="748924" cy="211520"/>
            </a:xfrm>
            <a:custGeom>
              <a:rect l="l" t="t" r="r" b="b"/>
              <a:pathLst>
                <a:path w="73" h="19">
                  <a:moveTo>
                    <a:pt x="67" y="3"/>
                  </a:moveTo>
                  <a:cubicBezTo>
                    <a:pt x="66" y="1"/>
                    <a:pt x="65" y="0"/>
                    <a:pt x="63" y="0"/>
                  </a:cubicBezTo>
                  <a:cubicBezTo>
                    <a:pt x="10" y="0"/>
                    <a:pt x="10" y="0"/>
                    <a:pt x="10" y="0"/>
                  </a:cubicBezTo>
                  <a:cubicBezTo>
                    <a:pt x="8" y="0"/>
                    <a:pt x="7" y="2"/>
                    <a:pt x="7" y="3"/>
                  </a:cubicBezTo>
                  <a:cubicBezTo>
                    <a:pt x="1" y="13"/>
                    <a:pt x="1" y="13"/>
                    <a:pt x="1" y="13"/>
                  </a:cubicBezTo>
                  <a:cubicBezTo>
                    <a:pt x="73" y="13"/>
                    <a:pt x="73" y="13"/>
                    <a:pt x="73" y="13"/>
                  </a:cubicBezTo>
                  <a:lnTo>
                    <a:pt x="67" y="3"/>
                  </a:lnTo>
                  <a:close/>
                  <a:moveTo>
                    <a:pt x="25" y="12"/>
                  </a:moveTo>
                  <a:cubicBezTo>
                    <a:pt x="27" y="9"/>
                    <a:pt x="27" y="9"/>
                    <a:pt x="27" y="9"/>
                  </a:cubicBezTo>
                  <a:cubicBezTo>
                    <a:pt x="47" y="9"/>
                    <a:pt x="47" y="9"/>
                    <a:pt x="47" y="9"/>
                  </a:cubicBezTo>
                  <a:cubicBezTo>
                    <a:pt x="48" y="12"/>
                    <a:pt x="48" y="12"/>
                    <a:pt x="48" y="12"/>
                  </a:cubicBezTo>
                  <a:lnTo>
                    <a:pt x="25" y="12"/>
                  </a:lnTo>
                  <a:close/>
                  <a:moveTo>
                    <a:pt x="62" y="7"/>
                  </a:moveTo>
                  <a:cubicBezTo>
                    <a:pt x="12" y="7"/>
                    <a:pt x="12" y="7"/>
                    <a:pt x="12" y="7"/>
                  </a:cubicBezTo>
                  <a:cubicBezTo>
                    <a:pt x="9" y="7"/>
                    <a:pt x="9" y="6"/>
                    <a:pt x="9" y="6"/>
                  </a:cubicBezTo>
                  <a:cubicBezTo>
                    <a:pt x="10" y="3"/>
                    <a:pt x="10" y="3"/>
                    <a:pt x="10" y="3"/>
                  </a:cubicBezTo>
                  <a:cubicBezTo>
                    <a:pt x="11" y="3"/>
                    <a:pt x="11" y="2"/>
                    <a:pt x="13" y="2"/>
                  </a:cubicBezTo>
                  <a:cubicBezTo>
                    <a:pt x="61" y="2"/>
                    <a:pt x="61" y="2"/>
                    <a:pt x="61" y="2"/>
                  </a:cubicBezTo>
                  <a:cubicBezTo>
                    <a:pt x="62" y="2"/>
                    <a:pt x="63" y="3"/>
                    <a:pt x="63" y="3"/>
                  </a:cubicBezTo>
                  <a:cubicBezTo>
                    <a:pt x="65" y="6"/>
                    <a:pt x="65" y="6"/>
                    <a:pt x="65" y="6"/>
                  </a:cubicBezTo>
                  <a:cubicBezTo>
                    <a:pt x="65" y="6"/>
                    <a:pt x="65" y="7"/>
                    <a:pt x="62" y="7"/>
                  </a:cubicBezTo>
                  <a:close/>
                  <a:moveTo>
                    <a:pt x="0" y="15"/>
                  </a:moveTo>
                  <a:cubicBezTo>
                    <a:pt x="0" y="16"/>
                    <a:pt x="2" y="17"/>
                    <a:pt x="3" y="19"/>
                  </a:cubicBezTo>
                  <a:cubicBezTo>
                    <a:pt x="70" y="19"/>
                    <a:pt x="70" y="19"/>
                    <a:pt x="70" y="19"/>
                  </a:cubicBezTo>
                  <a:cubicBezTo>
                    <a:pt x="72" y="17"/>
                    <a:pt x="73" y="16"/>
                    <a:pt x="73" y="15"/>
                  </a:cubicBezTo>
                  <a:lnTo>
                    <a:pt x="0" y="1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924196" y="1127033"/>
              <a:ext cx="1463040" cy="146304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9" name="Freeform 19"/>
            <p:cNvSpPr/>
            <p:nvPr/>
          </p:nvSpPr>
          <p:spPr>
            <a:xfrm>
              <a:off x="7364596" y="1565888"/>
              <a:ext cx="575749" cy="390208"/>
            </a:xfrm>
            <a:custGeom>
              <a:rect l="l" t="t" r="r" b="b"/>
              <a:pathLst>
                <a:path w="56" h="35">
                  <a:moveTo>
                    <a:pt x="52" y="0"/>
                  </a:moveTo>
                  <a:cubicBezTo>
                    <a:pt x="4" y="0"/>
                    <a:pt x="4" y="0"/>
                    <a:pt x="4" y="0"/>
                  </a:cubicBezTo>
                  <a:cubicBezTo>
                    <a:pt x="2" y="0"/>
                    <a:pt x="0" y="2"/>
                    <a:pt x="0" y="4"/>
                  </a:cubicBezTo>
                  <a:cubicBezTo>
                    <a:pt x="0" y="31"/>
                    <a:pt x="0" y="31"/>
                    <a:pt x="0" y="31"/>
                  </a:cubicBezTo>
                  <a:cubicBezTo>
                    <a:pt x="0" y="33"/>
                    <a:pt x="2" y="35"/>
                    <a:pt x="4" y="35"/>
                  </a:cubicBezTo>
                  <a:cubicBezTo>
                    <a:pt x="52" y="35"/>
                    <a:pt x="52" y="35"/>
                    <a:pt x="52" y="35"/>
                  </a:cubicBezTo>
                  <a:cubicBezTo>
                    <a:pt x="54" y="35"/>
                    <a:pt x="56" y="33"/>
                    <a:pt x="56" y="31"/>
                  </a:cubicBezTo>
                  <a:cubicBezTo>
                    <a:pt x="56" y="4"/>
                    <a:pt x="56" y="4"/>
                    <a:pt x="56" y="4"/>
                  </a:cubicBezTo>
                  <a:cubicBezTo>
                    <a:pt x="56" y="2"/>
                    <a:pt x="54" y="0"/>
                    <a:pt x="52" y="0"/>
                  </a:cubicBezTo>
                  <a:close/>
                  <a:moveTo>
                    <a:pt x="49" y="27"/>
                  </a:moveTo>
                  <a:cubicBezTo>
                    <a:pt x="49" y="29"/>
                    <a:pt x="48" y="30"/>
                    <a:pt x="46" y="30"/>
                  </a:cubicBezTo>
                  <a:cubicBezTo>
                    <a:pt x="9" y="30"/>
                    <a:pt x="9" y="30"/>
                    <a:pt x="9" y="30"/>
                  </a:cubicBezTo>
                  <a:cubicBezTo>
                    <a:pt x="7" y="30"/>
                    <a:pt x="6" y="29"/>
                    <a:pt x="6" y="27"/>
                  </a:cubicBezTo>
                  <a:cubicBezTo>
                    <a:pt x="6" y="8"/>
                    <a:pt x="6" y="8"/>
                    <a:pt x="6" y="8"/>
                  </a:cubicBezTo>
                  <a:cubicBezTo>
                    <a:pt x="6" y="6"/>
                    <a:pt x="7" y="5"/>
                    <a:pt x="9" y="5"/>
                  </a:cubicBezTo>
                  <a:cubicBezTo>
                    <a:pt x="46" y="5"/>
                    <a:pt x="46" y="5"/>
                    <a:pt x="46" y="5"/>
                  </a:cubicBezTo>
                  <a:cubicBezTo>
                    <a:pt x="48" y="5"/>
                    <a:pt x="49" y="6"/>
                    <a:pt x="49" y="8"/>
                  </a:cubicBezTo>
                  <a:lnTo>
                    <a:pt x="49" y="2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7273763" y="1974818"/>
              <a:ext cx="748924" cy="211520"/>
            </a:xfrm>
            <a:custGeom>
              <a:rect l="l" t="t" r="r" b="b"/>
              <a:pathLst>
                <a:path w="73" h="19">
                  <a:moveTo>
                    <a:pt x="67" y="3"/>
                  </a:moveTo>
                  <a:cubicBezTo>
                    <a:pt x="66" y="1"/>
                    <a:pt x="65" y="0"/>
                    <a:pt x="63" y="0"/>
                  </a:cubicBezTo>
                  <a:cubicBezTo>
                    <a:pt x="10" y="0"/>
                    <a:pt x="10" y="0"/>
                    <a:pt x="10" y="0"/>
                  </a:cubicBezTo>
                  <a:cubicBezTo>
                    <a:pt x="8" y="0"/>
                    <a:pt x="7" y="2"/>
                    <a:pt x="7" y="3"/>
                  </a:cubicBezTo>
                  <a:cubicBezTo>
                    <a:pt x="1" y="13"/>
                    <a:pt x="1" y="13"/>
                    <a:pt x="1" y="13"/>
                  </a:cubicBezTo>
                  <a:cubicBezTo>
                    <a:pt x="73" y="13"/>
                    <a:pt x="73" y="13"/>
                    <a:pt x="73" y="13"/>
                  </a:cubicBezTo>
                  <a:lnTo>
                    <a:pt x="67" y="3"/>
                  </a:lnTo>
                  <a:close/>
                  <a:moveTo>
                    <a:pt x="25" y="12"/>
                  </a:moveTo>
                  <a:cubicBezTo>
                    <a:pt x="27" y="9"/>
                    <a:pt x="27" y="9"/>
                    <a:pt x="27" y="9"/>
                  </a:cubicBezTo>
                  <a:cubicBezTo>
                    <a:pt x="47" y="9"/>
                    <a:pt x="47" y="9"/>
                    <a:pt x="47" y="9"/>
                  </a:cubicBezTo>
                  <a:cubicBezTo>
                    <a:pt x="48" y="12"/>
                    <a:pt x="48" y="12"/>
                    <a:pt x="48" y="12"/>
                  </a:cubicBezTo>
                  <a:lnTo>
                    <a:pt x="25" y="12"/>
                  </a:lnTo>
                  <a:close/>
                  <a:moveTo>
                    <a:pt x="62" y="7"/>
                  </a:moveTo>
                  <a:cubicBezTo>
                    <a:pt x="12" y="7"/>
                    <a:pt x="12" y="7"/>
                    <a:pt x="12" y="7"/>
                  </a:cubicBezTo>
                  <a:cubicBezTo>
                    <a:pt x="9" y="7"/>
                    <a:pt x="9" y="6"/>
                    <a:pt x="9" y="6"/>
                  </a:cubicBezTo>
                  <a:cubicBezTo>
                    <a:pt x="10" y="3"/>
                    <a:pt x="10" y="3"/>
                    <a:pt x="10" y="3"/>
                  </a:cubicBezTo>
                  <a:cubicBezTo>
                    <a:pt x="11" y="3"/>
                    <a:pt x="11" y="2"/>
                    <a:pt x="13" y="2"/>
                  </a:cubicBezTo>
                  <a:cubicBezTo>
                    <a:pt x="61" y="2"/>
                    <a:pt x="61" y="2"/>
                    <a:pt x="61" y="2"/>
                  </a:cubicBezTo>
                  <a:cubicBezTo>
                    <a:pt x="62" y="2"/>
                    <a:pt x="63" y="3"/>
                    <a:pt x="63" y="3"/>
                  </a:cubicBezTo>
                  <a:cubicBezTo>
                    <a:pt x="65" y="6"/>
                    <a:pt x="65" y="6"/>
                    <a:pt x="65" y="6"/>
                  </a:cubicBezTo>
                  <a:cubicBezTo>
                    <a:pt x="65" y="6"/>
                    <a:pt x="65" y="7"/>
                    <a:pt x="62" y="7"/>
                  </a:cubicBezTo>
                  <a:close/>
                  <a:moveTo>
                    <a:pt x="0" y="15"/>
                  </a:moveTo>
                  <a:cubicBezTo>
                    <a:pt x="0" y="16"/>
                    <a:pt x="2" y="17"/>
                    <a:pt x="3" y="19"/>
                  </a:cubicBezTo>
                  <a:cubicBezTo>
                    <a:pt x="70" y="19"/>
                    <a:pt x="70" y="19"/>
                    <a:pt x="70" y="19"/>
                  </a:cubicBezTo>
                  <a:cubicBezTo>
                    <a:pt x="72" y="17"/>
                    <a:pt x="73" y="16"/>
                    <a:pt x="73" y="15"/>
                  </a:cubicBezTo>
                  <a:lnTo>
                    <a:pt x="0" y="1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6924196" y="4151964"/>
            <a:ext cx="1463040" cy="1463040"/>
            <a:chOff x="6924196" y="4151964"/>
            <a:chExt cx="1463040" cy="1463040"/>
          </a:xfrm>
        </p:grpSpPr>
        <p:sp>
          <p:nvSpPr>
            <p:cNvPr id="22" name="AutoShape 22"/>
            <p:cNvSpPr/>
            <p:nvPr/>
          </p:nvSpPr>
          <p:spPr>
            <a:xfrm>
              <a:off x="7285470" y="4642335"/>
              <a:ext cx="725508" cy="572110"/>
            </a:xfrm>
            <a:prstGeom prst="wedgeEllipseCallou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924196" y="4151964"/>
              <a:ext cx="1463040" cy="146304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4" name="AutoShape 24"/>
            <p:cNvSpPr/>
            <p:nvPr/>
          </p:nvSpPr>
          <p:spPr>
            <a:xfrm>
              <a:off x="7285470" y="4642335"/>
              <a:ext cx="725508" cy="572110"/>
            </a:xfrm>
            <a:prstGeom prst="wedgeEllipseCallou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5" name="AutoShape 25"/>
          <p:cNvSpPr/>
          <p:nvPr/>
        </p:nvSpPr>
        <p:spPr>
          <a:xfrm>
            <a:off x="455981" y="2535936"/>
            <a:ext cx="2746302" cy="407270"/>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solidFill>
                <a:latin typeface="Microsoft Yahei"/>
                <a:ea typeface="Microsoft Yahei"/>
                <a:cs typeface="Microsoft Yahei"/>
              </a:rPr>
              <a:t>受众特征分析</a:t>
            </a:r>
            <a:endParaRPr lang="en-US" sz="1100"/>
          </a:p>
        </p:txBody>
      </p:sp>
      <p:sp>
        <p:nvSpPr>
          <p:cNvPr id="26" name="AutoShape 26"/>
          <p:cNvSpPr/>
          <p:nvPr/>
        </p:nvSpPr>
        <p:spPr>
          <a:xfrm>
            <a:off x="8503125" y="1054893"/>
            <a:ext cx="2746302" cy="407270"/>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solidFill>
                <a:latin typeface="Microsoft Yahei"/>
                <a:ea typeface="Microsoft Yahei"/>
                <a:cs typeface="Microsoft Yahei"/>
              </a:rPr>
              <a:t>受众兴趣分析</a:t>
            </a:r>
            <a:endParaRPr lang="en-US" sz="1100"/>
          </a:p>
        </p:txBody>
      </p:sp>
      <p:sp>
        <p:nvSpPr>
          <p:cNvPr id="27" name="AutoShape 27"/>
          <p:cNvSpPr/>
          <p:nvPr/>
        </p:nvSpPr>
        <p:spPr>
          <a:xfrm>
            <a:off x="8503125" y="4009655"/>
            <a:ext cx="2746302" cy="407270"/>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solidFill>
                <a:latin typeface="Microsoft Yahei"/>
                <a:ea typeface="Microsoft Yahei"/>
                <a:cs typeface="Microsoft Yahei"/>
              </a:rPr>
              <a:t>受众社交关系分析</a:t>
            </a:r>
            <a:endParaRPr lang="en-US" sz="1100"/>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目标受众分析</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需求调研</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通过问卷调查、访谈、观察等方式，直接获取目标受众的需求信息和反馈。</a:t>
            </a:r>
          </a:p>
        </p:txBody>
      </p:sp>
      <p:sp>
        <p:nvSpPr>
          <p:cNvPr id="6" name="AutoShape 6"/>
          <p:cNvSpPr/>
          <p:nvPr/>
        </p:nvSpPr>
        <p:spPr>
          <a:xfrm>
            <a:off x="4403619" y="1751287"/>
            <a:ext cx="3519940" cy="4234459"/>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数据挖掘</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运用大数据和人工智能技术，对目标受众的历史数据和行为进行分析和挖掘，发现其潜在需求和趋势。</a:t>
            </a:r>
          </a:p>
        </p:txBody>
      </p:sp>
      <p:sp>
        <p:nvSpPr>
          <p:cNvPr id="10" name="AutoShape 10"/>
          <p:cNvSpPr/>
          <p:nvPr/>
        </p:nvSpPr>
        <p:spPr>
          <a:xfrm>
            <a:off x="8171205" y="1751287"/>
            <a:ext cx="3519940" cy="4234459"/>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专家咨询</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请教行业专家和意见领袖，获取他们对目标受众需求的深入见解和预测。</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目标受众需求洞察</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精准营销</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运用精准的广告投放和内容营销手段，将品牌或产品信息准确地传达给目标受众。</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个性化服务</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提供个性化的产品和服务，满足目标受众的个性化需求，提升客户体验和忠诚度。</a:t>
            </a:r>
          </a:p>
        </p:txBody>
      </p:sp>
      <p:cxnSp>
        <p:nvCxnSpPr>
          <p:cNvPr id="15" name="Connector 15"/>
          <p:cNvCxnSpPr/>
          <p:nvPr/>
        </p:nvCxnSpPr>
        <p:spPr>
          <a:xfrm>
            <a:off x="7345623" y="5627624"/>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差异化定位</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根据目标受众的特点和需求，制定差异化的营销策略和定位，以凸显品牌或产品的独特价值。</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目标受众定位策略</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solidFill>
                <a:latin typeface="Microsoft Yahei"/>
                <a:ea typeface="Microsoft Yahei"/>
                <a:cs typeface="Microsoft Yahei"/>
              </a:rPr>
              <a:t>构建个人品牌</a:t>
            </a:r>
            <a:endParaRPr lang="en-US" sz="1100"/>
          </a:p>
        </p:txBody>
      </p:sp>
      <p:sp>
        <p:nvSpPr>
          <p:cNvPr id="3" name="AutoShape 3"/>
          <p:cNvSpPr/>
          <p:nvPr/>
        </p:nvSpPr>
        <p:spPr>
          <a:xfrm>
            <a:off x="4954829" y="2485096"/>
            <a:ext cx="2082658" cy="1318935"/>
          </a:xfrm>
          <a:prstGeom prst="rect">
            <a:avLst/>
          </a:prstGeom>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solidFill>
                <a:latin typeface="Microsoft Yahei"/>
                <a:ea typeface="Microsoft Yahei"/>
                <a:cs typeface="Microsoft Yahei"/>
              </a:rPr>
              <a:t>03</a:t>
            </a:r>
            <a:endParaRPr lang="en-US" sz="11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solidFill>
                <a:latin typeface="Microsoft Yahei"/>
                <a:ea typeface="Microsoft Yahei"/>
                <a:cs typeface="Microsoft Yahei"/>
              </a:rPr>
              <a:t>确定目标受众</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solidFill>
                <a:latin typeface="Microsoft Yahei"/>
                <a:ea typeface="Microsoft Yahei"/>
                <a:cs typeface="Microsoft Yahei"/>
              </a:rPr>
              <a:t>明确个人品牌希望吸引和影响的目标群体，例如行业专家、潜在客户或特定年龄段的人群。</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schemeClr>
                </a:solidFill>
                <a:latin typeface="Microsoft Yahei"/>
                <a:ea typeface="Microsoft Yahei"/>
                <a:cs typeface="Microsoft Yahei"/>
              </a:rPr>
              <a:t>核心价值主张</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schemeClr>
                </a:solidFill>
                <a:latin typeface="Microsoft Yahei"/>
                <a:ea typeface="Microsoft Yahei"/>
                <a:cs typeface="Microsoft Yahei"/>
              </a:rPr>
              <a:t>确立个人品牌所代表的核心价值观和独特卖点，例如创新、专业、可靠或领导力等。</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solidFill>
                <a:latin typeface="Microsoft Yahei"/>
                <a:ea typeface="Microsoft Yahei"/>
                <a:cs typeface="Microsoft Yahei"/>
              </a:rPr>
              <a:t>差异化定位</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solidFill>
                <a:latin typeface="Microsoft Yahei"/>
                <a:ea typeface="Microsoft Yahei"/>
                <a:cs typeface="Microsoft Yahei"/>
              </a:rPr>
              <a:t>分析竞争对手，找出个人品牌的差异化特点，以便在市场中脱颖而出。</a:t>
            </a:r>
          </a:p>
        </p:txBody>
      </p:sp>
      <p:sp>
        <p:nvSpPr>
          <p:cNvPr id="12" name="AutoShape 12"/>
          <p:cNvSpPr/>
          <p:nvPr/>
        </p:nvSpPr>
        <p:spPr>
          <a:xfrm>
            <a:off x="3126664" y="1450378"/>
            <a:ext cx="1000125" cy="1000125"/>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个人品牌定位</a:t>
              </a:r>
            </a:p>
          </p:txBody>
        </p:sp>
      </p:grpSp>
      <p:sp>
        <p:nvSpPr>
          <p:cNvPr id="39" name="AutoShape 39"/>
          <p:cNvSpPr/>
          <p:nvPr/>
        </p:nvSpPr>
        <p:spPr>
          <a:xfrm>
            <a:off x="6801159" y="1383703"/>
            <a:ext cx="1133475" cy="1133475"/>
          </a:xfrm>
          <a:prstGeom prst="ellipse">
            <a:avLst/>
          </a:prstGeom>
          <a:solidFill>
            <a:schemeClr val="lt1">
              <a:alpha val="8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schemeClr>
                </a:solidFill>
                <a:latin typeface="Microsoft Yahei"/>
                <a:ea typeface="Microsoft Yahei"/>
                <a:cs typeface="Microsoft Yahei"/>
              </a:rPr>
              <a:t>01</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选择符合个人品牌定位的色彩、字体、图像等视觉元素，打造独特的形象识别系统。</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形象元素设计</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pic>
        <p:nvPicPr>
          <p:cNvPr id="9" name="Picture 9"/>
          <p:cNvPicPr>
            <a:picLocks noChangeAspect="1"/>
          </p:cNvPicPr>
          <p:nvPr/>
        </p:nvPicPr>
        <p:blipFill>
          <a:blip r:embed="rId2"/>
          <a:srcRect l="9000" r="900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内容创作</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pic>
        <p:nvPicPr>
          <p:cNvPr id="15" name="Picture 15"/>
          <p:cNvPicPr>
            <a:picLocks noChangeAspect="1"/>
          </p:cNvPicPr>
          <p:nvPr/>
        </p:nvPicPr>
        <p:blipFill>
          <a:blip r:embed="rId3"/>
          <a:srcRect l="10000" r="1000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社交媒体运营</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pic>
        <p:nvPicPr>
          <p:cNvPr id="20" name="Picture 20"/>
          <p:cNvPicPr>
            <a:picLocks noChangeAspect="1"/>
          </p:cNvPicPr>
          <p:nvPr/>
        </p:nvPicPr>
        <p:blipFill>
          <a:blip r:embed="rId4"/>
          <a:srcRect l="8000" r="800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通过撰写博客、发表演讲、分享专业知识等方式，展示个人品牌的专业素养和思想领导力。</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积极运用社交媒体平台，发布有价值的内容，与粉丝互动，提升个人品牌的知名度和美誉度。</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个人品牌形象塑造</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通过客户评价、推荐信、案例展示等方式，借助他人的口碑传播个人品牌。</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口碑营销</a:t>
            </a:r>
          </a:p>
        </p:txBody>
      </p:sp>
      <p:pic>
        <p:nvPicPr>
          <p:cNvPr id="5" name="Picture 5"/>
          <p:cNvPicPr>
            <a:picLocks noChangeAspect="1"/>
          </p:cNvPicPr>
          <p:nvPr/>
        </p:nvPicPr>
        <p:blipFill>
          <a:blip r:embed="rId2"/>
          <a:srcRect l="10059" r="10059"/>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与相关领域的专家、意见领袖或企业建立合作关系，共同推广个人品牌，扩大影响力。</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合作与联盟</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组织或参加线上线下活动，如研讨会、展览、公益活动等，增加个人品牌的曝光度和认知度。</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线上线下活动</a:t>
            </a:r>
          </a:p>
        </p:txBody>
      </p:sp>
      <p:sp>
        <p:nvSpPr>
          <p:cNvPr id="10" name="AutoShape 10"/>
          <p:cNvSpPr/>
          <p:nvPr/>
        </p:nvSpPr>
        <p:spPr>
          <a:xfrm>
            <a:off x="763829" y="3237602"/>
            <a:ext cx="230516" cy="23051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个人品牌传播策略</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solidFill>
                <a:latin typeface="Microsoft Yahei"/>
                <a:ea typeface="Microsoft Yahei"/>
                <a:cs typeface="Microsoft Yahei"/>
              </a:rPr>
              <a:t>内容营销策略</a:t>
            </a:r>
            <a:endParaRPr lang="en-US" sz="1100"/>
          </a:p>
        </p:txBody>
      </p:sp>
      <p:sp>
        <p:nvSpPr>
          <p:cNvPr id="3" name="AutoShape 3"/>
          <p:cNvSpPr/>
          <p:nvPr/>
        </p:nvSpPr>
        <p:spPr>
          <a:xfrm>
            <a:off x="4954829" y="2485096"/>
            <a:ext cx="2082658" cy="1318935"/>
          </a:xfrm>
          <a:prstGeom prst="rect">
            <a:avLst/>
          </a:prstGeom>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solidFill>
                <a:latin typeface="Microsoft Yahei"/>
                <a:ea typeface="Microsoft Yahei"/>
                <a:cs typeface="Microsoft Yahei"/>
              </a:rPr>
              <a:t>04</a:t>
            </a:r>
            <a:endParaRPr lang="en-US" sz="1100"/>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329975" y="1234972"/>
            <a:ext cx="4812942" cy="4812942"/>
          </a:xfrm>
          <a:prstGeom prst="rect">
            <a:avLst/>
          </a:prstGeom>
        </p:spPr>
      </p:pic>
      <p:sp>
        <p:nvSpPr>
          <p:cNvPr id="3" name="AutoShape 3"/>
          <p:cNvSpPr/>
          <p:nvPr/>
        </p:nvSpPr>
        <p:spPr>
          <a:xfrm>
            <a:off x="6563746" y="1358224"/>
            <a:ext cx="369902" cy="36990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 name="AutoShape 4"/>
          <p:cNvSpPr/>
          <p:nvPr/>
        </p:nvSpPr>
        <p:spPr>
          <a:xfrm>
            <a:off x="6563746" y="2706482"/>
            <a:ext cx="369902" cy="369902"/>
          </a:xfrm>
          <a:prstGeom prst="ellipse">
            <a:avLst/>
          </a:prstGeom>
          <a:solidFill>
            <a:schemeClr val="accent1">
              <a:lumMod val="60000"/>
              <a:lumOff val="4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5" name="AutoShape 5"/>
          <p:cNvSpPr/>
          <p:nvPr/>
        </p:nvSpPr>
        <p:spPr>
          <a:xfrm>
            <a:off x="6563746" y="3981427"/>
            <a:ext cx="369902" cy="36990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6" name="AutoShape 6"/>
          <p:cNvSpPr/>
          <p:nvPr/>
        </p:nvSpPr>
        <p:spPr>
          <a:xfrm>
            <a:off x="6563746" y="5334806"/>
            <a:ext cx="369902" cy="369902"/>
          </a:xfrm>
          <a:prstGeom prst="ellipse">
            <a:avLst/>
          </a:prstGeom>
          <a:solidFill>
            <a:schemeClr val="accent1">
              <a:lumMod val="60000"/>
              <a:lumOff val="4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7" name="AutoShape 7"/>
          <p:cNvSpPr/>
          <p:nvPr/>
        </p:nvSpPr>
        <p:spPr>
          <a:xfrm>
            <a:off x="7114336" y="1667166"/>
            <a:ext cx="3618828" cy="795475"/>
          </a:xfrm>
          <a:prstGeom prst="rect">
            <a:avLst/>
          </a:prstGeom>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solidFill>
                <a:latin typeface="Microsoft Yahei"/>
                <a:ea typeface="Microsoft Yahei"/>
                <a:cs typeface="Microsoft Yahei"/>
              </a:rPr>
              <a:t>撰写有价值的、与目标受众相关的博客文章，提供行业洞察和解决方案。</a:t>
            </a:r>
            <a:endParaRPr lang="en-US" sz="1100"/>
          </a:p>
        </p:txBody>
      </p:sp>
      <p:sp>
        <p:nvSpPr>
          <p:cNvPr id="8" name="AutoShape 8"/>
          <p:cNvSpPr/>
          <p:nvPr/>
        </p:nvSpPr>
        <p:spPr>
          <a:xfrm>
            <a:off x="7114336" y="2929889"/>
            <a:ext cx="3618828" cy="771122"/>
          </a:xfrm>
          <a:prstGeom prst="rect">
            <a:avLst/>
          </a:prstGeom>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solidFill>
                <a:latin typeface="Microsoft Yahei"/>
                <a:ea typeface="Microsoft Yahei"/>
                <a:cs typeface="Microsoft Yahei"/>
              </a:rPr>
              <a:t>在社交媒体平台上发布吸引人的图像、视频和短文，与受众互动。</a:t>
            </a:r>
            <a:endParaRPr lang="en-US" sz="1100"/>
          </a:p>
        </p:txBody>
      </p:sp>
      <p:sp>
        <p:nvSpPr>
          <p:cNvPr id="9" name="AutoShape 9"/>
          <p:cNvSpPr/>
          <p:nvPr/>
        </p:nvSpPr>
        <p:spPr>
          <a:xfrm>
            <a:off x="7114336" y="4263654"/>
            <a:ext cx="3618828" cy="783299"/>
          </a:xfrm>
          <a:prstGeom prst="rect">
            <a:avLst/>
          </a:prstGeom>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solidFill>
                <a:latin typeface="Microsoft Yahei"/>
                <a:ea typeface="Microsoft Yahei"/>
                <a:cs typeface="Microsoft Yahei"/>
              </a:rPr>
              <a:t>展示成功案例，强调产品或服务如何帮助客户解决问题。</a:t>
            </a:r>
            <a:endParaRPr lang="en-US" sz="1100"/>
          </a:p>
        </p:txBody>
      </p:sp>
      <p:sp>
        <p:nvSpPr>
          <p:cNvPr id="10" name="AutoShape 10"/>
          <p:cNvSpPr/>
          <p:nvPr/>
        </p:nvSpPr>
        <p:spPr>
          <a:xfrm>
            <a:off x="7114336" y="5567038"/>
            <a:ext cx="3618828" cy="807651"/>
          </a:xfrm>
          <a:prstGeom prst="rect">
            <a:avLst/>
          </a:prstGeom>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solidFill>
                <a:latin typeface="Microsoft Yahei"/>
                <a:ea typeface="Microsoft Yahei"/>
                <a:cs typeface="Microsoft Yahei"/>
              </a:rPr>
              <a:t>提供深入的行业报告或指南，树立品牌专业形象。</a:t>
            </a:r>
            <a:endParaRPr lang="en-US" sz="1100"/>
          </a:p>
        </p:txBody>
      </p:sp>
      <p:sp>
        <p:nvSpPr>
          <p:cNvPr id="11" name="AutoShape 11"/>
          <p:cNvSpPr/>
          <p:nvPr/>
        </p:nvSpPr>
        <p:spPr>
          <a:xfrm>
            <a:off x="7114336" y="1259356"/>
            <a:ext cx="3514429" cy="447189"/>
          </a:xfrm>
          <a:prstGeom prst="rect">
            <a:avLst/>
          </a:prstGeom>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solidFill>
                <a:latin typeface="Microsoft Yahei"/>
                <a:ea typeface="Microsoft Yahei"/>
                <a:cs typeface="Microsoft Yahei"/>
              </a:rPr>
              <a:t>博客文章</a:t>
            </a:r>
            <a:endParaRPr lang="en-US" sz="1100"/>
          </a:p>
        </p:txBody>
      </p:sp>
      <p:sp>
        <p:nvSpPr>
          <p:cNvPr id="12" name="AutoShape 12"/>
          <p:cNvSpPr/>
          <p:nvPr/>
        </p:nvSpPr>
        <p:spPr>
          <a:xfrm>
            <a:off x="7114336" y="2608945"/>
            <a:ext cx="3514429" cy="447189"/>
          </a:xfrm>
          <a:prstGeom prst="rect">
            <a:avLst/>
          </a:prstGeom>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solidFill>
                <a:latin typeface="Microsoft Yahei"/>
                <a:ea typeface="Microsoft Yahei"/>
                <a:cs typeface="Microsoft Yahei"/>
              </a:rPr>
              <a:t>社交媒体帖子</a:t>
            </a:r>
            <a:endParaRPr lang="en-US" sz="1100"/>
          </a:p>
        </p:txBody>
      </p:sp>
      <p:sp>
        <p:nvSpPr>
          <p:cNvPr id="13" name="AutoShape 13"/>
          <p:cNvSpPr/>
          <p:nvPr/>
        </p:nvSpPr>
        <p:spPr>
          <a:xfrm>
            <a:off x="7114336" y="3908275"/>
            <a:ext cx="3514429" cy="447189"/>
          </a:xfrm>
          <a:prstGeom prst="rect">
            <a:avLst/>
          </a:prstGeom>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solidFill>
                <a:latin typeface="Microsoft Yahei"/>
                <a:ea typeface="Microsoft Yahei"/>
                <a:cs typeface="Microsoft Yahei"/>
              </a:rPr>
              <a:t>案例研究</a:t>
            </a:r>
            <a:endParaRPr lang="en-US" sz="1100"/>
          </a:p>
        </p:txBody>
      </p:sp>
      <p:sp>
        <p:nvSpPr>
          <p:cNvPr id="14" name="AutoShape 14"/>
          <p:cNvSpPr/>
          <p:nvPr/>
        </p:nvSpPr>
        <p:spPr>
          <a:xfrm>
            <a:off x="7114336" y="5229577"/>
            <a:ext cx="3514429" cy="447189"/>
          </a:xfrm>
          <a:prstGeom prst="rect">
            <a:avLst/>
          </a:prstGeom>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solidFill>
                <a:latin typeface="Microsoft Yahei"/>
                <a:ea typeface="Microsoft Yahei"/>
                <a:cs typeface="Microsoft Yahei"/>
              </a:rPr>
              <a:t>电子书/白皮书</a:t>
            </a:r>
            <a:endParaRPr lang="en-US" sz="1100"/>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内容类型选择</a:t>
              </a:r>
            </a:p>
          </p:txBody>
        </p:sp>
      </p:gr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428" t="47900" r="43371"/>
          <a:stretch>
            <a:fillRect/>
          </a:stretch>
        </p:blipFill>
        <p:spPr>
          <a:xfrm>
            <a:off x="253270" y="3125078"/>
            <a:ext cx="5790019" cy="2808769"/>
          </a:xfrm>
          <a:prstGeom prst="rect">
            <a:avLst/>
          </a:prstGeom>
        </p:spPr>
      </p:pic>
      <p:sp>
        <p:nvSpPr>
          <p:cNvPr id="3" name="AutoShape 3"/>
          <p:cNvSpPr/>
          <p:nvPr/>
        </p:nvSpPr>
        <p:spPr>
          <a:xfrm>
            <a:off x="6527171" y="1236304"/>
            <a:ext cx="369902" cy="36990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 name="AutoShape 4"/>
          <p:cNvSpPr/>
          <p:nvPr/>
        </p:nvSpPr>
        <p:spPr>
          <a:xfrm>
            <a:off x="6527171" y="2584561"/>
            <a:ext cx="369902" cy="369902"/>
          </a:xfrm>
          <a:prstGeom prst="ellipse">
            <a:avLst/>
          </a:prstGeom>
          <a:solidFill>
            <a:schemeClr val="accent1">
              <a:lumMod val="60000"/>
              <a:lumOff val="4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5" name="AutoShape 5"/>
          <p:cNvSpPr/>
          <p:nvPr/>
        </p:nvSpPr>
        <p:spPr>
          <a:xfrm>
            <a:off x="6527171" y="3859507"/>
            <a:ext cx="369902" cy="36990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6" name="AutoShape 6"/>
          <p:cNvSpPr/>
          <p:nvPr/>
        </p:nvSpPr>
        <p:spPr>
          <a:xfrm>
            <a:off x="6527171" y="5212886"/>
            <a:ext cx="369902" cy="369902"/>
          </a:xfrm>
          <a:prstGeom prst="ellipse">
            <a:avLst/>
          </a:prstGeom>
          <a:solidFill>
            <a:schemeClr val="accent1">
              <a:lumMod val="60000"/>
              <a:lumOff val="4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7" name="AutoShape 7"/>
          <p:cNvSpPr/>
          <p:nvPr/>
        </p:nvSpPr>
        <p:spPr>
          <a:xfrm>
            <a:off x="7077760" y="1545246"/>
            <a:ext cx="3618828" cy="795475"/>
          </a:xfrm>
          <a:prstGeom prst="rect">
            <a:avLst/>
          </a:prstGeom>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solidFill>
                <a:latin typeface="Microsoft Yahei"/>
                <a:ea typeface="Microsoft Yahei"/>
                <a:cs typeface="Microsoft Yahei"/>
              </a:rPr>
              <a:t>了解目标受众的兴趣、需求和痛点，以制定有针对性的内容。</a:t>
            </a:r>
            <a:endParaRPr lang="en-US" sz="1100"/>
          </a:p>
        </p:txBody>
      </p:sp>
      <p:sp>
        <p:nvSpPr>
          <p:cNvPr id="8" name="AutoShape 8"/>
          <p:cNvSpPr/>
          <p:nvPr/>
        </p:nvSpPr>
        <p:spPr>
          <a:xfrm>
            <a:off x="7077760" y="2807969"/>
            <a:ext cx="3618828" cy="771122"/>
          </a:xfrm>
          <a:prstGeom prst="rect">
            <a:avLst/>
          </a:prstGeom>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solidFill>
                <a:latin typeface="Microsoft Yahei"/>
                <a:ea typeface="Microsoft Yahei"/>
                <a:cs typeface="Microsoft Yahei"/>
              </a:rPr>
              <a:t>集思广益，激发创意，产生多样化的内容想法。</a:t>
            </a:r>
            <a:endParaRPr lang="en-US" sz="1100"/>
          </a:p>
        </p:txBody>
      </p:sp>
      <p:sp>
        <p:nvSpPr>
          <p:cNvPr id="9" name="AutoShape 9"/>
          <p:cNvSpPr/>
          <p:nvPr/>
        </p:nvSpPr>
        <p:spPr>
          <a:xfrm>
            <a:off x="7077760" y="4141734"/>
            <a:ext cx="3618828" cy="783299"/>
          </a:xfrm>
          <a:prstGeom prst="rect">
            <a:avLst/>
          </a:prstGeom>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solidFill>
                <a:latin typeface="Microsoft Yahei"/>
                <a:ea typeface="Microsoft Yahei"/>
                <a:cs typeface="Microsoft Yahei"/>
              </a:rPr>
              <a:t>运用文字、图像、视频等多种形式制作高质量的内容。</a:t>
            </a:r>
            <a:endParaRPr lang="en-US" sz="1100"/>
          </a:p>
        </p:txBody>
      </p:sp>
      <p:sp>
        <p:nvSpPr>
          <p:cNvPr id="10" name="AutoShape 10"/>
          <p:cNvSpPr/>
          <p:nvPr/>
        </p:nvSpPr>
        <p:spPr>
          <a:xfrm>
            <a:off x="7077760" y="5445118"/>
            <a:ext cx="3618828" cy="807651"/>
          </a:xfrm>
          <a:prstGeom prst="rect">
            <a:avLst/>
          </a:prstGeom>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solidFill>
                <a:latin typeface="Microsoft Yahei"/>
                <a:ea typeface="Microsoft Yahei"/>
                <a:cs typeface="Microsoft Yahei"/>
              </a:rPr>
              <a:t>运用SEO技巧优化内容，提高在搜索引擎中的可见度。</a:t>
            </a:r>
            <a:endParaRPr lang="en-US" sz="1100"/>
          </a:p>
        </p:txBody>
      </p:sp>
      <p:sp>
        <p:nvSpPr>
          <p:cNvPr id="11" name="AutoShape 11"/>
          <p:cNvSpPr/>
          <p:nvPr/>
        </p:nvSpPr>
        <p:spPr>
          <a:xfrm>
            <a:off x="7077760" y="1137436"/>
            <a:ext cx="3514429" cy="447189"/>
          </a:xfrm>
          <a:prstGeom prst="rect">
            <a:avLst/>
          </a:prstGeom>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solidFill>
                <a:latin typeface="Microsoft Yahei"/>
                <a:ea typeface="Microsoft Yahei"/>
                <a:cs typeface="Microsoft Yahei"/>
              </a:rPr>
              <a:t>确定目标受众</a:t>
            </a:r>
            <a:endParaRPr lang="en-US" sz="1100"/>
          </a:p>
        </p:txBody>
      </p:sp>
      <p:sp>
        <p:nvSpPr>
          <p:cNvPr id="12" name="AutoShape 12"/>
          <p:cNvSpPr/>
          <p:nvPr/>
        </p:nvSpPr>
        <p:spPr>
          <a:xfrm>
            <a:off x="7077760" y="2487026"/>
            <a:ext cx="3514429" cy="447189"/>
          </a:xfrm>
          <a:prstGeom prst="rect">
            <a:avLst/>
          </a:prstGeom>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solidFill>
                <a:latin typeface="Microsoft Yahei"/>
                <a:ea typeface="Microsoft Yahei"/>
                <a:cs typeface="Microsoft Yahei"/>
              </a:rPr>
              <a:t>头脑风暴</a:t>
            </a:r>
            <a:endParaRPr lang="en-US" sz="1100"/>
          </a:p>
        </p:txBody>
      </p:sp>
      <p:sp>
        <p:nvSpPr>
          <p:cNvPr id="13" name="AutoShape 13"/>
          <p:cNvSpPr/>
          <p:nvPr/>
        </p:nvSpPr>
        <p:spPr>
          <a:xfrm>
            <a:off x="7077760" y="3786355"/>
            <a:ext cx="3514429" cy="447189"/>
          </a:xfrm>
          <a:prstGeom prst="rect">
            <a:avLst/>
          </a:prstGeom>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solidFill>
                <a:latin typeface="Microsoft Yahei"/>
                <a:ea typeface="Microsoft Yahei"/>
                <a:cs typeface="Microsoft Yahei"/>
              </a:rPr>
              <a:t>内容制作</a:t>
            </a:r>
            <a:endParaRPr lang="en-US" sz="1100"/>
          </a:p>
        </p:txBody>
      </p:sp>
      <p:sp>
        <p:nvSpPr>
          <p:cNvPr id="14" name="AutoShape 14"/>
          <p:cNvSpPr/>
          <p:nvPr/>
        </p:nvSpPr>
        <p:spPr>
          <a:xfrm>
            <a:off x="7077760" y="5107657"/>
            <a:ext cx="3514429" cy="447189"/>
          </a:xfrm>
          <a:prstGeom prst="rect">
            <a:avLst/>
          </a:prstGeom>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solidFill>
                <a:latin typeface="Microsoft Yahei"/>
                <a:ea typeface="Microsoft Yahei"/>
                <a:cs typeface="Microsoft Yahei"/>
              </a:rPr>
              <a:t>优化搜索引擎排名</a:t>
            </a:r>
            <a:endParaRPr lang="en-US" sz="1100"/>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内容创意与制作</a:t>
              </a:r>
            </a:p>
          </p:txBody>
        </p:sp>
      </p:gr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6043289" y="2790972"/>
            <a:ext cx="758909" cy="1068548"/>
          </a:xfrm>
          <a:custGeom>
            <a:rect l="l" t="t" r="r" b="b"/>
            <a:pathLst>
              <a:path w="647700" h="965200">
                <a:moveTo>
                  <a:pt x="0" y="965200"/>
                </a:moveTo>
                <a:lnTo>
                  <a:pt x="101600" y="520700"/>
                </a:lnTo>
                <a:lnTo>
                  <a:pt x="647700" y="0"/>
                </a:lnTo>
              </a:path>
            </a:pathLst>
          </a:cu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6408237" y="3070311"/>
            <a:ext cx="2066666" cy="2034479"/>
          </a:xfrm>
          <a:custGeom>
            <a:rect l="l" t="t" r="r" b="b"/>
            <a:pathLst>
              <a:path w="145" h="143">
                <a:moveTo>
                  <a:pt x="145" y="74"/>
                </a:moveTo>
                <a:cubicBezTo>
                  <a:pt x="145" y="82"/>
                  <a:pt x="133" y="88"/>
                  <a:pt x="133" y="88"/>
                </a:cubicBezTo>
                <a:cubicBezTo>
                  <a:pt x="8" y="143"/>
                  <a:pt x="8" y="143"/>
                  <a:pt x="8" y="143"/>
                </a:cubicBezTo>
                <a:cubicBezTo>
                  <a:pt x="8" y="143"/>
                  <a:pt x="4" y="143"/>
                  <a:pt x="2" y="141"/>
                </a:cubicBezTo>
                <a:cubicBezTo>
                  <a:pt x="0" y="139"/>
                  <a:pt x="0" y="135"/>
                  <a:pt x="0" y="135"/>
                </a:cubicBezTo>
                <a:cubicBezTo>
                  <a:pt x="6" y="108"/>
                  <a:pt x="6" y="108"/>
                  <a:pt x="6" y="108"/>
                </a:cubicBezTo>
                <a:cubicBezTo>
                  <a:pt x="6" y="108"/>
                  <a:pt x="50" y="92"/>
                  <a:pt x="50" y="73"/>
                </a:cubicBezTo>
                <a:cubicBezTo>
                  <a:pt x="49" y="57"/>
                  <a:pt x="21" y="44"/>
                  <a:pt x="21" y="44"/>
                </a:cubicBezTo>
                <a:cubicBezTo>
                  <a:pt x="29" y="8"/>
                  <a:pt x="29" y="8"/>
                  <a:pt x="29" y="8"/>
                </a:cubicBezTo>
                <a:cubicBezTo>
                  <a:pt x="29" y="8"/>
                  <a:pt x="31" y="3"/>
                  <a:pt x="36" y="1"/>
                </a:cubicBezTo>
                <a:cubicBezTo>
                  <a:pt x="40" y="0"/>
                  <a:pt x="44" y="3"/>
                  <a:pt x="44" y="3"/>
                </a:cubicBezTo>
                <a:cubicBezTo>
                  <a:pt x="138" y="61"/>
                  <a:pt x="138" y="61"/>
                  <a:pt x="138" y="61"/>
                </a:cubicBezTo>
                <a:cubicBezTo>
                  <a:pt x="138" y="61"/>
                  <a:pt x="145" y="65"/>
                  <a:pt x="145" y="74"/>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 name="Freeform 4"/>
          <p:cNvSpPr/>
          <p:nvPr/>
        </p:nvSpPr>
        <p:spPr>
          <a:xfrm>
            <a:off x="5342656" y="3325246"/>
            <a:ext cx="1579961" cy="1555333"/>
          </a:xfrm>
          <a:custGeom>
            <a:rect l="l" t="t" r="r" b="b"/>
            <a:pathLst>
              <a:path w="145" h="143">
                <a:moveTo>
                  <a:pt x="145" y="74"/>
                </a:moveTo>
                <a:cubicBezTo>
                  <a:pt x="145" y="82"/>
                  <a:pt x="133" y="88"/>
                  <a:pt x="133" y="88"/>
                </a:cubicBezTo>
                <a:cubicBezTo>
                  <a:pt x="8" y="143"/>
                  <a:pt x="8" y="143"/>
                  <a:pt x="8" y="143"/>
                </a:cubicBezTo>
                <a:cubicBezTo>
                  <a:pt x="8" y="143"/>
                  <a:pt x="4" y="143"/>
                  <a:pt x="2" y="141"/>
                </a:cubicBezTo>
                <a:cubicBezTo>
                  <a:pt x="0" y="139"/>
                  <a:pt x="0" y="135"/>
                  <a:pt x="0" y="135"/>
                </a:cubicBezTo>
                <a:cubicBezTo>
                  <a:pt x="6" y="108"/>
                  <a:pt x="6" y="108"/>
                  <a:pt x="6" y="108"/>
                </a:cubicBezTo>
                <a:cubicBezTo>
                  <a:pt x="6" y="108"/>
                  <a:pt x="50" y="92"/>
                  <a:pt x="50" y="73"/>
                </a:cubicBezTo>
                <a:cubicBezTo>
                  <a:pt x="49" y="57"/>
                  <a:pt x="21" y="44"/>
                  <a:pt x="21" y="44"/>
                </a:cubicBezTo>
                <a:cubicBezTo>
                  <a:pt x="29" y="8"/>
                  <a:pt x="29" y="8"/>
                  <a:pt x="29" y="8"/>
                </a:cubicBezTo>
                <a:cubicBezTo>
                  <a:pt x="29" y="8"/>
                  <a:pt x="31" y="3"/>
                  <a:pt x="36" y="1"/>
                </a:cubicBezTo>
                <a:cubicBezTo>
                  <a:pt x="40" y="0"/>
                  <a:pt x="44" y="3"/>
                  <a:pt x="44" y="3"/>
                </a:cubicBezTo>
                <a:cubicBezTo>
                  <a:pt x="138" y="61"/>
                  <a:pt x="138" y="61"/>
                  <a:pt x="138" y="61"/>
                </a:cubicBezTo>
                <a:cubicBezTo>
                  <a:pt x="138" y="61"/>
                  <a:pt x="145" y="65"/>
                  <a:pt x="145" y="74"/>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5" name="Freeform 5"/>
          <p:cNvSpPr/>
          <p:nvPr/>
        </p:nvSpPr>
        <p:spPr>
          <a:xfrm>
            <a:off x="4361932" y="3452165"/>
            <a:ext cx="1381354" cy="1349776"/>
          </a:xfrm>
          <a:custGeom>
            <a:rect l="l" t="t" r="r" b="b"/>
            <a:pathLst>
              <a:path w="127" h="124">
                <a:moveTo>
                  <a:pt x="127" y="64"/>
                </a:moveTo>
                <a:cubicBezTo>
                  <a:pt x="127" y="71"/>
                  <a:pt x="117" y="76"/>
                  <a:pt x="117" y="76"/>
                </a:cubicBezTo>
                <a:cubicBezTo>
                  <a:pt x="8" y="124"/>
                  <a:pt x="8" y="124"/>
                  <a:pt x="8" y="124"/>
                </a:cubicBezTo>
                <a:cubicBezTo>
                  <a:pt x="8" y="124"/>
                  <a:pt x="4" y="124"/>
                  <a:pt x="2" y="123"/>
                </a:cubicBezTo>
                <a:cubicBezTo>
                  <a:pt x="0" y="121"/>
                  <a:pt x="1" y="118"/>
                  <a:pt x="1" y="118"/>
                </a:cubicBezTo>
                <a:cubicBezTo>
                  <a:pt x="6" y="94"/>
                  <a:pt x="6" y="94"/>
                  <a:pt x="6" y="94"/>
                </a:cubicBezTo>
                <a:cubicBezTo>
                  <a:pt x="6" y="94"/>
                  <a:pt x="39" y="81"/>
                  <a:pt x="39" y="62"/>
                </a:cubicBezTo>
                <a:cubicBezTo>
                  <a:pt x="40" y="48"/>
                  <a:pt x="19" y="38"/>
                  <a:pt x="19" y="38"/>
                </a:cubicBezTo>
                <a:cubicBezTo>
                  <a:pt x="26" y="6"/>
                  <a:pt x="26" y="6"/>
                  <a:pt x="26" y="6"/>
                </a:cubicBezTo>
                <a:cubicBezTo>
                  <a:pt x="26" y="6"/>
                  <a:pt x="28" y="2"/>
                  <a:pt x="32" y="1"/>
                </a:cubicBezTo>
                <a:cubicBezTo>
                  <a:pt x="36" y="0"/>
                  <a:pt x="39" y="2"/>
                  <a:pt x="39" y="2"/>
                </a:cubicBezTo>
                <a:cubicBezTo>
                  <a:pt x="121" y="52"/>
                  <a:pt x="121" y="52"/>
                  <a:pt x="121" y="52"/>
                </a:cubicBezTo>
                <a:cubicBezTo>
                  <a:pt x="121" y="52"/>
                  <a:pt x="127" y="57"/>
                  <a:pt x="127" y="64"/>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6" name="Freeform 6"/>
          <p:cNvSpPr/>
          <p:nvPr/>
        </p:nvSpPr>
        <p:spPr>
          <a:xfrm>
            <a:off x="3592129" y="3587130"/>
            <a:ext cx="1096670" cy="1110691"/>
          </a:xfrm>
          <a:custGeom>
            <a:rect l="l" t="t" r="r" b="b"/>
            <a:pathLst>
              <a:path w="100" h="102">
                <a:moveTo>
                  <a:pt x="15" y="31"/>
                </a:moveTo>
                <a:cubicBezTo>
                  <a:pt x="21" y="5"/>
                  <a:pt x="21" y="5"/>
                  <a:pt x="21" y="5"/>
                </a:cubicBezTo>
                <a:cubicBezTo>
                  <a:pt x="21" y="5"/>
                  <a:pt x="22" y="2"/>
                  <a:pt x="26" y="1"/>
                </a:cubicBezTo>
                <a:cubicBezTo>
                  <a:pt x="29" y="0"/>
                  <a:pt x="32" y="2"/>
                  <a:pt x="32" y="2"/>
                </a:cubicBezTo>
                <a:cubicBezTo>
                  <a:pt x="95" y="41"/>
                  <a:pt x="95" y="41"/>
                  <a:pt x="95" y="41"/>
                </a:cubicBezTo>
                <a:cubicBezTo>
                  <a:pt x="95" y="41"/>
                  <a:pt x="101" y="46"/>
                  <a:pt x="101" y="51"/>
                </a:cubicBezTo>
                <a:cubicBezTo>
                  <a:pt x="101" y="60"/>
                  <a:pt x="94" y="63"/>
                  <a:pt x="94" y="63"/>
                </a:cubicBezTo>
                <a:cubicBezTo>
                  <a:pt x="6" y="102"/>
                  <a:pt x="6" y="102"/>
                  <a:pt x="6" y="102"/>
                </a:cubicBezTo>
                <a:cubicBezTo>
                  <a:pt x="6" y="102"/>
                  <a:pt x="3" y="102"/>
                  <a:pt x="2" y="101"/>
                </a:cubicBezTo>
                <a:cubicBezTo>
                  <a:pt x="0" y="99"/>
                  <a:pt x="0" y="97"/>
                  <a:pt x="0" y="97"/>
                </a:cubicBezTo>
                <a:cubicBezTo>
                  <a:pt x="5" y="77"/>
                  <a:pt x="5" y="77"/>
                  <a:pt x="5" y="77"/>
                </a:cubicBezTo>
                <a:lnTo>
                  <a:pt x="15" y="31"/>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7" name="Freeform 7"/>
          <p:cNvSpPr/>
          <p:nvPr/>
        </p:nvSpPr>
        <p:spPr>
          <a:xfrm>
            <a:off x="4065480" y="3997982"/>
            <a:ext cx="241961" cy="257747"/>
          </a:xfrm>
          <a:custGeom>
            <a:rect l="l" t="t" r="r" b="b"/>
            <a:pathLst>
              <a:path w="376" h="401">
                <a:moveTo>
                  <a:pt x="67" y="3"/>
                </a:moveTo>
                <a:cubicBezTo>
                  <a:pt x="67" y="0"/>
                  <a:pt x="62" y="0"/>
                  <a:pt x="62" y="3"/>
                </a:cubicBezTo>
                <a:cubicBezTo>
                  <a:pt x="52" y="85"/>
                  <a:pt x="0" y="102"/>
                  <a:pt x="0" y="159"/>
                </a:cubicBezTo>
                <a:cubicBezTo>
                  <a:pt x="0" y="195"/>
                  <a:pt x="29" y="223"/>
                  <a:pt x="65" y="223"/>
                </a:cubicBezTo>
                <a:cubicBezTo>
                  <a:pt x="100" y="223"/>
                  <a:pt x="129" y="195"/>
                  <a:pt x="129" y="159"/>
                </a:cubicBezTo>
                <a:cubicBezTo>
                  <a:pt x="129" y="102"/>
                  <a:pt x="77" y="85"/>
                  <a:pt x="67" y="3"/>
                </a:cubicBezTo>
                <a:close/>
                <a:moveTo>
                  <a:pt x="313" y="3"/>
                </a:moveTo>
                <a:cubicBezTo>
                  <a:pt x="313" y="0"/>
                  <a:pt x="309" y="0"/>
                  <a:pt x="309" y="3"/>
                </a:cubicBezTo>
                <a:cubicBezTo>
                  <a:pt x="298" y="85"/>
                  <a:pt x="246" y="102"/>
                  <a:pt x="246" y="159"/>
                </a:cubicBezTo>
                <a:cubicBezTo>
                  <a:pt x="246" y="195"/>
                  <a:pt x="276" y="223"/>
                  <a:pt x="311" y="223"/>
                </a:cubicBezTo>
                <a:cubicBezTo>
                  <a:pt x="346" y="223"/>
                  <a:pt x="376" y="195"/>
                  <a:pt x="376" y="159"/>
                </a:cubicBezTo>
                <a:cubicBezTo>
                  <a:pt x="376" y="102"/>
                  <a:pt x="324" y="85"/>
                  <a:pt x="313" y="3"/>
                </a:cubicBezTo>
                <a:close/>
                <a:moveTo>
                  <a:pt x="185" y="180"/>
                </a:moveTo>
                <a:cubicBezTo>
                  <a:pt x="175" y="263"/>
                  <a:pt x="123" y="280"/>
                  <a:pt x="123" y="337"/>
                </a:cubicBezTo>
                <a:cubicBezTo>
                  <a:pt x="123" y="372"/>
                  <a:pt x="153" y="401"/>
                  <a:pt x="188" y="401"/>
                </a:cubicBezTo>
                <a:cubicBezTo>
                  <a:pt x="223" y="401"/>
                  <a:pt x="253" y="372"/>
                  <a:pt x="253" y="337"/>
                </a:cubicBezTo>
                <a:cubicBezTo>
                  <a:pt x="253" y="280"/>
                  <a:pt x="200" y="263"/>
                  <a:pt x="190" y="180"/>
                </a:cubicBezTo>
                <a:cubicBezTo>
                  <a:pt x="190" y="178"/>
                  <a:pt x="186" y="178"/>
                  <a:pt x="185" y="18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4946799" y="3974298"/>
            <a:ext cx="311848" cy="312177"/>
          </a:xfrm>
          <a:custGeom>
            <a:rect l="l" t="t" r="r" b="b"/>
            <a:pathLst>
              <a:path w="400" h="400">
                <a:moveTo>
                  <a:pt x="380" y="184"/>
                </a:moveTo>
                <a:cubicBezTo>
                  <a:pt x="376" y="184"/>
                  <a:pt x="364" y="184"/>
                  <a:pt x="360" y="184"/>
                </a:cubicBezTo>
                <a:cubicBezTo>
                  <a:pt x="349" y="184"/>
                  <a:pt x="340" y="191"/>
                  <a:pt x="340" y="200"/>
                </a:cubicBezTo>
                <a:cubicBezTo>
                  <a:pt x="340" y="209"/>
                  <a:pt x="349" y="216"/>
                  <a:pt x="360" y="216"/>
                </a:cubicBezTo>
                <a:cubicBezTo>
                  <a:pt x="364" y="216"/>
                  <a:pt x="376" y="216"/>
                  <a:pt x="380" y="216"/>
                </a:cubicBezTo>
                <a:cubicBezTo>
                  <a:pt x="391" y="216"/>
                  <a:pt x="400" y="209"/>
                  <a:pt x="400" y="200"/>
                </a:cubicBezTo>
                <a:cubicBezTo>
                  <a:pt x="400" y="191"/>
                  <a:pt x="391" y="184"/>
                  <a:pt x="380" y="184"/>
                </a:cubicBezTo>
                <a:close/>
                <a:moveTo>
                  <a:pt x="200" y="90"/>
                </a:moveTo>
                <a:cubicBezTo>
                  <a:pt x="139" y="90"/>
                  <a:pt x="90" y="139"/>
                  <a:pt x="90" y="200"/>
                </a:cubicBezTo>
                <a:cubicBezTo>
                  <a:pt x="90" y="261"/>
                  <a:pt x="139" y="310"/>
                  <a:pt x="200" y="310"/>
                </a:cubicBezTo>
                <a:cubicBezTo>
                  <a:pt x="261" y="310"/>
                  <a:pt x="310" y="261"/>
                  <a:pt x="310" y="200"/>
                </a:cubicBezTo>
                <a:cubicBezTo>
                  <a:pt x="310" y="139"/>
                  <a:pt x="261" y="90"/>
                  <a:pt x="200" y="90"/>
                </a:cubicBezTo>
                <a:close/>
                <a:moveTo>
                  <a:pt x="200" y="280"/>
                </a:moveTo>
                <a:cubicBezTo>
                  <a:pt x="156" y="280"/>
                  <a:pt x="120" y="244"/>
                  <a:pt x="120" y="200"/>
                </a:cubicBezTo>
                <a:cubicBezTo>
                  <a:pt x="120" y="156"/>
                  <a:pt x="156" y="120"/>
                  <a:pt x="200" y="120"/>
                </a:cubicBezTo>
                <a:cubicBezTo>
                  <a:pt x="244" y="120"/>
                  <a:pt x="280" y="156"/>
                  <a:pt x="280" y="200"/>
                </a:cubicBezTo>
                <a:cubicBezTo>
                  <a:pt x="280" y="244"/>
                  <a:pt x="244" y="280"/>
                  <a:pt x="200" y="280"/>
                </a:cubicBezTo>
                <a:close/>
                <a:moveTo>
                  <a:pt x="59" y="200"/>
                </a:moveTo>
                <a:cubicBezTo>
                  <a:pt x="59" y="191"/>
                  <a:pt x="51" y="184"/>
                  <a:pt x="40" y="184"/>
                </a:cubicBezTo>
                <a:cubicBezTo>
                  <a:pt x="36" y="184"/>
                  <a:pt x="23" y="184"/>
                  <a:pt x="20" y="184"/>
                </a:cubicBezTo>
                <a:cubicBezTo>
                  <a:pt x="9" y="184"/>
                  <a:pt x="0" y="191"/>
                  <a:pt x="0" y="200"/>
                </a:cubicBezTo>
                <a:cubicBezTo>
                  <a:pt x="0" y="209"/>
                  <a:pt x="9" y="216"/>
                  <a:pt x="20" y="216"/>
                </a:cubicBezTo>
                <a:cubicBezTo>
                  <a:pt x="23" y="216"/>
                  <a:pt x="36" y="216"/>
                  <a:pt x="40" y="216"/>
                </a:cubicBezTo>
                <a:cubicBezTo>
                  <a:pt x="51" y="216"/>
                  <a:pt x="59" y="209"/>
                  <a:pt x="59" y="200"/>
                </a:cubicBezTo>
                <a:close/>
                <a:moveTo>
                  <a:pt x="200" y="60"/>
                </a:moveTo>
                <a:cubicBezTo>
                  <a:pt x="209" y="60"/>
                  <a:pt x="216" y="51"/>
                  <a:pt x="216" y="40"/>
                </a:cubicBezTo>
                <a:cubicBezTo>
                  <a:pt x="216" y="36"/>
                  <a:pt x="216" y="24"/>
                  <a:pt x="216" y="20"/>
                </a:cubicBezTo>
                <a:cubicBezTo>
                  <a:pt x="216" y="9"/>
                  <a:pt x="209" y="0"/>
                  <a:pt x="200" y="0"/>
                </a:cubicBezTo>
                <a:cubicBezTo>
                  <a:pt x="191" y="0"/>
                  <a:pt x="184" y="9"/>
                  <a:pt x="184" y="20"/>
                </a:cubicBezTo>
                <a:cubicBezTo>
                  <a:pt x="184" y="24"/>
                  <a:pt x="184" y="36"/>
                  <a:pt x="184" y="40"/>
                </a:cubicBezTo>
                <a:cubicBezTo>
                  <a:pt x="184" y="51"/>
                  <a:pt x="191" y="60"/>
                  <a:pt x="200" y="60"/>
                </a:cubicBezTo>
                <a:close/>
                <a:moveTo>
                  <a:pt x="200" y="340"/>
                </a:moveTo>
                <a:cubicBezTo>
                  <a:pt x="191" y="340"/>
                  <a:pt x="184" y="349"/>
                  <a:pt x="184" y="360"/>
                </a:cubicBezTo>
                <a:cubicBezTo>
                  <a:pt x="184" y="364"/>
                  <a:pt x="184" y="376"/>
                  <a:pt x="184" y="380"/>
                </a:cubicBezTo>
                <a:cubicBezTo>
                  <a:pt x="184" y="391"/>
                  <a:pt x="191" y="400"/>
                  <a:pt x="200" y="400"/>
                </a:cubicBezTo>
                <a:cubicBezTo>
                  <a:pt x="209" y="400"/>
                  <a:pt x="216" y="391"/>
                  <a:pt x="216" y="380"/>
                </a:cubicBezTo>
                <a:cubicBezTo>
                  <a:pt x="216" y="376"/>
                  <a:pt x="216" y="364"/>
                  <a:pt x="216" y="360"/>
                </a:cubicBezTo>
                <a:cubicBezTo>
                  <a:pt x="216" y="349"/>
                  <a:pt x="209" y="340"/>
                  <a:pt x="200" y="340"/>
                </a:cubicBezTo>
                <a:close/>
                <a:moveTo>
                  <a:pt x="347" y="75"/>
                </a:moveTo>
                <a:cubicBezTo>
                  <a:pt x="355" y="67"/>
                  <a:pt x="356" y="56"/>
                  <a:pt x="350" y="50"/>
                </a:cubicBezTo>
                <a:cubicBezTo>
                  <a:pt x="344" y="44"/>
                  <a:pt x="332" y="45"/>
                  <a:pt x="324" y="53"/>
                </a:cubicBezTo>
                <a:cubicBezTo>
                  <a:pt x="322" y="55"/>
                  <a:pt x="313" y="64"/>
                  <a:pt x="310" y="67"/>
                </a:cubicBezTo>
                <a:cubicBezTo>
                  <a:pt x="303" y="74"/>
                  <a:pt x="301" y="86"/>
                  <a:pt x="308" y="92"/>
                </a:cubicBezTo>
                <a:cubicBezTo>
                  <a:pt x="314" y="98"/>
                  <a:pt x="325" y="97"/>
                  <a:pt x="333" y="89"/>
                </a:cubicBezTo>
                <a:cubicBezTo>
                  <a:pt x="335" y="87"/>
                  <a:pt x="345" y="77"/>
                  <a:pt x="347" y="75"/>
                </a:cubicBezTo>
                <a:close/>
                <a:moveTo>
                  <a:pt x="66" y="311"/>
                </a:moveTo>
                <a:cubicBezTo>
                  <a:pt x="64" y="313"/>
                  <a:pt x="55" y="322"/>
                  <a:pt x="52" y="325"/>
                </a:cubicBezTo>
                <a:cubicBezTo>
                  <a:pt x="45" y="332"/>
                  <a:pt x="43" y="344"/>
                  <a:pt x="50" y="350"/>
                </a:cubicBezTo>
                <a:cubicBezTo>
                  <a:pt x="56" y="356"/>
                  <a:pt x="67" y="355"/>
                  <a:pt x="75" y="347"/>
                </a:cubicBezTo>
                <a:cubicBezTo>
                  <a:pt x="77" y="345"/>
                  <a:pt x="87" y="335"/>
                  <a:pt x="89" y="333"/>
                </a:cubicBezTo>
                <a:cubicBezTo>
                  <a:pt x="97" y="325"/>
                  <a:pt x="98" y="314"/>
                  <a:pt x="92" y="308"/>
                </a:cubicBezTo>
                <a:cubicBezTo>
                  <a:pt x="86" y="302"/>
                  <a:pt x="74" y="303"/>
                  <a:pt x="66" y="311"/>
                </a:cubicBezTo>
                <a:close/>
                <a:moveTo>
                  <a:pt x="75" y="53"/>
                </a:moveTo>
                <a:cubicBezTo>
                  <a:pt x="67" y="45"/>
                  <a:pt x="56" y="44"/>
                  <a:pt x="50" y="50"/>
                </a:cubicBezTo>
                <a:cubicBezTo>
                  <a:pt x="43" y="56"/>
                  <a:pt x="45" y="67"/>
                  <a:pt x="52" y="75"/>
                </a:cubicBezTo>
                <a:cubicBezTo>
                  <a:pt x="55" y="77"/>
                  <a:pt x="64" y="87"/>
                  <a:pt x="66" y="89"/>
                </a:cubicBezTo>
                <a:cubicBezTo>
                  <a:pt x="74" y="97"/>
                  <a:pt x="86" y="98"/>
                  <a:pt x="92" y="92"/>
                </a:cubicBezTo>
                <a:cubicBezTo>
                  <a:pt x="98" y="86"/>
                  <a:pt x="97" y="74"/>
                  <a:pt x="89" y="67"/>
                </a:cubicBezTo>
                <a:cubicBezTo>
                  <a:pt x="87" y="64"/>
                  <a:pt x="77" y="55"/>
                  <a:pt x="75" y="53"/>
                </a:cubicBezTo>
                <a:close/>
                <a:moveTo>
                  <a:pt x="310" y="333"/>
                </a:moveTo>
                <a:cubicBezTo>
                  <a:pt x="313" y="335"/>
                  <a:pt x="322" y="345"/>
                  <a:pt x="324" y="347"/>
                </a:cubicBezTo>
                <a:cubicBezTo>
                  <a:pt x="332" y="355"/>
                  <a:pt x="344" y="356"/>
                  <a:pt x="350" y="350"/>
                </a:cubicBezTo>
                <a:cubicBezTo>
                  <a:pt x="356" y="344"/>
                  <a:pt x="355" y="332"/>
                  <a:pt x="347" y="325"/>
                </a:cubicBezTo>
                <a:cubicBezTo>
                  <a:pt x="345" y="322"/>
                  <a:pt x="335" y="313"/>
                  <a:pt x="333" y="311"/>
                </a:cubicBezTo>
                <a:cubicBezTo>
                  <a:pt x="325" y="303"/>
                  <a:pt x="314" y="302"/>
                  <a:pt x="308" y="308"/>
                </a:cubicBezTo>
                <a:cubicBezTo>
                  <a:pt x="301" y="314"/>
                  <a:pt x="303" y="325"/>
                  <a:pt x="310" y="333"/>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6123840" y="3987739"/>
            <a:ext cx="271690" cy="272548"/>
          </a:xfrm>
          <a:custGeom>
            <a:rect l="l" t="t" r="r" b="b"/>
            <a:pathLst>
              <a:path w="402" h="402">
                <a:moveTo>
                  <a:pt x="390" y="150"/>
                </a:moveTo>
                <a:cubicBezTo>
                  <a:pt x="241" y="110"/>
                  <a:pt x="241" y="110"/>
                  <a:pt x="241" y="110"/>
                </a:cubicBezTo>
                <a:cubicBezTo>
                  <a:pt x="215" y="13"/>
                  <a:pt x="215" y="13"/>
                  <a:pt x="215" y="13"/>
                </a:cubicBezTo>
                <a:cubicBezTo>
                  <a:pt x="213" y="5"/>
                  <a:pt x="204" y="0"/>
                  <a:pt x="195" y="2"/>
                </a:cubicBezTo>
                <a:cubicBezTo>
                  <a:pt x="14" y="51"/>
                  <a:pt x="14" y="51"/>
                  <a:pt x="14" y="51"/>
                </a:cubicBezTo>
                <a:cubicBezTo>
                  <a:pt x="5" y="53"/>
                  <a:pt x="0" y="62"/>
                  <a:pt x="2" y="70"/>
                </a:cubicBezTo>
                <a:cubicBezTo>
                  <a:pt x="67" y="311"/>
                  <a:pt x="67" y="311"/>
                  <a:pt x="67" y="311"/>
                </a:cubicBezTo>
                <a:cubicBezTo>
                  <a:pt x="69" y="319"/>
                  <a:pt x="78" y="324"/>
                  <a:pt x="86" y="322"/>
                </a:cubicBezTo>
                <a:cubicBezTo>
                  <a:pt x="159" y="302"/>
                  <a:pt x="159" y="302"/>
                  <a:pt x="159" y="302"/>
                </a:cubicBezTo>
                <a:cubicBezTo>
                  <a:pt x="149" y="339"/>
                  <a:pt x="149" y="339"/>
                  <a:pt x="149" y="339"/>
                </a:cubicBezTo>
                <a:cubicBezTo>
                  <a:pt x="147" y="347"/>
                  <a:pt x="152" y="356"/>
                  <a:pt x="160" y="358"/>
                </a:cubicBezTo>
                <a:cubicBezTo>
                  <a:pt x="322" y="401"/>
                  <a:pt x="322" y="401"/>
                  <a:pt x="322" y="401"/>
                </a:cubicBezTo>
                <a:cubicBezTo>
                  <a:pt x="331" y="404"/>
                  <a:pt x="340" y="399"/>
                  <a:pt x="342" y="391"/>
                </a:cubicBezTo>
                <a:cubicBezTo>
                  <a:pt x="401" y="169"/>
                  <a:pt x="401" y="169"/>
                  <a:pt x="401" y="169"/>
                </a:cubicBezTo>
                <a:cubicBezTo>
                  <a:pt x="403" y="161"/>
                  <a:pt x="398" y="152"/>
                  <a:pt x="390" y="150"/>
                </a:cubicBezTo>
                <a:close/>
                <a:moveTo>
                  <a:pt x="34" y="75"/>
                </a:moveTo>
                <a:cubicBezTo>
                  <a:pt x="191" y="33"/>
                  <a:pt x="191" y="33"/>
                  <a:pt x="191" y="33"/>
                </a:cubicBezTo>
                <a:cubicBezTo>
                  <a:pt x="249" y="249"/>
                  <a:pt x="249" y="249"/>
                  <a:pt x="249" y="249"/>
                </a:cubicBezTo>
                <a:cubicBezTo>
                  <a:pt x="92" y="291"/>
                  <a:pt x="92" y="291"/>
                  <a:pt x="92" y="291"/>
                </a:cubicBezTo>
                <a:lnTo>
                  <a:pt x="34" y="75"/>
                </a:lnTo>
                <a:close/>
                <a:moveTo>
                  <a:pt x="315" y="371"/>
                </a:moveTo>
                <a:cubicBezTo>
                  <a:pt x="179" y="334"/>
                  <a:pt x="179" y="334"/>
                  <a:pt x="179" y="334"/>
                </a:cubicBezTo>
                <a:cubicBezTo>
                  <a:pt x="190" y="294"/>
                  <a:pt x="190" y="294"/>
                  <a:pt x="190" y="294"/>
                </a:cubicBezTo>
                <a:cubicBezTo>
                  <a:pt x="268" y="273"/>
                  <a:pt x="268" y="273"/>
                  <a:pt x="268" y="273"/>
                </a:cubicBezTo>
                <a:cubicBezTo>
                  <a:pt x="276" y="271"/>
                  <a:pt x="282" y="262"/>
                  <a:pt x="279" y="254"/>
                </a:cubicBezTo>
                <a:cubicBezTo>
                  <a:pt x="249" y="142"/>
                  <a:pt x="249" y="142"/>
                  <a:pt x="249" y="142"/>
                </a:cubicBezTo>
                <a:cubicBezTo>
                  <a:pt x="368" y="174"/>
                  <a:pt x="368" y="174"/>
                  <a:pt x="368" y="174"/>
                </a:cubicBezTo>
                <a:lnTo>
                  <a:pt x="315" y="37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7471011" y="3999233"/>
            <a:ext cx="259096" cy="268709"/>
          </a:xfrm>
          <a:custGeom>
            <a:rect l="l" t="t" r="r" b="b"/>
            <a:pathLst>
              <a:path w="274" h="284">
                <a:moveTo>
                  <a:pt x="103" y="284"/>
                </a:moveTo>
                <a:cubicBezTo>
                  <a:pt x="94" y="284"/>
                  <a:pt x="86" y="280"/>
                  <a:pt x="80" y="273"/>
                </a:cubicBezTo>
                <a:cubicBezTo>
                  <a:pt x="9" y="178"/>
                  <a:pt x="9" y="178"/>
                  <a:pt x="9" y="178"/>
                </a:cubicBezTo>
                <a:cubicBezTo>
                  <a:pt x="0" y="166"/>
                  <a:pt x="2" y="149"/>
                  <a:pt x="14" y="139"/>
                </a:cubicBezTo>
                <a:cubicBezTo>
                  <a:pt x="27" y="130"/>
                  <a:pt x="44" y="133"/>
                  <a:pt x="53" y="145"/>
                </a:cubicBezTo>
                <a:cubicBezTo>
                  <a:pt x="100" y="207"/>
                  <a:pt x="100" y="207"/>
                  <a:pt x="100" y="207"/>
                </a:cubicBezTo>
                <a:cubicBezTo>
                  <a:pt x="219" y="17"/>
                  <a:pt x="219" y="17"/>
                  <a:pt x="219" y="17"/>
                </a:cubicBezTo>
                <a:cubicBezTo>
                  <a:pt x="227" y="4"/>
                  <a:pt x="244" y="0"/>
                  <a:pt x="257" y="8"/>
                </a:cubicBezTo>
                <a:cubicBezTo>
                  <a:pt x="270" y="16"/>
                  <a:pt x="274" y="33"/>
                  <a:pt x="266" y="47"/>
                </a:cubicBezTo>
                <a:cubicBezTo>
                  <a:pt x="126" y="271"/>
                  <a:pt x="126" y="271"/>
                  <a:pt x="126" y="271"/>
                </a:cubicBezTo>
                <a:cubicBezTo>
                  <a:pt x="121" y="279"/>
                  <a:pt x="113" y="283"/>
                  <a:pt x="104" y="284"/>
                </a:cubicBezTo>
                <a:cubicBezTo>
                  <a:pt x="104" y="284"/>
                  <a:pt x="103" y="284"/>
                  <a:pt x="103" y="284"/>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991178" y="1681409"/>
            <a:ext cx="2351478" cy="1108486"/>
          </a:xfrm>
          <a:prstGeom prst="rect">
            <a:avLst/>
          </a:prstGeom>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solidFill>
                <a:latin typeface="Microsoft Yahei"/>
                <a:ea typeface="Microsoft Yahei"/>
                <a:cs typeface="Microsoft Yahei"/>
              </a:rPr>
              <a:t>在社交媒体平台上分享和推广内容，吸引更多潜在受众。</a:t>
            </a:r>
            <a:endParaRPr lang="en-US" sz="1100"/>
          </a:p>
        </p:txBody>
      </p:sp>
      <p:sp>
        <p:nvSpPr>
          <p:cNvPr id="12" name="AutoShape 12"/>
          <p:cNvSpPr/>
          <p:nvPr/>
        </p:nvSpPr>
        <p:spPr>
          <a:xfrm>
            <a:off x="5997234" y="1695830"/>
            <a:ext cx="2351478" cy="1094066"/>
          </a:xfrm>
          <a:prstGeom prst="rect">
            <a:avLst/>
          </a:prstGeom>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solidFill>
                <a:latin typeface="Microsoft Yahei"/>
                <a:ea typeface="Microsoft Yahei"/>
                <a:cs typeface="Microsoft Yahei"/>
              </a:rPr>
              <a:t>与其他品牌或网站建立合作关系，扩大内容传播范围。</a:t>
            </a:r>
            <a:endParaRPr lang="en-US" sz="1100"/>
          </a:p>
        </p:txBody>
      </p:sp>
      <p:sp>
        <p:nvSpPr>
          <p:cNvPr id="13" name="AutoShape 13"/>
          <p:cNvSpPr/>
          <p:nvPr/>
        </p:nvSpPr>
        <p:spPr>
          <a:xfrm>
            <a:off x="1170344" y="3953708"/>
            <a:ext cx="2351478" cy="1151043"/>
          </a:xfrm>
          <a:prstGeom prst="rect">
            <a:avLst/>
          </a:prstGeom>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solidFill>
                <a:latin typeface="Microsoft Yahei"/>
                <a:ea typeface="Microsoft Yahei"/>
                <a:cs typeface="Microsoft Yahei"/>
              </a:rPr>
              <a:t>制定内容发布时间表，保持内容更新频率和一致性。</a:t>
            </a:r>
            <a:endParaRPr lang="en-US" sz="1100"/>
          </a:p>
        </p:txBody>
      </p:sp>
      <p:sp>
        <p:nvSpPr>
          <p:cNvPr id="14" name="AutoShape 14"/>
          <p:cNvSpPr/>
          <p:nvPr/>
        </p:nvSpPr>
        <p:spPr>
          <a:xfrm>
            <a:off x="8474903" y="3622757"/>
            <a:ext cx="2351478" cy="1179145"/>
          </a:xfrm>
          <a:prstGeom prst="rect">
            <a:avLst/>
          </a:prstGeom>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solidFill>
                <a:latin typeface="Microsoft Yahei"/>
                <a:ea typeface="Microsoft Yahei"/>
                <a:cs typeface="Microsoft Yahei"/>
              </a:rPr>
              <a:t>跟踪和分析内容营销效果，根据数据反馈优化策略。</a:t>
            </a:r>
            <a:endParaRPr lang="en-US" sz="1100"/>
          </a:p>
        </p:txBody>
      </p:sp>
      <p:sp>
        <p:nvSpPr>
          <p:cNvPr id="15" name="AutoShape 15"/>
          <p:cNvSpPr/>
          <p:nvPr/>
        </p:nvSpPr>
        <p:spPr>
          <a:xfrm>
            <a:off x="1170344" y="3453219"/>
            <a:ext cx="2720575" cy="479834"/>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defRPr/>
            </a:pPr>
            <a:r>
              <a:rPr lang="en-US" sz="2025" b="1">
                <a:solidFill>
                  <a:schemeClr val="accent1"/>
                </a:solidFill>
                <a:latin typeface="Microsoft Yahei"/>
                <a:ea typeface="Microsoft Yahei"/>
                <a:cs typeface="Microsoft Yahei"/>
              </a:rPr>
              <a:t>内容发布计划</a:t>
            </a:r>
            <a:endParaRPr lang="en-US" sz="1100"/>
          </a:p>
        </p:txBody>
      </p:sp>
      <p:sp>
        <p:nvSpPr>
          <p:cNvPr id="16" name="AutoShape 16"/>
          <p:cNvSpPr/>
          <p:nvPr/>
        </p:nvSpPr>
        <p:spPr>
          <a:xfrm>
            <a:off x="2991178" y="1201575"/>
            <a:ext cx="2720575" cy="479834"/>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defRPr/>
            </a:pPr>
            <a:r>
              <a:rPr lang="en-US" sz="2025" b="1">
                <a:solidFill>
                  <a:schemeClr val="accent1"/>
                </a:solidFill>
                <a:latin typeface="Microsoft Yahei"/>
                <a:ea typeface="Microsoft Yahei"/>
                <a:cs typeface="Microsoft Yahei"/>
              </a:rPr>
              <a:t>社交媒体推广</a:t>
            </a:r>
            <a:endParaRPr lang="en-US" sz="1100"/>
          </a:p>
        </p:txBody>
      </p:sp>
      <p:sp>
        <p:nvSpPr>
          <p:cNvPr id="17" name="AutoShape 17"/>
          <p:cNvSpPr/>
          <p:nvPr/>
        </p:nvSpPr>
        <p:spPr>
          <a:xfrm>
            <a:off x="5997234" y="1225959"/>
            <a:ext cx="2720575" cy="479834"/>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defRPr/>
            </a:pPr>
            <a:r>
              <a:rPr lang="en-US" sz="2025" b="1">
                <a:solidFill>
                  <a:schemeClr val="accent1"/>
                </a:solidFill>
                <a:latin typeface="Microsoft Yahei"/>
                <a:ea typeface="Microsoft Yahei"/>
                <a:cs typeface="Microsoft Yahei"/>
              </a:rPr>
              <a:t>合作伙伴关系</a:t>
            </a:r>
            <a:endParaRPr lang="en-US" sz="1100"/>
          </a:p>
        </p:txBody>
      </p:sp>
      <p:sp>
        <p:nvSpPr>
          <p:cNvPr id="18" name="AutoShape 18"/>
          <p:cNvSpPr/>
          <p:nvPr/>
        </p:nvSpPr>
        <p:spPr>
          <a:xfrm>
            <a:off x="8474903" y="3127958"/>
            <a:ext cx="2720575" cy="479834"/>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defRPr/>
            </a:pPr>
            <a:r>
              <a:rPr lang="en-US" sz="2025" b="1">
                <a:solidFill>
                  <a:schemeClr val="accent1"/>
                </a:solidFill>
                <a:latin typeface="Microsoft Yahei"/>
                <a:ea typeface="Microsoft Yahei"/>
                <a:cs typeface="Microsoft Yahei"/>
              </a:rPr>
              <a:t>数据分析与优化</a:t>
            </a:r>
            <a:endParaRPr lang="en-US" sz="1100"/>
          </a:p>
        </p:txBody>
      </p:sp>
      <p:sp>
        <p:nvSpPr>
          <p:cNvPr id="19" name="Freeform 19"/>
          <p:cNvSpPr/>
          <p:nvPr/>
        </p:nvSpPr>
        <p:spPr>
          <a:xfrm flipH="1">
            <a:off x="1292758" y="3934651"/>
            <a:ext cx="2413612" cy="305800"/>
          </a:xfrm>
          <a:custGeom>
            <a:rect l="l" t="t" r="r" b="b"/>
            <a:pathLst>
              <a:path w="1600200" h="552450">
                <a:moveTo>
                  <a:pt x="0" y="552450"/>
                </a:moveTo>
                <a:lnTo>
                  <a:pt x="171450" y="0"/>
                </a:lnTo>
                <a:lnTo>
                  <a:pt x="1600200" y="0"/>
                </a:lnTo>
              </a:path>
            </a:pathLst>
          </a:custGeom>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0" name="Freeform 20"/>
          <p:cNvSpPr/>
          <p:nvPr/>
        </p:nvSpPr>
        <p:spPr>
          <a:xfrm flipH="1">
            <a:off x="4423658" y="2536037"/>
            <a:ext cx="479852" cy="1068548"/>
          </a:xfrm>
          <a:custGeom>
            <a:rect l="l" t="t" r="r" b="b"/>
            <a:pathLst>
              <a:path w="647700" h="965200">
                <a:moveTo>
                  <a:pt x="0" y="965200"/>
                </a:moveTo>
                <a:lnTo>
                  <a:pt x="101600" y="520700"/>
                </a:lnTo>
                <a:lnTo>
                  <a:pt x="647700" y="0"/>
                </a:lnTo>
              </a:path>
            </a:pathLst>
          </a:cu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7957295" y="3599322"/>
            <a:ext cx="2718819" cy="305800"/>
          </a:xfrm>
          <a:custGeom>
            <a:rect l="l" t="t" r="r" b="b"/>
            <a:pathLst>
              <a:path w="1600200" h="552450">
                <a:moveTo>
                  <a:pt x="0" y="552450"/>
                </a:moveTo>
                <a:lnTo>
                  <a:pt x="171450" y="0"/>
                </a:lnTo>
                <a:lnTo>
                  <a:pt x="1600200" y="0"/>
                </a:lnTo>
              </a:path>
            </a:pathLst>
          </a:cu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内容发布与推广</a:t>
              </a:r>
            </a:p>
          </p:txBody>
        </p:sp>
      </p:gr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solidFill>
                <a:latin typeface="Microsoft Yahei"/>
                <a:ea typeface="Microsoft Yahei"/>
                <a:cs typeface="Microsoft Yahei"/>
              </a:rPr>
              <a:t>社交媒体运营方案</a:t>
            </a:r>
            <a:endParaRPr lang="en-US" sz="1100"/>
          </a:p>
        </p:txBody>
      </p:sp>
      <p:sp>
        <p:nvSpPr>
          <p:cNvPr id="3" name="AutoShape 3"/>
          <p:cNvSpPr/>
          <p:nvPr/>
        </p:nvSpPr>
        <p:spPr>
          <a:xfrm>
            <a:off x="4954829" y="2485096"/>
            <a:ext cx="2082658" cy="1318935"/>
          </a:xfrm>
          <a:prstGeom prst="rect">
            <a:avLst/>
          </a:prstGeom>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solidFill>
                <a:latin typeface="Microsoft Yahei"/>
                <a:ea typeface="Microsoft Yahei"/>
                <a:cs typeface="Microsoft Yahei"/>
              </a:rPr>
              <a:t>05</a:t>
            </a:r>
            <a:endParaRPr lang="en-US" sz="1100"/>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平台特点评估</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分析不同社交媒体平台的特点，如用户规模、活跃度、内容类型等，选择与企业营销目标相匹配的平台。</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竞争对手分析</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了解竞争对手在社交媒体上的表现，选择有利于自身品牌建设和营销推广的平台。</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目标受众分析</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根据目标受众的年龄、性别、地域、兴趣等特征，选择适合的社交媒体平台。</a:t>
            </a:r>
          </a:p>
        </p:txBody>
      </p:sp>
      <p:pic>
        <p:nvPicPr>
          <p:cNvPr id="10" name="Picture 10"/>
          <p:cNvPicPr>
            <a:picLocks noChangeAspect="1"/>
          </p:cNvPicPr>
          <p:nvPr/>
        </p:nvPicPr>
        <p:blipFill>
          <a:blip r:embed="rId2"/>
          <a:srcRect t="875" b="875"/>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社交媒体平台选择</a:t>
              </a:r>
            </a:p>
          </p:txBody>
        </p:sp>
      </p:gr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内容发布策略</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确定内容发布的频率、时间、互动方式等，保持与受众的良好互动。</a:t>
            </a:r>
          </a:p>
        </p:txBody>
      </p:sp>
      <p:sp>
        <p:nvSpPr>
          <p:cNvPr id="8" name="AutoShape 8"/>
          <p:cNvSpPr/>
          <p:nvPr/>
        </p:nvSpPr>
        <p:spPr>
          <a:xfrm>
            <a:off x="4935912" y="1819581"/>
            <a:ext cx="993758" cy="99375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内容类型选择</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根据目标受众需求和社交媒体平台特点，选择适合的内容类型，如文字、图片、视频等。</a:t>
            </a:r>
          </a:p>
        </p:txBody>
      </p:sp>
      <p:sp>
        <p:nvSpPr>
          <p:cNvPr id="12" name="AutoShape 12"/>
          <p:cNvSpPr/>
          <p:nvPr/>
        </p:nvSpPr>
        <p:spPr>
          <a:xfrm>
            <a:off x="4935912" y="3457771"/>
            <a:ext cx="993758" cy="99375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内容主题规划</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围绕企业品牌、产品、服务等内容主题，制定有吸引力的内容计划。</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社交媒体内容规划</a:t>
              </a:r>
            </a:p>
          </p:txBody>
        </p:sp>
      </p:grpSp>
    </p:spTree>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https://d.book118.com/516154154111010101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137</Paragraphs>
  <Slides>23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23</vt:i4>
      </vt:variant>
    </vt:vector>
  </HeadingPairs>
  <TitlesOfParts>
    <vt:vector baseType="lpstr" size="2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2024-09-25T20:53:10.714</cp:lastPrinted>
  <dcterms:created xsi:type="dcterms:W3CDTF">2024-09-25T12:53:10Z</dcterms:created>
  <dcterms:modified xsi:type="dcterms:W3CDTF">2024-09-25T12:53:12Z</dcterms:modified>
</cp:coreProperties>
</file>