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UFSSMD+WTTNEM+MicrosoftYaHei-Bold"/>
      <p:regular r:id="rId17"/>
    </p:embeddedFont>
    <p:embeddedFont>
      <p:font typeface="GFQEPB+MS-UIGothic"/>
      <p:regular r:id="rId18"/>
    </p:embeddedFont>
    <p:embeddedFont>
      <p:font typeface="PKVNAD+BUBPOW+ArialMT"/>
      <p:regular r:id="rId19"/>
    </p:embeddedFont>
    <p:embeddedFont>
      <p:font typeface="FLWNIM+QTREDJ+MicrosoftYaHei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A389A0-C1B0-406A-8276-27F57BFAF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69E44B-1F9E-4708-9BF3-345D3571C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35C65C-36F0-4EC7-A03B-3EAA1E1B2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977C2D-DEA2-483D-AF4B-4D985E28F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518D42-550A-40B6-8C18-9831604CA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627180-3BC2-41D7-BE91-ECE29C42D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49CECC-2106-457A-B440-D15404A35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1FDAD3-A56E-464D-8A98-76D4C2BAE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FAA36B-06A8-4E20-A5C8-259B04EF3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C497AA-E2D6-45CC-9991-6C9DE6B15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98D46E-CCA0-4FF6-84EE-3FC9F23C7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21112014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2239" y="360273"/>
            <a:ext cx="854684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6B73"/>
                </a:solidFill>
                <a:latin typeface="UFSSMD+WTTNEM+MicrosoftYaHei-Bold"/>
                <a:cs typeface="UFSSMD+WTTNEM+MicrosoftYaHei-Bold"/>
              </a:rPr>
              <a:t>ONE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072369" y="360908"/>
            <a:ext cx="1597953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6B73"/>
                </a:solidFill>
                <a:latin typeface="UFSSMD+WTTNEM+MicrosoftYaHei-Bold"/>
                <a:cs typeface="UFSSMD+WTTNEM+MicrosoftYaHei-Bold"/>
              </a:rPr>
              <a:t>KEEP</a:t>
            </a:r>
            <a:r>
              <a:rPr sz="1800" spc="88">
                <a:solidFill>
                  <a:srgbClr val="006B73"/>
                </a:solidFill>
                <a:latin typeface="UFSSMD+WTTNEM+MicrosoftYaHei-Bold"/>
                <a:cs typeface="UFSSMD+WTTNEM+MicrosoftYaHei-Bold"/>
              </a:rPr>
              <a:t> </a:t>
            </a:r>
            <a:r>
              <a:rPr sz="1800">
                <a:solidFill>
                  <a:srgbClr val="006B73"/>
                </a:solidFill>
                <a:latin typeface="UFSSMD+WTTNEM+MicrosoftYaHei-Bold"/>
                <a:cs typeface="UFSSMD+WTTNEM+MicrosoftYaHei-Bold"/>
              </a:rPr>
              <a:t>VIEW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361690" y="2169045"/>
            <a:ext cx="6600825" cy="2326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1B1B1B"/>
                </a:solidFill>
                <a:latin typeface="GFQEPB+MS-UIGothic"/>
                <a:cs typeface="GFQEPB+MS-UIGothic"/>
              </a:rPr>
              <a:t>如何分辨小</a:t>
            </a: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龙虾</a:t>
            </a:r>
            <a:r>
              <a:rPr sz="4950">
                <a:solidFill>
                  <a:srgbClr val="1B1B1B"/>
                </a:solidFill>
                <a:latin typeface="GFQEPB+MS-UIGothic"/>
                <a:cs typeface="GFQEPB+MS-UIGothic"/>
              </a:rPr>
              <a:t>的好</a:t>
            </a:r>
          </a:p>
          <a:p>
            <a:pPr marL="1885950" marR="0">
              <a:lnSpc>
                <a:spcPts val="4950"/>
              </a:lnSpc>
              <a:spcBef>
                <a:spcPts val="990"/>
              </a:spcBef>
              <a:spcAft>
                <a:spcPct val="0"/>
              </a:spcAft>
            </a:pPr>
            <a:r>
              <a:rPr sz="4950">
                <a:solidFill>
                  <a:srgbClr val="1B1B1B"/>
                </a:solidFill>
                <a:latin typeface="GFQEPB+MS-UIGothic"/>
                <a:cs typeface="GFQEPB+MS-UIGothic"/>
              </a:rPr>
              <a:t>坏</a:t>
            </a: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1B1B1B"/>
                </a:solidFill>
                <a:latin typeface="GFQEPB+MS-UIGothic"/>
                <a:cs typeface="GFQEPB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47209" y="1420685"/>
            <a:ext cx="3738822" cy="166241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PKVNAD+BUBPOW+ArialMT"/>
                <a:cs typeface="PKVNAD+BUBPOW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GFQEPB+MS-UIGothic"/>
                <a:cs typeface="GFQEPB+MS-UIGothic"/>
              </a:rPr>
              <a:t>了解小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龙虾</a:t>
            </a:r>
            <a:r>
              <a:rPr sz="2400">
                <a:solidFill>
                  <a:srgbClr val="000000"/>
                </a:solidFill>
                <a:latin typeface="GFQEPB+MS-UIGothic"/>
                <a:cs typeface="GFQEPB+MS-UIGothic"/>
              </a:rPr>
              <a:t>的基本知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识</a:t>
            </a:r>
          </a:p>
          <a:p>
            <a:pPr marL="0" marR="0">
              <a:lnSpc>
                <a:spcPts val="2552"/>
              </a:lnSpc>
              <a:spcBef>
                <a:spcPts val="85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PKVNAD+BUBPOW+ArialMT"/>
                <a:cs typeface="PKVNAD+BUBPOW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2400">
                <a:solidFill>
                  <a:srgbClr val="000000"/>
                </a:solidFill>
                <a:latin typeface="GFQEPB+MS-UIGothic"/>
                <a:cs typeface="GFQEPB+MS-UIGothic"/>
              </a:rPr>
              <a:t>察小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龙虾</a:t>
            </a:r>
            <a:r>
              <a:rPr sz="2400">
                <a:solidFill>
                  <a:srgbClr val="000000"/>
                </a:solidFill>
                <a:latin typeface="GFQEPB+MS-UIGothic"/>
                <a:cs typeface="GFQEPB+MS-UIGothic"/>
              </a:rPr>
              <a:t>的外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2400">
                <a:solidFill>
                  <a:srgbClr val="000000"/>
                </a:solidFill>
                <a:latin typeface="GFQEPB+MS-UIGothic"/>
                <a:cs typeface="GFQEPB+MS-UIGothic"/>
              </a:rPr>
              <a:t>特征</a:t>
            </a:r>
          </a:p>
          <a:p>
            <a:pPr marL="0" marR="0">
              <a:lnSpc>
                <a:spcPts val="2552"/>
              </a:lnSpc>
              <a:spcBef>
                <a:spcPts val="90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PKVNAD+BUBPOW+ArialMT"/>
                <a:cs typeface="PKVNAD+BUBPOW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闻</a:t>
            </a:r>
            <a:r>
              <a:rPr sz="2400">
                <a:solidFill>
                  <a:srgbClr val="000000"/>
                </a:solidFill>
                <a:latin typeface="GFQEPB+MS-UIGothic"/>
                <a:cs typeface="GFQEPB+MS-UIGothic"/>
              </a:rPr>
              <a:t>嗅小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龙虾</a:t>
            </a:r>
            <a:r>
              <a:rPr sz="2400">
                <a:solidFill>
                  <a:srgbClr val="000000"/>
                </a:solidFill>
                <a:latin typeface="GFQEPB+MS-UIGothic"/>
                <a:cs typeface="GFQEPB+MS-UIGothic"/>
              </a:rPr>
              <a:t>的气味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29764" y="2576012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GFQEPB+MS-UIGothic"/>
                <a:cs typeface="GFQEPB+MS-UIGothic"/>
              </a:rPr>
              <a:t>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47209" y="2737040"/>
            <a:ext cx="4439861" cy="16625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PKVNAD+BUBPOW+ArialMT"/>
                <a:cs typeface="PKVNAD+BUBPOW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GFQEPB+MS-UIGothic"/>
                <a:cs typeface="GFQEPB+MS-UIGothic"/>
              </a:rPr>
              <a:t>品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尝</a:t>
            </a:r>
            <a:r>
              <a:rPr sz="2400">
                <a:solidFill>
                  <a:srgbClr val="000000"/>
                </a:solidFill>
                <a:latin typeface="GFQEPB+MS-UIGothic"/>
                <a:cs typeface="GFQEPB+MS-UIGothic"/>
              </a:rPr>
              <a:t>小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龙虾</a:t>
            </a:r>
            <a:r>
              <a:rPr sz="2400">
                <a:solidFill>
                  <a:srgbClr val="000000"/>
                </a:solidFill>
                <a:latin typeface="GFQEPB+MS-UIGothic"/>
                <a:cs typeface="GFQEPB+MS-UIGothic"/>
              </a:rPr>
              <a:t>的口感与味道</a:t>
            </a:r>
          </a:p>
          <a:p>
            <a:pPr marL="0" marR="0">
              <a:lnSpc>
                <a:spcPts val="2552"/>
              </a:lnSpc>
              <a:spcBef>
                <a:spcPts val="85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PKVNAD+BUBPOW+ArialMT"/>
                <a:cs typeface="PKVNAD+BUBPOW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GFQEPB+MS-UIGothic"/>
                <a:cs typeface="GFQEPB+MS-UIGothic"/>
              </a:rPr>
              <a:t>辨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2400">
                <a:solidFill>
                  <a:srgbClr val="000000"/>
                </a:solidFill>
                <a:latin typeface="GFQEPB+MS-UIGothic"/>
                <a:cs typeface="GFQEPB+MS-UIGothic"/>
              </a:rPr>
              <a:t>小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龙虾</a:t>
            </a:r>
            <a:r>
              <a:rPr sz="2400">
                <a:solidFill>
                  <a:srgbClr val="000000"/>
                </a:solidFill>
                <a:latin typeface="GFQEPB+MS-UIGothic"/>
                <a:cs typeface="GFQEPB+MS-UIGothic"/>
              </a:rPr>
              <a:t>的新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鲜</a:t>
            </a:r>
            <a:r>
              <a:rPr sz="2400">
                <a:solidFill>
                  <a:srgbClr val="000000"/>
                </a:solidFill>
                <a:latin typeface="GFQEPB+MS-UIGothic"/>
                <a:cs typeface="GFQEPB+MS-UIGothic"/>
              </a:rPr>
              <a:t>度与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000000"/>
                </a:solidFill>
                <a:latin typeface="GFQEPB+MS-UIGothic"/>
                <a:cs typeface="GFQEPB+MS-UIGothic"/>
              </a:rPr>
              <a:t>量</a:t>
            </a:r>
          </a:p>
          <a:p>
            <a:pPr marL="0" marR="0">
              <a:lnSpc>
                <a:spcPts val="2552"/>
              </a:lnSpc>
              <a:spcBef>
                <a:spcPts val="90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PKVNAD+BUBPOW+ArialMT"/>
                <a:cs typeface="PKVNAD+BUBPOW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00000"/>
                </a:solidFill>
                <a:latin typeface="GFQEPB+MS-UIGothic"/>
                <a:cs typeface="GFQEPB+MS-UIGothic"/>
              </a:rPr>
              <a:t>与建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929764" y="3569153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UFSSMD+WTTNEM+MicrosoftYaHei-Bold"/>
                <a:cs typeface="UFSSMD+WTTNEM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UFSSMD+WTTNEM+MicrosoftYaHei-Bold"/>
                <a:cs typeface="UFSSMD+WTTNEM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238500" y="3441675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GFQEPB+MS-UIGothic"/>
                <a:cs typeface="GFQEPB+MS-UIGothic"/>
              </a:rPr>
              <a:t>了解小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龙虾</a:t>
            </a:r>
            <a:r>
              <a:rPr sz="4500">
                <a:solidFill>
                  <a:srgbClr val="000000"/>
                </a:solidFill>
                <a:latin typeface="GFQEPB+MS-UIGothic"/>
                <a:cs typeface="GFQEPB+MS-UIGothic"/>
              </a:rPr>
              <a:t>的基本知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GFQEPB+MS-UIGothic"/>
                <a:cs typeface="GFQEPB+MS-UIGothic"/>
              </a:rPr>
              <a:t>小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龙虾</a:t>
            </a:r>
            <a:r>
              <a:rPr sz="3000">
                <a:solidFill>
                  <a:srgbClr val="006B73"/>
                </a:solidFill>
                <a:latin typeface="GFQEPB+MS-UIGothic"/>
                <a:cs typeface="GFQEPB+MS-UIGothic"/>
              </a:rPr>
              <a:t>的种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6B73"/>
                </a:solidFill>
                <a:latin typeface="GFQEPB+MS-UIGothic"/>
                <a:cs typeface="GFQEPB+MS-UIGothic"/>
              </a:rPr>
              <a:t>与分布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B73"/>
                </a:solidFill>
                <a:latin typeface="GFQEPB+MS-UIGothic"/>
                <a:cs typeface="GFQEPB+MS-UIGothic"/>
              </a:rPr>
              <a:t>种</a:t>
            </a:r>
            <a:r>
              <a:rPr sz="1550">
                <a:solidFill>
                  <a:srgbClr val="006B73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2504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FQEPB+MS-UIGothic"/>
                <a:cs typeface="GFQEPB+MS-UIGothic"/>
              </a:rPr>
              <a:t>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龙虾</a:t>
            </a:r>
            <a:r>
              <a:rPr sz="1350">
                <a:solidFill>
                  <a:srgbClr val="000000"/>
                </a:solidFill>
                <a:latin typeface="GFQEPB+MS-UIGothic"/>
                <a:cs typeface="GFQEPB+MS-UIGothic"/>
              </a:rPr>
              <a:t>属于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000"/>
                </a:solidFill>
                <a:latin typeface="GFQEPB+MS-UIGothic"/>
                <a:cs typeface="GFQEPB+MS-UIGothic"/>
              </a:rPr>
              <a:t>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GFQEPB+MS-UIGothic"/>
                <a:cs typeface="GFQEPB+MS-UIGothic"/>
              </a:rPr>
              <a:t>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000000"/>
                </a:solidFill>
                <a:latin typeface="GFQEPB+MS-UIGothic"/>
                <a:cs typeface="GFQEPB+MS-UIGothic"/>
              </a:rPr>
              <a:t>、十足目、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FQEPB+MS-UIGothic"/>
                <a:cs typeface="GFQEPB+MS-UIGothic"/>
              </a:rPr>
              <a:t>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虾</a:t>
            </a:r>
            <a:r>
              <a:rPr sz="1350">
                <a:solidFill>
                  <a:srgbClr val="000000"/>
                </a:solidFill>
                <a:latin typeface="GFQEPB+MS-UIGothic"/>
                <a:cs typeface="GFQEPB+MS-UIGothic"/>
              </a:rPr>
              <a:t>科，常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GFQEPB+MS-UIGothic"/>
                <a:cs typeface="GFQEPB+MS-UIGothic"/>
              </a:rPr>
              <a:t>的有小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龙虾</a:t>
            </a:r>
            <a:r>
              <a:rPr sz="1350">
                <a:solidFill>
                  <a:srgbClr val="000000"/>
                </a:solidFill>
                <a:latin typeface="GFQEPB+MS-UIGothic"/>
                <a:cs typeface="GFQEPB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红</a:t>
            </a:r>
            <a:r>
              <a:rPr sz="1350">
                <a:solidFill>
                  <a:srgbClr val="000000"/>
                </a:solidFill>
                <a:latin typeface="GFQEPB+MS-UIGothic"/>
                <a:cs typeface="GFQEPB+MS-UIGothic"/>
              </a:rPr>
              <a:t>螯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虾</a:t>
            </a:r>
            <a:r>
              <a:rPr sz="1350">
                <a:solidFill>
                  <a:srgbClr val="000000"/>
                </a:solidFill>
                <a:latin typeface="GFQEPB+MS-UIGothic"/>
                <a:cs typeface="GFQEPB+MS-UIGothic"/>
              </a:rPr>
              <a:t>、克氏原螯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虾</a:t>
            </a:r>
            <a:r>
              <a:rPr sz="1350">
                <a:solidFill>
                  <a:srgbClr val="000000"/>
                </a:solidFill>
                <a:latin typeface="GFQEPB+MS-UIGothic"/>
                <a:cs typeface="GFQEPB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B73"/>
                </a:solidFill>
                <a:latin typeface="GFQEPB+MS-UIGothic"/>
                <a:cs typeface="GFQEPB+MS-UIGothic"/>
              </a:rPr>
              <a:t>分布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25040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FQEPB+MS-UIGothic"/>
                <a:cs typeface="GFQEPB+MS-UIGothic"/>
              </a:rPr>
              <a:t>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龙虾</a:t>
            </a:r>
            <a:r>
              <a:rPr sz="1350">
                <a:solidFill>
                  <a:srgbClr val="000000"/>
                </a:solidFill>
                <a:latin typeface="GFQEPB+MS-UIGothic"/>
                <a:cs typeface="GFQEPB+MS-UIGothic"/>
              </a:rPr>
              <a:t>广泛分布于我国南北各地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FQEPB+MS-UIGothic"/>
                <a:cs typeface="GFQEPB+MS-UIGothic"/>
              </a:rPr>
              <a:t>的江河湖泊、水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GFQEPB+MS-UIGothic"/>
                <a:cs typeface="GFQEPB+MS-UIGothic"/>
              </a:rPr>
              <a:t>沟渠等水域中。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GFQEPB+MS-UIGothic"/>
                <a:cs typeface="GFQEPB+MS-UIGothic"/>
              </a:rPr>
              <a:t>小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龙虾</a:t>
            </a:r>
            <a:r>
              <a:rPr sz="3000">
                <a:solidFill>
                  <a:srgbClr val="006B73"/>
                </a:solidFill>
                <a:latin typeface="GFQEPB+MS-UIGothic"/>
                <a:cs typeface="GFQEPB+MS-UIGothic"/>
              </a:rPr>
              <a:t>的生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长环</a:t>
            </a:r>
            <a:r>
              <a:rPr sz="3000">
                <a:solidFill>
                  <a:srgbClr val="006B73"/>
                </a:solidFill>
                <a:latin typeface="GFQEPB+MS-UIGothic"/>
                <a:cs typeface="GFQEPB+MS-UIGothic"/>
              </a:rPr>
              <a:t>境与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习</a:t>
            </a:r>
            <a:r>
              <a:rPr sz="3000">
                <a:solidFill>
                  <a:srgbClr val="006B73"/>
                </a:solidFill>
                <a:latin typeface="GFQEPB+MS-UIGothic"/>
                <a:cs typeface="GFQEPB+MS-UIGothic"/>
              </a:rPr>
              <a:t>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B73"/>
                </a:solidFill>
                <a:latin typeface="GFQEPB+MS-UIGothic"/>
                <a:cs typeface="GFQEPB+MS-UIGothic"/>
              </a:rPr>
              <a:t>生</a:t>
            </a:r>
            <a:r>
              <a:rPr sz="1550" spc="25">
                <a:solidFill>
                  <a:srgbClr val="006B73"/>
                </a:solidFill>
                <a:latin typeface="SimSun"/>
                <a:cs typeface="SimSun"/>
              </a:rPr>
              <a:t>长环</a:t>
            </a:r>
            <a:r>
              <a:rPr sz="1550">
                <a:solidFill>
                  <a:srgbClr val="006B73"/>
                </a:solidFill>
                <a:latin typeface="GFQEPB+MS-UIGothic"/>
                <a:cs typeface="GFQEPB+MS-UIGothic"/>
              </a:rPr>
              <a:t>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FQEPB+MS-UIGothic"/>
                <a:cs typeface="GFQEPB+MS-UIGothic"/>
              </a:rPr>
              <a:t>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龙虾</a:t>
            </a:r>
            <a:r>
              <a:rPr sz="1350">
                <a:solidFill>
                  <a:srgbClr val="000000"/>
                </a:solidFill>
                <a:latin typeface="GFQEPB+MS-UIGothic"/>
                <a:cs typeface="GFQEPB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GFQEPB+MS-UIGothic"/>
                <a:cs typeface="GFQEPB+MS-UIGothic"/>
              </a:rPr>
              <a:t>在淡水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GFQEPB+MS-UIGothic"/>
                <a:cs typeface="GFQEPB+MS-UIGothic"/>
              </a:rPr>
              <a:t>境中，喜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欢</a:t>
            </a:r>
            <a:r>
              <a:rPr sz="1350">
                <a:solidFill>
                  <a:srgbClr val="000000"/>
                </a:solidFill>
                <a:latin typeface="GFQEPB+MS-UIGothic"/>
                <a:cs typeface="GFQEPB+MS-UIGothic"/>
              </a:rPr>
              <a:t>栖息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FQEPB+MS-UIGothic"/>
                <a:cs typeface="GFQEPB+MS-UIGothic"/>
              </a:rPr>
              <a:t>在清澈的水域底部，以藻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GFQEPB+MS-UIGothic"/>
                <a:cs typeface="GFQEPB+MS-UIGothic"/>
              </a:rPr>
              <a:t>、水生植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FQEPB+MS-UIGothic"/>
                <a:cs typeface="GFQEPB+MS-UIGothic"/>
              </a:rPr>
              <a:t>物、底栖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GFQEPB+MS-UIGothic"/>
                <a:cs typeface="GFQEPB+MS-UIGothic"/>
              </a:rPr>
              <a:t>物等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GFQEPB+MS-UIGothic"/>
                <a:cs typeface="GFQEPB+MS-UIGothic"/>
              </a:rPr>
              <a:t>食。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GFQEPB+MS-UIGothic"/>
                <a:cs typeface="GFQEPB+MS-UIGothic"/>
              </a:rPr>
              <a:t>生活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550">
                <a:solidFill>
                  <a:srgbClr val="FFFFFF"/>
                </a:solidFill>
                <a:latin typeface="GFQEPB+MS-UIGothic"/>
                <a:cs typeface="GFQEPB+MS-UIGothic"/>
              </a:rPr>
              <a:t>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219375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FQEPB+MS-UIGothic"/>
                <a:cs typeface="GFQEPB+MS-UIGothic"/>
              </a:rPr>
              <a:t>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龙虾</a:t>
            </a:r>
            <a:r>
              <a:rPr sz="1350">
                <a:solidFill>
                  <a:srgbClr val="FFFFFF"/>
                </a:solidFill>
                <a:latin typeface="GFQEPB+MS-UIGothic"/>
                <a:cs typeface="GFQEPB+MS-UIGothic"/>
              </a:rPr>
              <a:t>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欢</a:t>
            </a:r>
            <a:r>
              <a:rPr sz="1350">
                <a:solidFill>
                  <a:srgbClr val="FFFFFF"/>
                </a:solidFill>
                <a:latin typeface="GFQEPB+MS-UIGothic"/>
                <a:cs typeface="GFQEPB+MS-UIGothic"/>
              </a:rPr>
              <a:t>群居，具有很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GFQEPB+MS-UIGothic"/>
                <a:cs typeface="GFQEPB+MS-UIGothic"/>
              </a:rPr>
              <a:t>的适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GFQEPB+MS-UIGothic"/>
                <a:cs typeface="GFQEPB+MS-UIGothic"/>
              </a:rPr>
              <a:t>能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FQEPB+MS-UIGothic"/>
                <a:cs typeface="GFQEPB+MS-UIGothic"/>
              </a:rPr>
              <a:t>力，能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GFQEPB+MS-UIGothic"/>
                <a:cs typeface="GFQEPB+MS-UIGothic"/>
              </a:rPr>
              <a:t>在不同水域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FFFFF"/>
                </a:solidFill>
                <a:latin typeface="GFQEPB+MS-UIGothic"/>
                <a:cs typeface="GFQEPB+MS-UIGothic"/>
              </a:rPr>
              <a:t>境中生存繁殖。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GFQEPB+MS-UIGothic"/>
                <a:cs typeface="GFQEPB+MS-UIGothic"/>
              </a:rPr>
              <a:t>小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龙虾</a:t>
            </a:r>
            <a:r>
              <a:rPr sz="3000">
                <a:solidFill>
                  <a:srgbClr val="006B73"/>
                </a:solidFill>
                <a:latin typeface="GFQEPB+MS-UIGothic"/>
                <a:cs typeface="GFQEPB+MS-UIGothic"/>
              </a:rPr>
              <a:t>的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营</a:t>
            </a:r>
            <a:r>
              <a:rPr sz="3000">
                <a:solidFill>
                  <a:srgbClr val="006B73"/>
                </a:solidFill>
                <a:latin typeface="GFQEPB+MS-UIGothic"/>
                <a:cs typeface="GFQEPB+MS-UIGothic"/>
              </a:rPr>
              <a:t>养价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值</a:t>
            </a:r>
            <a:r>
              <a:rPr sz="3000">
                <a:solidFill>
                  <a:srgbClr val="006B73"/>
                </a:solidFill>
                <a:latin typeface="GFQEPB+MS-UIGothic"/>
                <a:cs typeface="GFQEPB+MS-UIGothic"/>
              </a:rPr>
              <a:t>与食用方法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营</a:t>
            </a:r>
            <a:r>
              <a:rPr sz="2300" spc="25">
                <a:solidFill>
                  <a:srgbClr val="006B73"/>
                </a:solidFill>
                <a:latin typeface="GFQEPB+MS-UIGothic"/>
                <a:cs typeface="GFQEPB+MS-UIGothic"/>
              </a:rPr>
              <a:t>养价</a:t>
            </a:r>
            <a:r>
              <a:rPr sz="2300">
                <a:solidFill>
                  <a:srgbClr val="006B73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7324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FQEPB+MS-UIGothic"/>
                <a:cs typeface="GFQEPB+MS-UIGothic"/>
              </a:rPr>
              <a:t>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龙虾</a:t>
            </a:r>
            <a:r>
              <a:rPr sz="1500">
                <a:solidFill>
                  <a:srgbClr val="000000"/>
                </a:solidFill>
                <a:latin typeface="GFQEPB+MS-UIGothic"/>
                <a:cs typeface="GFQEPB+MS-UIGothic"/>
              </a:rPr>
              <a:t>含有丰富的蛋白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GFQEPB+MS-UIGothic"/>
                <a:cs typeface="GFQEPB+MS-UIGothic"/>
              </a:rPr>
              <a:t>、脂肪、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GFQEPB+MS-UIGothic"/>
                <a:cs typeface="GFQEPB+MS-UIGothic"/>
              </a:rPr>
              <a:t>生素和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矿</a:t>
            </a:r>
            <a:r>
              <a:rPr sz="1500">
                <a:solidFill>
                  <a:srgbClr val="000000"/>
                </a:solidFill>
                <a:latin typeface="GFQEPB+MS-UIGothic"/>
                <a:cs typeface="GFQEPB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GFQEPB+MS-UIGothic"/>
                <a:cs typeface="GFQEPB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GFQEPB+MS-UIGothic"/>
                <a:cs typeface="GFQEPB+MS-UIGothic"/>
              </a:rPr>
              <a:t>人体有很好的滋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补</a:t>
            </a:r>
            <a:r>
              <a:rPr sz="1500">
                <a:solidFill>
                  <a:srgbClr val="000000"/>
                </a:solidFill>
                <a:latin typeface="GFQEPB+MS-UIGothic"/>
                <a:cs typeface="GFQEPB+MS-UIGothic"/>
              </a:rPr>
              <a:t>作用。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GFQEPB+MS-UIGothic"/>
                <a:cs typeface="GFQEPB+MS-UIGothic"/>
              </a:rPr>
              <a:t>食用方法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66591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FQEPB+MS-UIGothic"/>
                <a:cs typeface="GFQEPB+MS-UIGothic"/>
              </a:rPr>
              <a:t>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龙虾</a:t>
            </a:r>
            <a:r>
              <a:rPr sz="1500">
                <a:solidFill>
                  <a:srgbClr val="000000"/>
                </a:solidFill>
                <a:latin typeface="GFQEPB+MS-UIGothic"/>
                <a:cs typeface="GFQEPB+MS-UIGothic"/>
              </a:rPr>
              <a:t>的食用方法多种多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000000"/>
                </a:solidFill>
                <a:latin typeface="GFQEPB+MS-UIGothic"/>
                <a:cs typeface="GFQEPB+MS-UIGothic"/>
              </a:rPr>
              <a:t>，可以清蒸、爆炒、煮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汤</a:t>
            </a:r>
            <a:r>
              <a:rPr sz="1500">
                <a:solidFill>
                  <a:srgbClr val="000000"/>
                </a:solidFill>
                <a:latin typeface="GFQEPB+MS-UIGothic"/>
                <a:cs typeface="GFQEPB+MS-UIGothic"/>
              </a:rPr>
              <a:t>等，其中最受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欢</a:t>
            </a:r>
            <a:r>
              <a:rPr sz="1500">
                <a:solidFill>
                  <a:srgbClr val="000000"/>
                </a:solidFill>
                <a:latin typeface="GFQEPB+MS-UIGothic"/>
                <a:cs typeface="GFQEPB+MS-UIGothic"/>
              </a:rPr>
              <a:t>迎的是麻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FQEPB+MS-UIGothic"/>
                <a:cs typeface="GFQEPB+MS-UIGothic"/>
              </a:rPr>
              <a:t>辣小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龙虾</a:t>
            </a:r>
            <a:r>
              <a:rPr sz="1500">
                <a:solidFill>
                  <a:srgbClr val="000000"/>
                </a:solidFill>
                <a:latin typeface="GFQEPB+MS-UIGothic"/>
                <a:cs typeface="GFQEPB+MS-UIGothic"/>
              </a:rPr>
              <a:t>和十三香小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龙虾</a:t>
            </a:r>
            <a:r>
              <a:rPr sz="1500">
                <a:solidFill>
                  <a:srgbClr val="000000"/>
                </a:solidFill>
                <a:latin typeface="GFQEPB+MS-UIGothic"/>
                <a:cs typeface="GFQEPB+MS-UIGothic"/>
              </a:rPr>
              <a:t>。在食用前需确保小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龙虾</a:t>
            </a:r>
            <a:r>
              <a:rPr sz="1500">
                <a:solidFill>
                  <a:srgbClr val="000000"/>
                </a:solidFill>
                <a:latin typeface="GFQEPB+MS-UIGothic"/>
                <a:cs typeface="GFQEPB+MS-UIGothic"/>
              </a:rPr>
              <a:t>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鲜</a:t>
            </a:r>
            <a:r>
              <a:rPr sz="1500">
                <a:solidFill>
                  <a:srgbClr val="000000"/>
                </a:solidFill>
                <a:latin typeface="GFQEPB+MS-UIGothic"/>
                <a:cs typeface="GFQEPB+MS-UIGothic"/>
              </a:rPr>
              <a:t>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000000"/>
                </a:solidFill>
                <a:latin typeface="GFQEPB+MS-UIGothic"/>
                <a:cs typeface="GFQEPB+MS-UIGothic"/>
              </a:rPr>
              <a:t>染，并注意清洗干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净</a:t>
            </a:r>
            <a:r>
              <a:rPr sz="1500">
                <a:solidFill>
                  <a:srgbClr val="000000"/>
                </a:solidFill>
                <a:latin typeface="GFQEPB+MS-UIGothic"/>
                <a:cs typeface="GFQEPB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UFSSMD+WTTNEM+MicrosoftYaHei-Bold"/>
                <a:cs typeface="UFSSMD+WTTNEM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UFSSMD+WTTNEM+MicrosoftYaHei-Bold"/>
                <a:cs typeface="UFSSMD+WTTNEM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238500" y="3441675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4500">
                <a:solidFill>
                  <a:srgbClr val="000000"/>
                </a:solidFill>
                <a:latin typeface="GFQEPB+MS-UIGothic"/>
                <a:cs typeface="GFQEPB+MS-UIGothic"/>
              </a:rPr>
              <a:t>察小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龙虾</a:t>
            </a:r>
            <a:r>
              <a:rPr sz="4500">
                <a:solidFill>
                  <a:srgbClr val="000000"/>
                </a:solidFill>
                <a:latin typeface="GFQEPB+MS-UIGothic"/>
                <a:cs typeface="GFQEPB+MS-UIGothic"/>
              </a:rPr>
              <a:t>的外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4500">
                <a:solidFill>
                  <a:srgbClr val="000000"/>
                </a:solidFill>
                <a:latin typeface="GFQEPB+MS-UIGothic"/>
                <a:cs typeface="GFQEPB+MS-UIGothic"/>
              </a:rPr>
              <a:t>特征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颜</a:t>
            </a:r>
            <a:r>
              <a:rPr sz="3000">
                <a:solidFill>
                  <a:srgbClr val="006B73"/>
                </a:solidFill>
                <a:latin typeface="GFQEPB+MS-UIGothic"/>
                <a:cs typeface="GFQEPB+MS-UIGothic"/>
              </a:rPr>
              <a:t>色与光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颜</a:t>
            </a:r>
            <a:r>
              <a:rPr sz="2300">
                <a:solidFill>
                  <a:srgbClr val="FFFFFF"/>
                </a:solidFill>
                <a:latin typeface="GFQEPB+MS-UIGothic"/>
                <a:cs typeface="GFQEPB+MS-UIGothic"/>
              </a:rPr>
              <a:t>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440238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优质</a:t>
            </a:r>
            <a:r>
              <a:rPr sz="1350">
                <a:solidFill>
                  <a:srgbClr val="FFFFFF"/>
                </a:solidFill>
                <a:latin typeface="GFQEPB+MS-UIGothic"/>
                <a:cs typeface="GFQEPB+MS-UIGothic"/>
              </a:rPr>
              <a:t>的小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龙虾</a:t>
            </a:r>
            <a:r>
              <a:rPr sz="1350">
                <a:solidFill>
                  <a:srgbClr val="FFFFFF"/>
                </a:solidFill>
                <a:latin typeface="GFQEPB+MS-UIGothic"/>
                <a:cs typeface="GFQEPB+MS-UIGothic"/>
              </a:rPr>
              <a:t>通常呈深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红</a:t>
            </a:r>
            <a:r>
              <a:rPr sz="1350">
                <a:solidFill>
                  <a:srgbClr val="FFFFFF"/>
                </a:solidFill>
                <a:latin typeface="GFQEPB+MS-UIGothic"/>
                <a:cs typeface="GFQEPB+MS-UIGothic"/>
              </a:rPr>
              <a:t>色或暗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红</a:t>
            </a:r>
            <a:r>
              <a:rPr sz="1350">
                <a:solidFill>
                  <a:srgbClr val="FFFFFF"/>
                </a:solidFill>
                <a:latin typeface="GFQEPB+MS-UIGothic"/>
                <a:cs typeface="GFQEPB+MS-UIGothic"/>
              </a:rPr>
              <a:t>色，表面有光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泽</a:t>
            </a:r>
            <a:r>
              <a:rPr sz="1350">
                <a:solidFill>
                  <a:srgbClr val="FFFFFF"/>
                </a:solidFill>
                <a:latin typeface="GFQEPB+MS-UIGothic"/>
                <a:cs typeface="GFQEPB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GFQEPB+MS-UIGothic"/>
                <a:cs typeface="GFQEPB+MS-UIGothic"/>
              </a:rPr>
              <a:t>光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泽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459954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FQEPB+MS-UIGothic"/>
                <a:cs typeface="GFQEPB+MS-UIGothic"/>
              </a:rPr>
              <a:t>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龙虾</a:t>
            </a:r>
            <a:r>
              <a:rPr sz="1350">
                <a:solidFill>
                  <a:srgbClr val="FFFFFF"/>
                </a:solidFill>
                <a:latin typeface="GFQEPB+MS-UIGothic"/>
                <a:cs typeface="GFQEPB+MS-UIGothic"/>
              </a:rPr>
              <a:t>表面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GFQEPB+MS-UIGothic"/>
                <a:cs typeface="GFQEPB+MS-UIGothic"/>
              </a:rPr>
              <a:t>光滑并具有光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泽</a:t>
            </a:r>
            <a:r>
              <a:rPr sz="1350">
                <a:solidFill>
                  <a:srgbClr val="FFFFFF"/>
                </a:solidFill>
                <a:latin typeface="GFQEPB+MS-UIGothic"/>
                <a:cs typeface="GFQEPB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GFQEPB+MS-UIGothic"/>
                <a:cs typeface="GFQEPB+MS-UIGothic"/>
              </a:rPr>
              <a:t>表明它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GFQEPB+MS-UIGothic"/>
                <a:cs typeface="GFQEPB+MS-UIGothic"/>
              </a:rPr>
              <a:t>是新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鲜</a:t>
            </a:r>
            <a:r>
              <a:rPr sz="1350">
                <a:solidFill>
                  <a:srgbClr val="FFFFFF"/>
                </a:solidFill>
                <a:latin typeface="GFQEPB+MS-UIGothic"/>
                <a:cs typeface="GFQEPB+MS-UIGothic"/>
              </a:rPr>
              <a:t>的。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GFQEPB+MS-UIGothic"/>
                <a:cs typeface="GFQEPB+MS-UIGothic"/>
              </a:rPr>
              <a:t>大小与形状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6B73"/>
                </a:solidFill>
                <a:latin typeface="GFQEPB+MS-UIGothic"/>
                <a:cs typeface="GFQEPB+MS-UIGothic"/>
              </a:rPr>
              <a:t>大小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29244" y="2690233"/>
            <a:ext cx="35770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优质</a:t>
            </a:r>
            <a:r>
              <a:rPr sz="1500">
                <a:solidFill>
                  <a:srgbClr val="000000"/>
                </a:solidFill>
                <a:latin typeface="GFQEPB+MS-UIGothic"/>
                <a:cs typeface="GFQEPB+MS-UIGothic"/>
              </a:rPr>
              <a:t>的小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龙虾</a:t>
            </a:r>
            <a:r>
              <a:rPr sz="1500">
                <a:solidFill>
                  <a:srgbClr val="000000"/>
                </a:solidFill>
                <a:latin typeface="GFQEPB+MS-UIGothic"/>
                <a:cs typeface="GFQEPB+MS-UIGothic"/>
              </a:rPr>
              <a:t>通常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GFQEPB+MS-UIGothic"/>
                <a:cs typeface="GFQEPB+MS-UIGothic"/>
              </a:rPr>
              <a:t>大，肉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GFQEPB+MS-UIGothic"/>
                <a:cs typeface="GFQEPB+MS-UIGothic"/>
              </a:rPr>
              <a:t>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饱满</a:t>
            </a:r>
            <a:r>
              <a:rPr sz="1500">
                <a:solidFill>
                  <a:srgbClr val="000000"/>
                </a:solidFill>
                <a:latin typeface="GFQEPB+MS-UIGothic"/>
                <a:cs typeface="GFQEPB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75905" y="391975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6B73"/>
                </a:solidFill>
                <a:latin typeface="GFQEPB+MS-UIGothic"/>
                <a:cs typeface="GFQEPB+MS-UIGothic"/>
              </a:rPr>
              <a:t>形状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29244" y="4943847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优质</a:t>
            </a:r>
            <a:r>
              <a:rPr sz="1500">
                <a:solidFill>
                  <a:srgbClr val="000000"/>
                </a:solidFill>
                <a:latin typeface="GFQEPB+MS-UIGothic"/>
                <a:cs typeface="GFQEPB+MS-UIGothic"/>
              </a:rPr>
              <a:t>的小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龙虾</a:t>
            </a:r>
            <a:r>
              <a:rPr sz="1500">
                <a:solidFill>
                  <a:srgbClr val="000000"/>
                </a:solidFill>
                <a:latin typeface="GFQEPB+MS-UIGothic"/>
                <a:cs typeface="GFQEPB+MS-UIGothic"/>
              </a:rPr>
              <a:t>形状完整，没有破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000000"/>
                </a:solidFill>
                <a:latin typeface="GFQEPB+MS-UIGothic"/>
                <a:cs typeface="GFQEPB+MS-UIGothic"/>
              </a:rPr>
              <a:t>或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GFQEPB+MS-UIGothic"/>
                <a:cs typeface="GFQEPB+MS-UIGothic"/>
              </a:rPr>
              <a:t>形。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GFQEPB+MS-UIGothic"/>
                <a:cs typeface="GFQEPB+MS-UIGothic"/>
              </a:rPr>
              <a:t>触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须</a:t>
            </a:r>
            <a:r>
              <a:rPr sz="3000">
                <a:solidFill>
                  <a:srgbClr val="006B73"/>
                </a:solidFill>
                <a:latin typeface="GFQEPB+MS-UIGothic"/>
                <a:cs typeface="GFQEPB+MS-UIGothic"/>
              </a:rPr>
              <a:t>与足部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GFQEPB+MS-UIGothic"/>
                <a:cs typeface="GFQEPB+MS-UIGothic"/>
              </a:rPr>
              <a:t>触</a:t>
            </a:r>
            <a:r>
              <a:rPr sz="2300">
                <a:solidFill>
                  <a:srgbClr val="006B73"/>
                </a:solidFill>
                <a:latin typeface="SimSun"/>
                <a:cs typeface="SimSun"/>
              </a:rPr>
              <a:t>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440238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优质</a:t>
            </a:r>
            <a:r>
              <a:rPr sz="1350">
                <a:solidFill>
                  <a:srgbClr val="000000"/>
                </a:solidFill>
                <a:latin typeface="GFQEPB+MS-UIGothic"/>
                <a:cs typeface="GFQEPB+MS-UIGothic"/>
              </a:rPr>
              <a:t>的小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龙虾</a:t>
            </a:r>
            <a:r>
              <a:rPr sz="1350">
                <a:solidFill>
                  <a:srgbClr val="000000"/>
                </a:solidFill>
                <a:latin typeface="GFQEPB+MS-UIGothic"/>
                <a:cs typeface="GFQEPB+MS-UIGothic"/>
              </a:rPr>
              <a:t>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须应</a:t>
            </a:r>
            <a:r>
              <a:rPr sz="1350">
                <a:solidFill>
                  <a:srgbClr val="000000"/>
                </a:solidFill>
                <a:latin typeface="GFQEPB+MS-UIGothic"/>
                <a:cs typeface="GFQEPB+MS-UIGothic"/>
              </a:rPr>
              <a:t>完整且干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净</a:t>
            </a:r>
            <a:r>
              <a:rPr sz="1350">
                <a:solidFill>
                  <a:srgbClr val="000000"/>
                </a:solidFill>
                <a:latin typeface="GFQEPB+MS-UIGothic"/>
                <a:cs typeface="GFQEPB+MS-UIGothic"/>
              </a:rPr>
              <a:t>，没有破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000000"/>
                </a:solidFill>
                <a:latin typeface="GFQEPB+MS-UIGothic"/>
                <a:cs typeface="GFQEPB+MS-UIGothic"/>
              </a:rPr>
              <a:t>或断裂。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20800" y="422826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GFQEPB+MS-UIGothic"/>
                <a:cs typeface="GFQEPB+MS-UIGothic"/>
              </a:rPr>
              <a:t>足部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20800" y="4675358"/>
            <a:ext cx="854135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优质</a:t>
            </a:r>
            <a:r>
              <a:rPr sz="1350">
                <a:solidFill>
                  <a:srgbClr val="000000"/>
                </a:solidFill>
                <a:latin typeface="GFQEPB+MS-UIGothic"/>
                <a:cs typeface="GFQEPB+MS-UIGothic"/>
              </a:rPr>
              <a:t>的小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龙虾</a:t>
            </a:r>
            <a:r>
              <a:rPr sz="1350">
                <a:solidFill>
                  <a:srgbClr val="000000"/>
                </a:solidFill>
                <a:latin typeface="GFQEPB+MS-UIGothic"/>
                <a:cs typeface="GFQEPB+MS-UIGothic"/>
              </a:rPr>
              <a:t>足部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GFQEPB+MS-UIGothic"/>
                <a:cs typeface="GFQEPB+MS-UIGothic"/>
              </a:rPr>
              <a:t>完整且干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净</a:t>
            </a:r>
            <a:r>
              <a:rPr sz="1350">
                <a:solidFill>
                  <a:srgbClr val="000000"/>
                </a:solidFill>
                <a:latin typeface="GFQEPB+MS-UIGothic"/>
                <a:cs typeface="GFQEPB+MS-UIGothic"/>
              </a:rPr>
              <a:t>，没有破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000000"/>
                </a:solidFill>
                <a:latin typeface="GFQEPB+MS-UIGothic"/>
                <a:cs typeface="GFQEPB+MS-UIGothic"/>
              </a:rPr>
              <a:t>或断裂。同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GFQEPB+MS-UIGothic"/>
                <a:cs typeface="GFQEPB+MS-UIGothic"/>
              </a:rPr>
              <a:t>，足部的肌肉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应饱满</a:t>
            </a:r>
            <a:r>
              <a:rPr sz="1350">
                <a:solidFill>
                  <a:srgbClr val="000000"/>
                </a:solidFill>
                <a:latin typeface="GFQEPB+MS-UIGothic"/>
                <a:cs typeface="GFQEPB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GFQEPB+MS-UIGothic"/>
                <a:cs typeface="GFQEPB+MS-UIGothic"/>
              </a:rPr>
              <a:t>表明它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GFQEPB+MS-UIGothic"/>
                <a:cs typeface="GFQEPB+MS-UIGothic"/>
              </a:rPr>
              <a:t>是新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鲜</a:t>
            </a:r>
            <a:r>
              <a:rPr sz="1350">
                <a:solidFill>
                  <a:srgbClr val="000000"/>
                </a:solidFill>
                <a:latin typeface="GFQEPB+MS-UIGothic"/>
                <a:cs typeface="GFQEPB+MS-UIGothic"/>
              </a:rPr>
              <a:t>的。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UFSSMD+WTTNEM+MicrosoftYaHei-Bold"/>
                <a:cs typeface="UFSSMD+WTTNEM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UFSSMD+WTTNEM+MicrosoftYaHei-Bold"/>
                <a:cs typeface="UFSSMD+WTTNEM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810000" y="3441675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闻</a:t>
            </a:r>
            <a:r>
              <a:rPr sz="4500">
                <a:solidFill>
                  <a:srgbClr val="000000"/>
                </a:solidFill>
                <a:latin typeface="GFQEPB+MS-UIGothic"/>
                <a:cs typeface="GFQEPB+MS-UIGothic"/>
              </a:rPr>
              <a:t>嗅小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龙虾</a:t>
            </a:r>
            <a:r>
              <a:rPr sz="4500">
                <a:solidFill>
                  <a:srgbClr val="000000"/>
                </a:solidFill>
                <a:latin typeface="GFQEPB+MS-UIGothic"/>
                <a:cs typeface="GFQEPB+MS-UIGothic"/>
              </a:rPr>
              <a:t>的气味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GFQEPB+MS-UIGothic"/>
                <a:cs typeface="GFQEPB+MS-UIGothic"/>
              </a:rPr>
              <a:t>新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鲜</a:t>
            </a:r>
            <a:r>
              <a:rPr sz="3000">
                <a:solidFill>
                  <a:srgbClr val="006B73"/>
                </a:solidFill>
                <a:latin typeface="GFQEPB+MS-UIGothic"/>
                <a:cs typeface="GFQEPB+MS-UIGothic"/>
              </a:rPr>
              <a:t>度的判断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UFSSMD+WTTNEM+MicrosoftYaHei-Bold"/>
                <a:cs typeface="UFSSMD+WTTNEM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89127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FQEPB+MS-UIGothic"/>
                <a:cs typeface="GFQEPB+MS-UIGothic"/>
              </a:rPr>
              <a:t>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鲜</a:t>
            </a:r>
            <a:r>
              <a:rPr sz="1350">
                <a:solidFill>
                  <a:srgbClr val="000000"/>
                </a:solidFill>
                <a:latin typeface="GFQEPB+MS-UIGothic"/>
                <a:cs typeface="GFQEPB+MS-UIGothic"/>
              </a:rPr>
              <a:t>的小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龙虾应该</a:t>
            </a:r>
            <a:r>
              <a:rPr sz="1350">
                <a:solidFill>
                  <a:srgbClr val="000000"/>
                </a:solidFill>
                <a:latin typeface="GFQEPB+MS-UIGothic"/>
                <a:cs typeface="GFQEPB+MS-UIGothic"/>
              </a:rPr>
              <a:t>具有一种清香、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FQEPB+MS-UIGothic"/>
                <a:cs typeface="GFQEPB+MS-UIGothic"/>
              </a:rPr>
              <a:t>淡雅的土腥味，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GFQEPB+MS-UIGothic"/>
                <a:cs typeface="GFQEPB+MS-UIGothic"/>
              </a:rPr>
              <a:t>是由于其生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FQEPB+MS-UIGothic"/>
                <a:cs typeface="GFQEPB+MS-UIGothic"/>
              </a:rPr>
              <a:t>在淡水中的原因。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UFSSMD+WTTNEM+MicrosoftYaHei-Bold"/>
                <a:cs typeface="UFSSMD+WTTNEM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FQEPB+MS-UIGothic"/>
                <a:cs typeface="GFQEPB+MS-UIGothic"/>
              </a:rPr>
              <a:t>如果小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龙虾闻</a:t>
            </a:r>
            <a:r>
              <a:rPr sz="1350">
                <a:solidFill>
                  <a:srgbClr val="000000"/>
                </a:solidFill>
                <a:latin typeface="GFQEPB+MS-UIGothic"/>
                <a:cs typeface="GFQEPB+MS-UIGothic"/>
              </a:rPr>
              <a:t>起来有异味或者腥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FQEPB+MS-UIGothic"/>
                <a:cs typeface="GFQEPB+MS-UIGothic"/>
              </a:rPr>
              <a:t>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GFQEPB+MS-UIGothic"/>
                <a:cs typeface="GFQEPB+MS-UIGothic"/>
              </a:rPr>
              <a:t>重，那么可能是由于保存不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FQEPB+MS-UIGothic"/>
                <a:cs typeface="GFQEPB+MS-UIGothic"/>
              </a:rPr>
              <a:t>当或者已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经变质</a:t>
            </a:r>
            <a:r>
              <a:rPr sz="1350">
                <a:solidFill>
                  <a:srgbClr val="000000"/>
                </a:solidFill>
                <a:latin typeface="GFQEPB+MS-UIGothic"/>
                <a:cs typeface="GFQEPB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https://d.book118.com/516211120140010040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UFSSMD+WTTNEM+MicrosoftYaHei-Bold</vt:lpstr>
      <vt:lpstr>GFQEPB+MS-UIGothic</vt:lpstr>
      <vt:lpstr>SimSun</vt:lpstr>
      <vt:lpstr>PKVNAD+BUBPOW+ArialMT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2024-09-07T02:41:32.688</cp:lastPrinted>
  <dcterms:created xsi:type="dcterms:W3CDTF">2024-09-06T18:41:32Z</dcterms:created>
  <dcterms:modified xsi:type="dcterms:W3CDTF">2024-09-06T18:41:33Z</dcterms:modified>
</cp:coreProperties>
</file>