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KATMKB+MS-UIGothic"/>
      <p:regular r:id="rId22"/>
    </p:embeddedFont>
    <p:embeddedFont>
      <p:font typeface="INHRKJ+PKUWOW+ArialMT"/>
      <p:regular r:id="rId23"/>
    </p:embeddedFont>
    <p:embeddedFont>
      <p:font typeface="EGUMJD+REEENW+MicrosoftYaHei"/>
      <p:regular r:id="rId24"/>
    </p:embeddedFont>
    <p:embeddedFont>
      <p:font typeface="RIBJMR+QPJKBE+MicrosoftYaHei-Bold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7D018-D763-4B78-BC4A-1E872AD49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27E99-E200-4E24-9534-FA0400BAB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71366-DA9F-46BF-A3DD-65FA3A607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DA147-4EA5-489E-ADCA-A2A12A34A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5592C-B60E-4B49-9A8E-7C5F67E9D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BACFC9-2A97-47E4-BF44-1CC0701D4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6964FE-140D-42D1-A3FF-8BDE29415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23DAE-D6B4-4307-8D04-BF5B0B6AC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282EA-3EBD-42D5-816C-44DADCCA6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C75FB-3AA0-4003-B2F3-04C4AF554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86DFE-8FA3-4E25-B2EE-AB474FB5F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200540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5400">
                <a:solidFill>
                  <a:srgbClr val="000000"/>
                </a:solidFill>
                <a:latin typeface="KATMKB+MS-UIGothic"/>
                <a:cs typeface="KATMKB+MS-UIGothic"/>
              </a:rPr>
              <a:t>目管理在新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5400">
                <a:solidFill>
                  <a:srgbClr val="000000"/>
                </a:solidFill>
                <a:latin typeface="KATMKB+MS-UIGothic"/>
                <a:cs typeface="KATMKB+MS-UIGothic"/>
              </a:rPr>
              <a:t>品开</a:t>
            </a:r>
          </a:p>
          <a:p>
            <a:pPr marL="68580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5400">
                <a:solidFill>
                  <a:srgbClr val="000000"/>
                </a:solidFill>
                <a:latin typeface="KATMKB+MS-UIGothic"/>
                <a:cs typeface="KATMKB+MS-UIGothic"/>
              </a:rPr>
              <a:t>中的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5400">
                <a:solidFill>
                  <a:srgbClr val="000000"/>
                </a:solidFill>
                <a:latin typeface="KATMKB+MS-UIGothic"/>
                <a:cs typeface="KATMKB+MS-UIGothic"/>
              </a:rPr>
              <a:t>用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KATMKB+MS-UIGothic"/>
                <a:cs typeface="KATMK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KATMKB+MS-UIGothic"/>
                <a:cs typeface="KATMKB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3078670"/>
            <a:ext cx="4439861" cy="12704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NHRKJ+PKUWOW+ArialMT"/>
                <a:cs typeface="INHRKJ+PKUWO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新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品开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目管理概述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NHRKJ+PKUWOW+ArialMT"/>
                <a:cs typeface="INHRKJ+PKUWO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新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品开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发项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目管理流程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00960" y="4052125"/>
            <a:ext cx="5841942" cy="783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NHRKJ+PKUWOW+ArialMT"/>
                <a:cs typeface="INHRKJ+PKUWO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目管理在新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品开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中的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用技巧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KATMKB+MS-UIGothic"/>
                <a:cs typeface="KATMKB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3078670"/>
            <a:ext cx="5841942" cy="17576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NHRKJ+PKUWOW+ArialMT"/>
                <a:cs typeface="INHRKJ+PKUWO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新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品开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发项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目中的挑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NHRKJ+PKUWOW+ArialMT"/>
                <a:cs typeface="INHRKJ+PKUWO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新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品开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发项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目成功案例分享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NHRKJ+PKUWOW+ArialMT"/>
                <a:cs typeface="INHRKJ+PKUWO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0000"/>
                </a:solidFill>
                <a:latin typeface="KATMKB+MS-UIGothic"/>
                <a:cs typeface="KATMKB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3692683"/>
            <a:ext cx="5783579" cy="1691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KATMKB+MS-UIGothic"/>
                <a:cs typeface="KATMKB+MS-UIGothic"/>
              </a:rPr>
              <a:t>新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3600">
                <a:solidFill>
                  <a:srgbClr val="000000"/>
                </a:solidFill>
                <a:latin typeface="KATMKB+MS-UIGothic"/>
                <a:cs typeface="KATMKB+MS-UIGothic"/>
              </a:rPr>
              <a:t>品开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3600">
                <a:solidFill>
                  <a:srgbClr val="000000"/>
                </a:solidFill>
                <a:latin typeface="KATMKB+MS-UIGothic"/>
                <a:cs typeface="KATMKB+MS-UIGothic"/>
              </a:rPr>
              <a:t>与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3600">
                <a:solidFill>
                  <a:srgbClr val="000000"/>
                </a:solidFill>
                <a:latin typeface="KATMKB+MS-UIGothic"/>
                <a:cs typeface="KATMKB+MS-UIGothic"/>
              </a:rPr>
              <a:t>目管理概</a:t>
            </a:r>
          </a:p>
          <a:p>
            <a:pPr marL="2286000" marR="0">
              <a:lnSpc>
                <a:spcPts val="3600"/>
              </a:lnSpc>
              <a:spcBef>
                <a:spcPts val="72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KATMKB+MS-UIGothic"/>
                <a:cs typeface="KATMKB+MS-UIGothic"/>
              </a:rPr>
              <a:t>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新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品开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目管理概述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705090" y="3248440"/>
            <a:ext cx="3187942" cy="10427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FFFDFD"/>
                </a:solidFill>
                <a:latin typeface="INHRKJ+PKUWOW+ArialMT"/>
                <a:cs typeface="INHRKJ+PKUWOW+ArialMT"/>
              </a:rPr>
              <a:t>•</a:t>
            </a:r>
            <a:r>
              <a:rPr sz="1550" spc="669">
                <a:solidFill>
                  <a:srgbClr val="FFFDF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DFD"/>
                </a:solidFill>
                <a:latin typeface="EGUMJD+REEENW+MicrosoftYaHei"/>
                <a:cs typeface="EGUMJD+REEENW+MicrosoftYaHei"/>
              </a:rPr>
              <a:t>mi1 asp*ior ,,anche, ,1cessor</a:t>
            </a:r>
          </a:p>
          <a:p>
            <a:pPr marL="203200" marR="0">
              <a:lnSpc>
                <a:spcPts val="1475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UMJD+REEENW+MicrosoftYaHei"/>
                <a:cs typeface="EGUMJD+REEENW+MicrosoftYaHei"/>
              </a:rPr>
              <a:t>Em, appliedFlight,,,,,1 et ast</a:t>
            </a:r>
          </a:p>
          <a:p>
            <a:pPr marL="203200" marR="0">
              <a:lnSpc>
                <a:spcPts val="1439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UMJD+REEENW+MicrosoftYaHei"/>
                <a:cs typeface="EGUMJD+REEENW+MicrosoftYaHei"/>
              </a:rPr>
              <a:t>Chephic hand ,,firmei ch,,.</a:t>
            </a:r>
            <a:r>
              <a:rPr sz="1500">
                <a:solidFill>
                  <a:srgbClr val="FFFDFD"/>
                </a:solidFill>
                <a:latin typeface="KATMKB+MS-UIGothic"/>
                <a:cs typeface="KATMKB+MS-UIGothic"/>
              </a:rPr>
              <a:t>象</a:t>
            </a:r>
          </a:p>
          <a:p>
            <a:pPr marL="203200" marR="0">
              <a:lnSpc>
                <a:spcPts val="1439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UMJD+REEENW+MicrosoftYaHei"/>
                <a:cs typeface="EGUMJD+REEENW+MicrosoftYaHei"/>
              </a:rPr>
              <a:t>intoe</a:t>
            </a:r>
            <a:r>
              <a:rPr sz="1500">
                <a:solidFill>
                  <a:srgbClr val="FFFDFD"/>
                </a:solidFill>
                <a:latin typeface="KATMKB+MS-UIGothic"/>
                <a:cs typeface="KATMKB+MS-UIGothic"/>
              </a:rPr>
              <a:t>研究所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新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品开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目管理概述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55234" y="1792993"/>
            <a:ext cx="2741791" cy="4589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10"/>
              </a:lnSpc>
              <a:spcBef>
                <a:spcPct val="0"/>
              </a:spcBef>
              <a:spcAft>
                <a:spcPct val="0"/>
              </a:spcAft>
            </a:pPr>
            <a:r>
              <a:rPr sz="1450">
                <a:solidFill>
                  <a:srgbClr val="000000"/>
                </a:solidFill>
                <a:latin typeface="INHRKJ+PKUWOW+ArialMT"/>
                <a:cs typeface="INHRKJ+PKUWOW+ArialMT"/>
              </a:rPr>
              <a:t>•</a:t>
            </a:r>
            <a:r>
              <a:rPr sz="1450" spc="7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ism</a:t>
            </a:r>
            <a:r>
              <a:rPr sz="1400" spc="14">
                <a:solidFill>
                  <a:srgbClr val="000000"/>
                </a:solidFill>
                <a:latin typeface="SimSun"/>
                <a:cs typeface="SimSun"/>
              </a:rPr>
              <a:t>产权</a:t>
            </a:r>
            <a:r>
              <a:rPr sz="1400" spc="8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present,</a:t>
            </a:r>
            <a:r>
              <a:rPr sz="14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 </a:t>
            </a:r>
            <a:r>
              <a:rPr sz="1400" spc="1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,,,,cessor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新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品开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目管理概述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59180" y="3438940"/>
            <a:ext cx="4266242" cy="4911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INHRKJ+PKUWOW+ArialMT"/>
                <a:cs typeface="INHRKJ+PKUWOW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fif on+ ob..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解</a:t>
            </a:r>
            <a:r>
              <a:rPr sz="150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held onist and Hughes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62380" y="3627140"/>
            <a:ext cx="864295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eting.)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新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品开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目管理概述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16504" y="1813297"/>
            <a:ext cx="83970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帽</a:t>
            </a:r>
            <a:r>
              <a:rPr sz="1500" spc="139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EGUMJD+REEENW+MicrosoftYaHei"/>
                <a:cs typeface="EGUMJD+REEENW+MicrosoftYaHei"/>
              </a:rPr>
              <a:t>is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455545" y="3571613"/>
            <a:ext cx="153804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UMJD+REEENW+MicrosoftYaHei"/>
                <a:cs typeface="EGUMJD+REEENW+MicrosoftYaHei"/>
              </a:rPr>
              <a:t>ARS on the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庭</a:t>
            </a:r>
            <a:r>
              <a:rPr sz="1500">
                <a:solidFill>
                  <a:srgbClr val="FFFFFF"/>
                </a:solidFill>
                <a:latin typeface="EGUMJD+REEENW+MicrosoftYaHei"/>
                <a:cs typeface="EGUMJD+REEENW+MicrosoftYaHei"/>
              </a:rPr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446020" y="5330563"/>
            <a:ext cx="333537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理会</a:t>
            </a:r>
            <a:r>
              <a:rPr sz="1500">
                <a:solidFill>
                  <a:srgbClr val="FFFFFF"/>
                </a:solidFill>
                <a:latin typeface="EGUMJD+REEENW+MicrosoftYaHei"/>
                <a:cs typeface="EGUMJD+REEENW+MicrosoftYaHei"/>
              </a:rPr>
              <a:t>ik =.,1%ohist% chance%1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゜</a:t>
            </a:r>
            <a:r>
              <a:rPr sz="1500">
                <a:solidFill>
                  <a:srgbClr val="FFFFFF"/>
                </a:solidFill>
                <a:latin typeface="EGUMJD+REEENW+MicrosoftYaHei"/>
                <a:cs typeface="EGUMJD+REEENW+MicrosoftYaHei"/>
              </a:rPr>
              <a:t>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新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品开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目管理概述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34409" y="1777738"/>
            <a:ext cx="8310171" cy="8083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制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.arris intoIR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情况和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PEHANANew via and_ire...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帛</a:t>
            </a:r>
            <a:r>
              <a:rPr sz="1500" spc="6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and0zers, on1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直接的</a:t>
            </a:r>
            <a:r>
              <a:rPr sz="150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on on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以</a:t>
            </a:r>
          </a:p>
          <a:p>
            <a:pPr marL="502284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业轮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胎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ism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与第一重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E on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重商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ISTIPE (4_30_1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道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on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咿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51479" y="3657338"/>
            <a:ext cx="579115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4 IorelMA2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偶然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themlE.is: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第一上述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2: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替代重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蝴蝶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EL =ist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34454" y="5404222"/>
            <a:ext cx="167487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据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EGUMJD+REEENW+MicrosoftYaHei"/>
                <a:cs typeface="EGUMJD+REEENW+MicrosoftYaHei"/>
              </a:rPr>
              <a:t>lastist.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制姻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新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品开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目管理概述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812844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ATMKB+MS-UIGothic"/>
                <a:cs typeface="KATMKB+MS-UIGothic"/>
              </a:rPr>
              <a:t>据</a:t>
            </a:r>
            <a:r>
              <a:rPr sz="1350">
                <a:solidFill>
                  <a:srgbClr val="FFFFFF"/>
                </a:solidFill>
                <a:latin typeface="EGUMJD+REEENW+MicrosoftYaHei"/>
                <a:cs typeface="EGUMJD+REEENW+MicrosoftYaHei"/>
              </a:rPr>
              <a:t>.</a:t>
            </a:r>
            <a:r>
              <a:rPr sz="1350">
                <a:solidFill>
                  <a:srgbClr val="FFFFFF"/>
                </a:solidFill>
                <a:latin typeface="KATMKB+MS-UIGothic"/>
                <a:cs typeface="KATMKB+MS-UIGothic"/>
              </a:rPr>
              <a:t>替代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597271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490F4"/>
                </a:solidFill>
                <a:latin typeface="EGUMJD+REEENW+MicrosoftYaHei"/>
                <a:cs typeface="EGUMJD+REEENW+MicrosoftYaHei"/>
              </a:rPr>
              <a:t>*ist anding hum: utha</a:t>
            </a:r>
            <a:r>
              <a:rPr sz="1350">
                <a:solidFill>
                  <a:srgbClr val="3490F4"/>
                </a:solidFill>
                <a:latin typeface="KATMKB+MS-UIGothic"/>
                <a:cs typeface="KATMKB+MS-UIGothic"/>
              </a:rPr>
              <a:t>姻</a:t>
            </a:r>
            <a:r>
              <a:rPr sz="1350">
                <a:solidFill>
                  <a:srgbClr val="3490F4"/>
                </a:solidFill>
                <a:latin typeface="EGUMJD+REEENW+MicrosoftYaHei"/>
                <a:cs typeface="EGUMJD+REEENW+MicrosoftYaHei"/>
              </a:rPr>
              <a:t>C of Mist on...</a:t>
            </a:r>
            <a:r>
              <a:rPr sz="1350">
                <a:solidFill>
                  <a:srgbClr val="3490F4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3490F4"/>
                </a:solidFill>
                <a:latin typeface="KATMKB+MS-UIGothic"/>
                <a:cs typeface="KATMKB+MS-UIGothic"/>
              </a:rPr>
              <a:t>菌感染</a:t>
            </a:r>
            <a:r>
              <a:rPr sz="1350">
                <a:solidFill>
                  <a:srgbClr val="3490F4"/>
                </a:solidFill>
                <a:latin typeface="EGUMJD+REEENW+MicrosoftYaHei"/>
                <a:cs typeface="EGUMJD+REEENW+MicrosoftYaHei"/>
              </a:rPr>
              <a:t>ers</a:t>
            </a:r>
            <a:r>
              <a:rPr sz="1350">
                <a:solidFill>
                  <a:srgbClr val="3490F4"/>
                </a:solidFill>
                <a:latin typeface="KATMKB+MS-UIGothic"/>
                <a:cs typeface="KATMKB+MS-UIGothic"/>
              </a:rPr>
              <a:t>揪正在鞭炮</a:t>
            </a:r>
            <a:r>
              <a:rPr sz="1350" spc="62">
                <a:solidFill>
                  <a:srgbClr val="3490F4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3490F4"/>
                </a:solidFill>
                <a:latin typeface="EGUMJD+REEENW+MicrosoftYaHei"/>
                <a:cs typeface="EGUMJD+REEENW+MicrosoftYaHei"/>
              </a:rPr>
              <a:t>and vertical... on</a:t>
            </a:r>
            <a:r>
              <a:rPr sz="1350">
                <a:solidFill>
                  <a:srgbClr val="3490F4"/>
                </a:solidFill>
                <a:latin typeface="KATMKB+MS-UIGothic"/>
                <a:cs typeface="KATMKB+MS-UIGothic"/>
              </a:rPr>
              <a:t>大蝎蛛</a:t>
            </a:r>
            <a:r>
              <a:rPr sz="1350" spc="56">
                <a:solidFill>
                  <a:srgbClr val="3490F4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3490F4"/>
                </a:solidFill>
                <a:latin typeface="EGUMJD+REEENW+MicrosoftYaHei"/>
                <a:cs typeface="EGUMJD+REEENW+MicrosoftYaHei"/>
              </a:rPr>
              <a:t>dink by resil about</a:t>
            </a:r>
            <a:r>
              <a:rPr sz="1350">
                <a:solidFill>
                  <a:srgbClr val="3490F4"/>
                </a:solidFill>
                <a:latin typeface="KATMKB+MS-UIGothic"/>
                <a:cs typeface="KATMKB+MS-UIGothic"/>
              </a:rPr>
              <a:t>我所</a:t>
            </a:r>
            <a:r>
              <a:rPr sz="1350" spc="56">
                <a:solidFill>
                  <a:srgbClr val="3490F4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3490F4"/>
                </a:solidFill>
                <a:latin typeface="EGUMJD+REEENW+MicrosoftYaHei"/>
                <a:cs typeface="EGUMJD+REEENW+MicrosoftYaHei"/>
              </a:rPr>
              <a:t>about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42389" y="4898116"/>
            <a:ext cx="4725983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490F4"/>
                </a:solidFill>
                <a:latin typeface="EGUMJD+REEENW+MicrosoftYaHei"/>
                <a:cs typeface="EGUMJD+REEENW+MicrosoftYaHei"/>
              </a:rPr>
              <a:t>according%getONG which Gill against the andThe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3692683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KATMKB+MS-UIGothic"/>
                <a:cs typeface="KATMKB+MS-UIGothic"/>
              </a:rPr>
              <a:t>新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3600">
                <a:solidFill>
                  <a:srgbClr val="000000"/>
                </a:solidFill>
                <a:latin typeface="KATMKB+MS-UIGothic"/>
                <a:cs typeface="KATMKB+MS-UIGothic"/>
              </a:rPr>
              <a:t>品开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发项</a:t>
            </a:r>
            <a:r>
              <a:rPr sz="3600">
                <a:solidFill>
                  <a:srgbClr val="000000"/>
                </a:solidFill>
                <a:latin typeface="KATMKB+MS-UIGothic"/>
                <a:cs typeface="KATMKB+MS-UIGothic"/>
              </a:rPr>
              <a:t>目管理流程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需求分析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490F4"/>
                </a:solidFill>
                <a:latin typeface="KATMKB+MS-UIGothic"/>
                <a:cs typeface="KATMKB+MS-UIGothic"/>
              </a:rPr>
              <a:t>确定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项</a:t>
            </a:r>
            <a:r>
              <a:rPr sz="1600">
                <a:solidFill>
                  <a:srgbClr val="3490F4"/>
                </a:solidFill>
                <a:latin typeface="KATMKB+MS-UIGothic"/>
                <a:cs typeface="KATMKB+MS-UIGothic"/>
              </a:rPr>
              <a:t>目目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IBJMR+QPJKBE+MicrosoftYaHei-Bold"/>
                <a:cs typeface="RIBJMR+QPJKBE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IBJMR+QPJKBE+MicrosoftYaHei-Bold"/>
                <a:cs typeface="RIBJMR+QPJKBE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IBJMR+QPJKBE+MicrosoftYaHei-Bold"/>
                <a:cs typeface="RIBJMR+QPJKBE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明确新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品开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，包括市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定位、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期功能和性能等。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490F4"/>
                </a:solidFill>
                <a:latin typeface="KATMKB+MS-UIGothic"/>
                <a:cs typeface="KATMKB+MS-UIGothic"/>
              </a:rPr>
              <a:t>收集需求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6942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研、用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户访谈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品分析等方式，全面收集用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需求。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490F4"/>
                </a:solidFill>
                <a:latin typeface="KATMKB+MS-UIGothic"/>
                <a:cs typeface="KATMKB+MS-UIGothic"/>
              </a:rPr>
              <a:t>需求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筛选</a:t>
            </a:r>
            <a:r>
              <a:rPr sz="1600">
                <a:solidFill>
                  <a:srgbClr val="3490F4"/>
                </a:solidFill>
                <a:latin typeface="KATMKB+MS-UIGothic"/>
                <a:cs typeface="KATMKB+MS-UIGothic"/>
              </a:rPr>
              <a:t>与排定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优</a:t>
            </a:r>
            <a:r>
              <a:rPr sz="1600">
                <a:solidFill>
                  <a:srgbClr val="3490F4"/>
                </a:solidFill>
                <a:latin typeface="KATMKB+MS-UIGothic"/>
                <a:cs typeface="KATMKB+MS-UIGothic"/>
              </a:rPr>
              <a:t>先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目目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源限制，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出关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需求，并排定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品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5544" y="1660287"/>
            <a:ext cx="1943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3490F4"/>
                </a:solidFill>
                <a:latin typeface="KATMKB+MS-UIGothic"/>
                <a:cs typeface="KATMKB+MS-UIGothic"/>
              </a:rPr>
              <a:t>制定</a:t>
            </a:r>
            <a:r>
              <a:rPr sz="18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1800">
                <a:solidFill>
                  <a:srgbClr val="3490F4"/>
                </a:solidFill>
                <a:latin typeface="KATMKB+MS-UIGothic"/>
                <a:cs typeface="KATMKB+MS-UIGothic"/>
              </a:rPr>
              <a:t>品路</a:t>
            </a:r>
            <a:r>
              <a:rPr sz="1800">
                <a:solidFill>
                  <a:srgbClr val="3490F4"/>
                </a:solidFill>
                <a:latin typeface="SimSun"/>
                <a:cs typeface="SimSun"/>
              </a:rPr>
              <a:t>线图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5544" y="2144767"/>
            <a:ext cx="49651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根据需求分析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果，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品的整体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展路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性目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85544" y="3203971"/>
            <a:ext cx="17145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3490F4"/>
                </a:solidFill>
                <a:latin typeface="KATMKB+MS-UIGothic"/>
                <a:cs typeface="KATMKB+MS-UIGothic"/>
              </a:rPr>
              <a:t>制定</a:t>
            </a:r>
            <a:r>
              <a:rPr sz="1800">
                <a:solidFill>
                  <a:srgbClr val="3490F4"/>
                </a:solidFill>
                <a:latin typeface="SimSun"/>
                <a:cs typeface="SimSun"/>
              </a:rPr>
              <a:t>项</a:t>
            </a:r>
            <a:r>
              <a:rPr sz="1800">
                <a:solidFill>
                  <a:srgbClr val="3490F4"/>
                </a:solidFill>
                <a:latin typeface="KATMKB+MS-UIGothic"/>
                <a:cs typeface="KATMKB+MS-UIGothic"/>
              </a:rPr>
              <a:t>目</a:t>
            </a:r>
            <a:r>
              <a:rPr sz="1800">
                <a:solidFill>
                  <a:srgbClr val="3490F4"/>
                </a:solidFill>
                <a:latin typeface="SimSun"/>
                <a:cs typeface="SimSun"/>
              </a:rPr>
              <a:t>计</a:t>
            </a:r>
            <a:r>
              <a:rPr sz="1800">
                <a:solidFill>
                  <a:srgbClr val="3490F4"/>
                </a:solidFill>
                <a:latin typeface="KATMKB+MS-UIGothic"/>
                <a:cs typeface="KATMKB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85544" y="3688453"/>
            <a:ext cx="50370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划，制定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划，包括任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分配、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表和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算等。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85544" y="4767976"/>
            <a:ext cx="2400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3490F4"/>
                </a:solidFill>
                <a:latin typeface="SimSun"/>
                <a:cs typeface="SimSun"/>
              </a:rPr>
              <a:t>资</a:t>
            </a:r>
            <a:r>
              <a:rPr sz="1800">
                <a:solidFill>
                  <a:srgbClr val="3490F4"/>
                </a:solidFill>
                <a:latin typeface="KATMKB+MS-UIGothic"/>
                <a:cs typeface="KATMKB+MS-UIGothic"/>
              </a:rPr>
              <a:t>源</a:t>
            </a:r>
            <a:r>
              <a:rPr sz="1800">
                <a:solidFill>
                  <a:srgbClr val="3490F4"/>
                </a:solidFill>
                <a:latin typeface="SimSun"/>
                <a:cs typeface="SimSun"/>
              </a:rPr>
              <a:t>协调</a:t>
            </a:r>
            <a:r>
              <a:rPr sz="1800">
                <a:solidFill>
                  <a:srgbClr val="3490F4"/>
                </a:solidFill>
                <a:latin typeface="KATMKB+MS-UIGothic"/>
                <a:cs typeface="KATMKB+MS-UIGothic"/>
              </a:rPr>
              <a:t>与</a:t>
            </a:r>
            <a:r>
              <a:rPr sz="1800">
                <a:solidFill>
                  <a:srgbClr val="3490F4"/>
                </a:solidFill>
                <a:latin typeface="SimSun"/>
                <a:cs typeface="SimSun"/>
              </a:rPr>
              <a:t>风险</a:t>
            </a:r>
            <a:r>
              <a:rPr sz="1800">
                <a:solidFill>
                  <a:srgbClr val="3490F4"/>
                </a:solidFill>
                <a:latin typeface="KATMKB+MS-UIGothic"/>
                <a:cs typeface="KATMKB+MS-UIGothic"/>
              </a:rPr>
              <a:t>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85544" y="5252458"/>
            <a:ext cx="49651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目所需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源得到保障，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潜在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并制定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品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KATMKB+MS-UIGothic"/>
                <a:cs typeface="KATMKB+MS-UIGothic"/>
              </a:rPr>
              <a:t>概念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根据需求和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划，提出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品的初步概念和框架。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31055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详细设计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669403"/>
            <a:ext cx="59869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对产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品的各个模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块进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详细设计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，包括界面布局、交互流程和功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方案等。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475595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设计评审</a:t>
            </a:r>
            <a:r>
              <a:rPr sz="2300" spc="25">
                <a:solidFill>
                  <a:srgbClr val="FFFFFF"/>
                </a:solidFill>
                <a:latin typeface="KATMKB+MS-UIGothic"/>
                <a:cs typeface="KATMKB+MS-UIGothic"/>
              </a:rPr>
              <a:t>与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FFFFFF"/>
                </a:solidFill>
                <a:latin typeface="KATMKB+MS-UIGothic"/>
                <a:cs typeface="KATMKB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531976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请专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家和相关人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设计评审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，根据反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馈进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化和完善。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品开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KATMKB+MS-UIGothic"/>
                <a:cs typeface="KATMKB+MS-UIGothic"/>
              </a:rPr>
              <a:t>开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发环</a:t>
            </a:r>
            <a:r>
              <a:rPr sz="2300" spc="23">
                <a:solidFill>
                  <a:srgbClr val="3490F4"/>
                </a:solidFill>
                <a:latin typeface="KATMKB+MS-UIGothic"/>
                <a:cs typeface="KATMKB+MS-UIGothic"/>
              </a:rPr>
              <a:t>境搭建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配置开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所需的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境、工具和依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赖库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KATMKB+MS-UIGothic"/>
                <a:cs typeface="KATMKB+MS-UIGothic"/>
              </a:rPr>
              <a:t>功能模</a:t>
            </a:r>
            <a:r>
              <a:rPr sz="2300" spc="23">
                <a:solidFill>
                  <a:srgbClr val="3490F4"/>
                </a:solidFill>
                <a:latin typeface="SimSun"/>
                <a:cs typeface="SimSun"/>
              </a:rPr>
              <a:t>块</a:t>
            </a:r>
            <a:r>
              <a:rPr sz="2300" spc="25">
                <a:solidFill>
                  <a:srgbClr val="3490F4"/>
                </a:solidFill>
                <a:latin typeface="KATMKB+MS-UIGothic"/>
                <a:cs typeface="KATMKB+MS-UIGothic"/>
              </a:rPr>
              <a:t>开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划，分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段完成各功能模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的开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KATMKB+MS-UIGothic"/>
                <a:cs typeface="KATMKB+MS-UIGothic"/>
              </a:rPr>
              <a:t>代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码审查</a:t>
            </a:r>
            <a:r>
              <a:rPr sz="2300" spc="25">
                <a:solidFill>
                  <a:srgbClr val="3490F4"/>
                </a:solidFill>
                <a:latin typeface="KATMKB+MS-UIGothic"/>
                <a:cs typeface="KATMKB+MS-UIGothic"/>
              </a:rPr>
              <a:t>与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4533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行代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码审查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，确保代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码质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量，同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和集成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KATMKB+MS-UIGothic"/>
                <a:cs typeface="KATMK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品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测试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490F4"/>
                </a:solidFill>
                <a:latin typeface="KATMKB+MS-UIGothic"/>
                <a:cs typeface="KATMKB+MS-UIGothic"/>
              </a:rPr>
              <a:t>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1505" y="188397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RIBJMR+QPJKBE+MicrosoftYaHei-Bold"/>
                <a:cs typeface="RIBJMR+QPJKB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212830" y="188524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RIBJMR+QPJKBE+MicrosoftYaHei-Bold"/>
                <a:cs typeface="RIBJMR+QPJKB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8725" y="2231798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KATMKB+MS-UIGothic"/>
                <a:cs typeface="KATMKB+MS-UIGothic"/>
              </a:rPr>
              <a:t>功能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973309" y="2238783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KATMKB+MS-UIGothic"/>
                <a:cs typeface="KATMKB+MS-UIGothic"/>
              </a:rPr>
              <a:t>性能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8725" y="27823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对产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品的各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功能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行全面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确保符合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要求。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06409" y="2782308"/>
            <a:ext cx="335799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测试产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品的性能表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负载测</a:t>
            </a:r>
          </a:p>
          <a:p>
            <a:pPr marL="1524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8725" y="4343173"/>
            <a:ext cx="21050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KATMKB+MS-UIGothic"/>
                <a:cs typeface="KATMKB+MS-UIGothic"/>
              </a:rPr>
              <a:t>修复缺陷与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950">
                <a:solidFill>
                  <a:srgbClr val="FFFFFF"/>
                </a:solidFill>
                <a:latin typeface="KATMKB+MS-UIGothic"/>
                <a:cs typeface="KATMKB+MS-UIGothic"/>
              </a:rPr>
              <a:t>化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73309" y="4350794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950">
                <a:solidFill>
                  <a:srgbClr val="FFFFFF"/>
                </a:solidFill>
                <a:latin typeface="KATMKB+MS-UIGothic"/>
                <a:cs typeface="KATMKB+MS-UIGothic"/>
              </a:rPr>
              <a:t>品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950">
                <a:solidFill>
                  <a:srgbClr val="FFFFFF"/>
                </a:solidFill>
                <a:latin typeface="KATMKB+MS-UIGothic"/>
                <a:cs typeface="KATMKB+MS-UIGothic"/>
              </a:rPr>
              <a:t>布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228725" y="4870822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针对测试过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程中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修复并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化。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106409" y="4870822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完成内部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核和外部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核后，正式</a:t>
            </a:r>
          </a:p>
          <a:p>
            <a:pPr marL="2095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ATMKB+MS-UIGothic"/>
                <a:cs typeface="KATMKB+MS-UIGothic"/>
              </a:rPr>
              <a:t>品。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63244" y="554030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RIBJMR+QPJKBE+MicrosoftYaHei-Bold"/>
                <a:cs typeface="RIBJMR+QPJKBE+MicrosoftYaHei-Bold"/>
              </a:rPr>
              <a:t>03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1163934" y="555300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RIBJMR+QPJKBE+MicrosoftYaHei-Bold"/>
                <a:cs typeface="RIBJMR+QPJKBE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3692683"/>
            <a:ext cx="5783579" cy="1691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3600">
                <a:solidFill>
                  <a:srgbClr val="000000"/>
                </a:solidFill>
                <a:latin typeface="KATMKB+MS-UIGothic"/>
                <a:cs typeface="KATMKB+MS-UIGothic"/>
              </a:rPr>
              <a:t>目管理在新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3600">
                <a:solidFill>
                  <a:srgbClr val="000000"/>
                </a:solidFill>
                <a:latin typeface="KATMKB+MS-UIGothic"/>
                <a:cs typeface="KATMKB+MS-UIGothic"/>
              </a:rPr>
              <a:t>品开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3600">
                <a:solidFill>
                  <a:srgbClr val="000000"/>
                </a:solidFill>
                <a:latin typeface="KATMKB+MS-UIGothic"/>
                <a:cs typeface="KATMKB+MS-UIGothic"/>
              </a:rPr>
              <a:t>中</a:t>
            </a:r>
          </a:p>
          <a:p>
            <a:pPr marL="1371600" marR="0">
              <a:lnSpc>
                <a:spcPts val="3600"/>
              </a:lnSpc>
              <a:spcBef>
                <a:spcPts val="72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KATMKB+MS-UIGothic"/>
                <a:cs typeface="KATMKB+MS-UIGothic"/>
              </a:rPr>
              <a:t>的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3600">
                <a:solidFill>
                  <a:srgbClr val="000000"/>
                </a:solidFill>
                <a:latin typeface="KATMKB+MS-UIGothic"/>
                <a:cs typeface="KATMKB+MS-UIGothic"/>
              </a:rPr>
              <a:t>用技巧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https://d.book118.com/516220054042010045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SimSun</vt:lpstr>
      <vt:lpstr>KATMKB+MS-UIGothic</vt:lpstr>
      <vt:lpstr>INHRKJ+PKUWOW+ArialMT</vt:lpstr>
      <vt:lpstr>Times New Roman</vt:lpstr>
      <vt:lpstr>EGUMJD+REEENW+MicrosoftYaHei</vt:lpstr>
      <vt:lpstr>RIBJMR+QPJKBE+MicrosoftYaHei-Bold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2024-09-13T23:00:20.769</cp:lastPrinted>
  <dcterms:created xsi:type="dcterms:W3CDTF">2024-09-13T15:00:20Z</dcterms:created>
  <dcterms:modified xsi:type="dcterms:W3CDTF">2024-09-13T15:00:22Z</dcterms:modified>
</cp:coreProperties>
</file>