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3F1DE3-ED28-452F-BD25-1056D6E82E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2BA574-9655-4760-A9FA-3496832E8F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D248C1-41DA-4C53-B5A5-2E979C72D0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4C4169-E838-450A-92BA-A808D8AF4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2E6B6FF-EA28-4E43-A24F-77BBD4E2C4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EF2F2C-FB5D-4B0D-854B-854339DC6F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92C1EE-9554-4D64-AD62-24B22692AD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1796B3-090E-4E79-B4E0-88D10062B8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70D8EA-C713-4DD7-9C18-39F428F7E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86EC23-0D90-433B-8717-98FB48421F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508E7A-170E-4BB5-AAEF-02ADD9DB81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6225144231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72中国药店行业分析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4753" y="4274372"/>
            <a:ext cx="2461447" cy="31994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2024-01-04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4753" y="3876675"/>
            <a:ext cx="1851864" cy="4062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行业概述与发展历程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市场规模与增长趋势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竞争格局与主要参与者分析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消费者需求与购买行为研究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产品种类与创新能力探讨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供应链管理优化及挑战应对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未来发展趋势预测与挑战应对建议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行业概述与发展历程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药店行业定义及特点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药店是指依法取得药品经营许可证，从事药品零售活动的企业或机构。它们为消费者提供处方药、非处方药、中药饮片、医疗器械等健康产品，并提供用药咨询、健康指导等服务。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药店行业定义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店行业具有专业性、规范性和服务性等特点。专业性体现在药品销售、用药指导等方面，需要药师具备专业的医药知识和技能；规范性则体现在药品采购、储存、销售等环节需要严格遵守国家法律法规和行业标准；服务性则体现在为消费者提供便捷、优质的购药体验和健康服务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药店行业特点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1662" y="1773079"/>
            <a:ext cx="2211038" cy="987362"/>
            <a:chOff x="1101662" y="1773079"/>
            <a:chExt cx="2211038" cy="987362"/>
          </a:xfrm>
        </p:grpSpPr>
        <p:sp>
          <p:nvSpPr>
            <p:cNvPr id="3" name="Freeform 3"/>
            <p:cNvSpPr/>
            <p:nvPr/>
          </p:nvSpPr>
          <p:spPr>
            <a:xfrm rot="10800000">
              <a:off x="1101662" y="1773079"/>
              <a:ext cx="2211038" cy="987362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933384" y="1952434"/>
              <a:ext cx="610648" cy="555498"/>
            </a:xfrm>
            <a:custGeom>
              <a:rect l="l" t="t" r="r" b="b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101662" y="4698682"/>
            <a:ext cx="2211038" cy="1034606"/>
            <a:chOff x="1101662" y="4698682"/>
            <a:chExt cx="2211038" cy="1034606"/>
          </a:xfrm>
        </p:grpSpPr>
        <p:sp>
          <p:nvSpPr>
            <p:cNvPr id="6" name="Freeform 6"/>
            <p:cNvSpPr/>
            <p:nvPr/>
          </p:nvSpPr>
          <p:spPr>
            <a:xfrm rot="10800000">
              <a:off x="1101662" y="4698682"/>
              <a:ext cx="2211038" cy="1034606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101662" y="3236786"/>
            <a:ext cx="2211038" cy="1033558"/>
            <a:chOff x="1101662" y="3236786"/>
            <a:chExt cx="2211038" cy="1033558"/>
          </a:xfrm>
        </p:grpSpPr>
        <p:sp>
          <p:nvSpPr>
            <p:cNvPr id="8" name="Freeform 8"/>
            <p:cNvSpPr/>
            <p:nvPr/>
          </p:nvSpPr>
          <p:spPr>
            <a:xfrm rot="10800000">
              <a:off x="1101662" y="3236786"/>
              <a:ext cx="2211038" cy="1033558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878425" y="3335274"/>
            <a:ext cx="685800" cy="695801"/>
            <a:chOff x="1878425" y="3335274"/>
            <a:chExt cx="685800" cy="695801"/>
          </a:xfrm>
        </p:grpSpPr>
        <p:sp>
          <p:nvSpPr>
            <p:cNvPr id="10" name="Freeform 10"/>
            <p:cNvSpPr/>
            <p:nvPr/>
          </p:nvSpPr>
          <p:spPr>
            <a:xfrm>
              <a:off x="1915382" y="3782568"/>
              <a:ext cx="87725" cy="163163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05835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20132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150" y="3606165"/>
              <a:ext cx="94297" cy="342900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892617" y="3453003"/>
              <a:ext cx="536257" cy="342900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1878425" y="3335274"/>
              <a:ext cx="685800" cy="695801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1858944" y="4873441"/>
            <a:ext cx="671753" cy="67175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26579" y="4641532"/>
            <a:ext cx="7364174" cy="43714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规范发展阶段（2000年代中至今）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626579" y="1715929"/>
            <a:ext cx="7364174" cy="43714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起步阶段（1980年代-1990年代初）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26579" y="3179636"/>
            <a:ext cx="7364174" cy="437149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快速发展阶段（1990年代中-2000年代初）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发展历程回顾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3626579" y="4823472"/>
            <a:ext cx="7364174" cy="1204498"/>
          </a:xfrm>
          <a:prstGeom prst="rect">
            <a:avLst/>
          </a:prstGeom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为加强药品监管和保障公众用药安全，国家出台了一系列政策法规，对药店行业的经营行为、服务质量等方面进行了规范和引导。药店行业逐渐走向规范化、专业化的发展道路。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3626579" y="1878013"/>
            <a:ext cx="7364174" cy="1157678"/>
          </a:xfrm>
          <a:prstGeom prst="rect">
            <a:avLst/>
          </a:prstGeom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中国药店行业在改革开放后逐渐起步，初期以国有药店为主，经营品种相对单一，服务意识和能力有待提高。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3626579" y="3370295"/>
            <a:ext cx="7364174" cy="1157678"/>
          </a:xfrm>
          <a:prstGeom prst="rect">
            <a:avLst/>
          </a:prstGeom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随着市场经济的发展和医疗体制改革的推进，药店行业迎来了快速发展时期。民营药店、连锁药店等新型业态不断涌现，行业竞争日益激烈。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1220560" y="2363963"/>
            <a:ext cx="3815503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882845" y="3524561"/>
            <a:ext cx="3131592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1857448" y="4685159"/>
            <a:ext cx="3995480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189604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73032" y="2194563"/>
            <a:ext cx="319221" cy="3192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657059" y="3366979"/>
            <a:ext cx="319221" cy="31926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828490" y="4516738"/>
            <a:ext cx="319221" cy="3192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73395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92399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53641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487177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347705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221787" y="3434181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487177" y="4593708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347705" y="4604199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21787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095871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572250" y="4836001"/>
            <a:ext cx="3341183" cy="427323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处方药与非处方药分类管理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572250" y="5119283"/>
            <a:ext cx="4606550" cy="1401455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国家对处方药和非处方药实行分类管理，处方药需凭医师处方购买和使用。这对药店的专业性和规范性提出了更高的要求。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572250" y="1278982"/>
            <a:ext cx="3341183" cy="427323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药品管理法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572250" y="1564591"/>
            <a:ext cx="4606550" cy="1401455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对药品的生产、流通、使用等环节进行全面规范，保障公众用药安全。对药店而言，需要严格遵守药品采购、储存、销售等方面的规定。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6572250" y="3063763"/>
            <a:ext cx="3341183" cy="427323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医保政策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6572250" y="3336829"/>
            <a:ext cx="4606550" cy="1401455"/>
          </a:xfrm>
          <a:prstGeom prst="rect">
            <a:avLst/>
          </a:prstGeom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医保政策对药店行业的影响主要体现在药品价格、报销比例等方面。医保目录的调整和医保支付方式的改革都会对药店的经营产生影响。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市场规模与增长趋势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中国药店行业市场规模巨大，已经成为全球最大的药品零售市场之一。随着人口老龄化和健康意识的提高，市场规模仍将持续增长。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近年来，中国药店行业市场规模保持稳定的增长速度。随着医疗改革的深入推进和消费者需求的不断升级，未来市场增长速度有望进一步提升。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总体市场规模及增长速度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增长速度稳定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市场规模庞大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417" r="2141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中国药店行业市场分布不均衡，一线城市市场占比相对较高。这些城市人口密集、经济发达，消费者对药品的需求更加旺盛。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一线城市市场占比高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随着城市化进程的加速和消费者购买力的提升，二三线城市药店市场潜力巨大。未来，这些城市将成为药店行业的重要增长点。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二三线城市市场潜力巨大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各地区市场分布情况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多元化经营成为趋势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未来，药店行业将更加注重多元化经营，除了传统的药品销售外，还将涉足保健品、医疗器械、健康食品等领域，以满足消费者日益多样化的需求。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智能化发展助力行业升级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随着互联网技术的不断发展和应用，药店行业将更加注重智能化发展。未来，药店将通过大数据、人工智能等技术手段，提升药品采购、库存管理、销售等方面的效率和精准度。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专业化服务提升竞争力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药店行业的竞争日益激烈，专业化服务将成为提升竞争力的重要手段。未来，药店将更加注重提供专业的用药指导、健康咨询等服务，提升消费者的购物体验和忠诚度。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竞争格局与主要参与者分析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中国药店行业经历了多年的快速发展，目前已经形成了多种所有制并存、多元化经营、竞争激烈的格局。国有药店、民营药店、外资药店以及线上药店等共同构成了行业的竞争主体。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主要参与者介绍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有药店如国药控股、华润医药等，凭借强大的品牌影响力和资源优势，在行业中占据重要地位；民营药店如老百姓大药房、一心堂等，通过灵活的经营策略和精细化管理，逐渐发展壮大；外资药店如屈臣氏、万宁等，依托先进的管理经验和成熟的品牌运作，在中国市场取得一定份额；线上药店如阿里健康、京东健康等，借助互联网技术和大数据分析，为消费者提供更加便捷的药品购买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竞争格局概述及主要参与者介绍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市场份额分布情况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743355" y="1681124"/>
            <a:ext cx="2074094" cy="2320671"/>
            <a:chOff x="6743355" y="1681124"/>
            <a:chExt cx="2074094" cy="2320671"/>
          </a:xfrm>
        </p:grpSpPr>
        <p:sp>
          <p:nvSpPr>
            <p:cNvPr id="25" name="Freeform 25"/>
            <p:cNvSpPr/>
            <p:nvPr/>
          </p:nvSpPr>
          <p:spPr>
            <a:xfrm>
              <a:off x="6743355" y="1681124"/>
              <a:ext cx="2074094" cy="1546479"/>
            </a:xfrm>
            <a:custGeom>
              <a:rect l="l" t="t" r="r" b="b"/>
              <a:pathLst>
                <a:path w="1186" h="837">
                  <a:moveTo>
                    <a:pt x="0" y="246"/>
                  </a:moveTo>
                  <a:lnTo>
                    <a:pt x="0" y="246"/>
                  </a:lnTo>
                  <a:lnTo>
                    <a:pt x="58" y="218"/>
                  </a:lnTo>
                  <a:lnTo>
                    <a:pt x="120" y="192"/>
                  </a:lnTo>
                  <a:lnTo>
                    <a:pt x="182" y="167"/>
                  </a:lnTo>
                  <a:lnTo>
                    <a:pt x="248" y="144"/>
                  </a:lnTo>
                  <a:lnTo>
                    <a:pt x="316" y="121"/>
                  </a:lnTo>
                  <a:lnTo>
                    <a:pt x="386" y="101"/>
                  </a:lnTo>
                  <a:lnTo>
                    <a:pt x="459" y="82"/>
                  </a:lnTo>
                  <a:lnTo>
                    <a:pt x="533" y="65"/>
                  </a:lnTo>
                  <a:lnTo>
                    <a:pt x="610" y="51"/>
                  </a:lnTo>
                  <a:lnTo>
                    <a:pt x="687" y="38"/>
                  </a:lnTo>
                  <a:lnTo>
                    <a:pt x="767" y="27"/>
                  </a:lnTo>
                  <a:lnTo>
                    <a:pt x="848" y="17"/>
                  </a:lnTo>
                  <a:lnTo>
                    <a:pt x="930" y="10"/>
                  </a:lnTo>
                  <a:lnTo>
                    <a:pt x="1015" y="4"/>
                  </a:lnTo>
                  <a:lnTo>
                    <a:pt x="1099" y="1"/>
                  </a:lnTo>
                  <a:lnTo>
                    <a:pt x="1186" y="0"/>
                  </a:lnTo>
                  <a:lnTo>
                    <a:pt x="1186" y="837"/>
                  </a:lnTo>
                  <a:lnTo>
                    <a:pt x="0" y="2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6743355" y="2135657"/>
              <a:ext cx="2074094" cy="1866138"/>
            </a:xfrm>
            <a:custGeom>
              <a:rect l="l" t="t" r="r" b="b"/>
              <a:pathLst>
                <a:path w="1186" h="1010">
                  <a:moveTo>
                    <a:pt x="1186" y="591"/>
                  </a:moveTo>
                  <a:lnTo>
                    <a:pt x="0" y="0"/>
                  </a:lnTo>
                  <a:lnTo>
                    <a:pt x="0" y="419"/>
                  </a:lnTo>
                  <a:lnTo>
                    <a:pt x="1186" y="1010"/>
                  </a:lnTo>
                  <a:lnTo>
                    <a:pt x="1186" y="591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8817538" y="1875910"/>
            <a:ext cx="2074094" cy="2125980"/>
            <a:chOff x="8817538" y="1875910"/>
            <a:chExt cx="2074094" cy="2125980"/>
          </a:xfrm>
        </p:grpSpPr>
        <p:sp>
          <p:nvSpPr>
            <p:cNvPr id="28" name="Freeform 28"/>
            <p:cNvSpPr/>
            <p:nvPr/>
          </p:nvSpPr>
          <p:spPr>
            <a:xfrm>
              <a:off x="8817538" y="1875910"/>
              <a:ext cx="2074094" cy="1547813"/>
            </a:xfrm>
            <a:custGeom>
              <a:rect l="l" t="t" r="r" b="b"/>
              <a:pathLst>
                <a:path w="1185" h="838">
                  <a:moveTo>
                    <a:pt x="1185" y="245"/>
                  </a:moveTo>
                  <a:lnTo>
                    <a:pt x="1185" y="245"/>
                  </a:lnTo>
                  <a:lnTo>
                    <a:pt x="1127" y="218"/>
                  </a:lnTo>
                  <a:lnTo>
                    <a:pt x="1065" y="191"/>
                  </a:lnTo>
                  <a:lnTo>
                    <a:pt x="1003" y="167"/>
                  </a:lnTo>
                  <a:lnTo>
                    <a:pt x="937" y="143"/>
                  </a:lnTo>
                  <a:lnTo>
                    <a:pt x="869" y="121"/>
                  </a:lnTo>
                  <a:lnTo>
                    <a:pt x="799" y="101"/>
                  </a:lnTo>
                  <a:lnTo>
                    <a:pt x="726" y="83"/>
                  </a:lnTo>
                  <a:lnTo>
                    <a:pt x="652" y="66"/>
                  </a:lnTo>
                  <a:lnTo>
                    <a:pt x="575" y="50"/>
                  </a:lnTo>
                  <a:lnTo>
                    <a:pt x="498" y="37"/>
                  </a:lnTo>
                  <a:lnTo>
                    <a:pt x="418" y="26"/>
                  </a:lnTo>
                  <a:lnTo>
                    <a:pt x="337" y="17"/>
                  </a:lnTo>
                  <a:lnTo>
                    <a:pt x="255" y="10"/>
                  </a:lnTo>
                  <a:lnTo>
                    <a:pt x="170" y="5"/>
                  </a:lnTo>
                  <a:lnTo>
                    <a:pt x="86" y="2"/>
                  </a:lnTo>
                  <a:lnTo>
                    <a:pt x="0" y="0"/>
                  </a:lnTo>
                  <a:lnTo>
                    <a:pt x="0" y="838"/>
                  </a:lnTo>
                  <a:lnTo>
                    <a:pt x="1185" y="24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8817538" y="2328443"/>
              <a:ext cx="2074094" cy="1673447"/>
            </a:xfrm>
            <a:custGeom>
              <a:rect l="l" t="t" r="r" b="b"/>
              <a:pathLst>
                <a:path w="1185" h="905">
                  <a:moveTo>
                    <a:pt x="0" y="593"/>
                  </a:moveTo>
                  <a:lnTo>
                    <a:pt x="1185" y="0"/>
                  </a:lnTo>
                  <a:lnTo>
                    <a:pt x="1185" y="315"/>
                  </a:lnTo>
                  <a:lnTo>
                    <a:pt x="0" y="906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882896" y="1940109"/>
            <a:ext cx="2932659" cy="2059781"/>
            <a:chOff x="5882896" y="1940109"/>
            <a:chExt cx="2932659" cy="2059781"/>
          </a:xfrm>
        </p:grpSpPr>
        <p:sp>
          <p:nvSpPr>
            <p:cNvPr id="31" name="Freeform 31"/>
            <p:cNvSpPr/>
            <p:nvPr/>
          </p:nvSpPr>
          <p:spPr>
            <a:xfrm>
              <a:off x="5882896" y="1940109"/>
              <a:ext cx="2932659" cy="1093565"/>
            </a:xfrm>
            <a:custGeom>
              <a:rect l="l" t="t" r="r" b="b"/>
              <a:pathLst>
                <a:path w="1676" h="592">
                  <a:moveTo>
                    <a:pt x="1676" y="592"/>
                  </a:moveTo>
                  <a:lnTo>
                    <a:pt x="490" y="0"/>
                  </a:lnTo>
                  <a:lnTo>
                    <a:pt x="436" y="28"/>
                  </a:lnTo>
                  <a:lnTo>
                    <a:pt x="383" y="60"/>
                  </a:lnTo>
                  <a:lnTo>
                    <a:pt x="333" y="91"/>
                  </a:lnTo>
                  <a:lnTo>
                    <a:pt x="286" y="124"/>
                  </a:lnTo>
                  <a:lnTo>
                    <a:pt x="242" y="158"/>
                  </a:lnTo>
                  <a:lnTo>
                    <a:pt x="202" y="194"/>
                  </a:lnTo>
                  <a:lnTo>
                    <a:pt x="165" y="229"/>
                  </a:lnTo>
                  <a:lnTo>
                    <a:pt x="131" y="266"/>
                  </a:lnTo>
                  <a:lnTo>
                    <a:pt x="101" y="305"/>
                  </a:lnTo>
                  <a:lnTo>
                    <a:pt x="88" y="323"/>
                  </a:lnTo>
                  <a:lnTo>
                    <a:pt x="75" y="343"/>
                  </a:lnTo>
                  <a:lnTo>
                    <a:pt x="64" y="363"/>
                  </a:lnTo>
                  <a:lnTo>
                    <a:pt x="53" y="383"/>
                  </a:lnTo>
                  <a:lnTo>
                    <a:pt x="43" y="403"/>
                  </a:lnTo>
                  <a:lnTo>
                    <a:pt x="34" y="423"/>
                  </a:lnTo>
                  <a:lnTo>
                    <a:pt x="25" y="444"/>
                  </a:lnTo>
                  <a:lnTo>
                    <a:pt x="20" y="464"/>
                  </a:lnTo>
                  <a:lnTo>
                    <a:pt x="13" y="486"/>
                  </a:lnTo>
                  <a:lnTo>
                    <a:pt x="8" y="507"/>
                  </a:lnTo>
                  <a:lnTo>
                    <a:pt x="4" y="528"/>
                  </a:lnTo>
                  <a:lnTo>
                    <a:pt x="3" y="550"/>
                  </a:lnTo>
                  <a:lnTo>
                    <a:pt x="0" y="571"/>
                  </a:lnTo>
                  <a:lnTo>
                    <a:pt x="0" y="592"/>
                  </a:lnTo>
                  <a:lnTo>
                    <a:pt x="1676" y="592"/>
                  </a:lnTo>
                  <a:close/>
                </a:path>
              </a:pathLst>
            </a:custGeom>
            <a:solidFill>
              <a:srgbClr val="BDBBB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882896" y="3033769"/>
              <a:ext cx="2932659" cy="966121"/>
            </a:xfrm>
            <a:prstGeom prst="rect">
              <a:avLst/>
            </a:prstGeom>
            <a:gradFill>
              <a:gsLst>
                <a:gs pos="0">
                  <a:srgbClr val="969696">
                    <a:alpha val="100000"/>
                  </a:srgbClr>
                </a:gs>
                <a:gs pos="100000">
                  <a:srgbClr val="808080">
                    <a:alpha val="100000"/>
                  </a:srgbClr>
                </a:gs>
              </a:gsLst>
              <a:lin ang="0"/>
            </a:gra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8817538" y="2524372"/>
            <a:ext cx="2930767" cy="1477518"/>
            <a:chOff x="8817538" y="2524372"/>
            <a:chExt cx="2930767" cy="1477518"/>
          </a:xfrm>
        </p:grpSpPr>
        <p:sp>
          <p:nvSpPr>
            <p:cNvPr id="34" name="Freeform 34"/>
            <p:cNvSpPr/>
            <p:nvPr/>
          </p:nvSpPr>
          <p:spPr>
            <a:xfrm>
              <a:off x="8817538" y="2524372"/>
              <a:ext cx="2930767" cy="1091565"/>
            </a:xfrm>
            <a:custGeom>
              <a:rect l="l" t="t" r="r" b="b"/>
              <a:pathLst>
                <a:path w="1674" h="591">
                  <a:moveTo>
                    <a:pt x="0" y="591"/>
                  </a:moveTo>
                  <a:lnTo>
                    <a:pt x="1185" y="0"/>
                  </a:lnTo>
                  <a:lnTo>
                    <a:pt x="1239" y="28"/>
                  </a:lnTo>
                  <a:lnTo>
                    <a:pt x="1292" y="58"/>
                  </a:lnTo>
                  <a:lnTo>
                    <a:pt x="1342" y="89"/>
                  </a:lnTo>
                  <a:lnTo>
                    <a:pt x="1389" y="124"/>
                  </a:lnTo>
                  <a:lnTo>
                    <a:pt x="1433" y="156"/>
                  </a:lnTo>
                  <a:lnTo>
                    <a:pt x="1473" y="192"/>
                  </a:lnTo>
                  <a:lnTo>
                    <a:pt x="1510" y="228"/>
                  </a:lnTo>
                  <a:lnTo>
                    <a:pt x="1544" y="265"/>
                  </a:lnTo>
                  <a:lnTo>
                    <a:pt x="1574" y="303"/>
                  </a:lnTo>
                  <a:lnTo>
                    <a:pt x="1587" y="323"/>
                  </a:lnTo>
                  <a:lnTo>
                    <a:pt x="1600" y="342"/>
                  </a:lnTo>
                  <a:lnTo>
                    <a:pt x="1611" y="361"/>
                  </a:lnTo>
                  <a:lnTo>
                    <a:pt x="1622" y="381"/>
                  </a:lnTo>
                  <a:lnTo>
                    <a:pt x="1632" y="401"/>
                  </a:lnTo>
                  <a:lnTo>
                    <a:pt x="1641" y="423"/>
                  </a:lnTo>
                  <a:lnTo>
                    <a:pt x="1650" y="443"/>
                  </a:lnTo>
                  <a:lnTo>
                    <a:pt x="1655" y="464"/>
                  </a:lnTo>
                  <a:lnTo>
                    <a:pt x="1662" y="484"/>
                  </a:lnTo>
                  <a:lnTo>
                    <a:pt x="1667" y="505"/>
                  </a:lnTo>
                  <a:lnTo>
                    <a:pt x="1671" y="527"/>
                  </a:lnTo>
                  <a:lnTo>
                    <a:pt x="1672" y="548"/>
                  </a:lnTo>
                  <a:lnTo>
                    <a:pt x="1675" y="569"/>
                  </a:lnTo>
                  <a:lnTo>
                    <a:pt x="1675" y="591"/>
                  </a:lnTo>
                  <a:lnTo>
                    <a:pt x="0" y="59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8817538" y="3615842"/>
              <a:ext cx="2930767" cy="386048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5890466" y="2841555"/>
            <a:ext cx="2930767" cy="2254472"/>
            <a:chOff x="5890466" y="2841555"/>
            <a:chExt cx="2930767" cy="2254472"/>
          </a:xfrm>
        </p:grpSpPr>
        <p:sp>
          <p:nvSpPr>
            <p:cNvPr id="37" name="Freeform 37"/>
            <p:cNvSpPr/>
            <p:nvPr/>
          </p:nvSpPr>
          <p:spPr>
            <a:xfrm>
              <a:off x="5890466" y="2841555"/>
              <a:ext cx="2930767" cy="1094899"/>
            </a:xfrm>
            <a:custGeom>
              <a:rect l="l" t="t" r="r" b="b"/>
              <a:pathLst>
                <a:path w="1676" h="593">
                  <a:moveTo>
                    <a:pt x="1676" y="0"/>
                  </a:moveTo>
                  <a:lnTo>
                    <a:pt x="490" y="593"/>
                  </a:lnTo>
                  <a:lnTo>
                    <a:pt x="436" y="564"/>
                  </a:lnTo>
                  <a:lnTo>
                    <a:pt x="383" y="533"/>
                  </a:lnTo>
                  <a:lnTo>
                    <a:pt x="333" y="501"/>
                  </a:lnTo>
                  <a:lnTo>
                    <a:pt x="286" y="469"/>
                  </a:lnTo>
                  <a:lnTo>
                    <a:pt x="242" y="434"/>
                  </a:lnTo>
                  <a:lnTo>
                    <a:pt x="202" y="400"/>
                  </a:lnTo>
                  <a:lnTo>
                    <a:pt x="165" y="363"/>
                  </a:lnTo>
                  <a:lnTo>
                    <a:pt x="131" y="326"/>
                  </a:lnTo>
                  <a:lnTo>
                    <a:pt x="101" y="288"/>
                  </a:lnTo>
                  <a:lnTo>
                    <a:pt x="88" y="269"/>
                  </a:lnTo>
                  <a:lnTo>
                    <a:pt x="75" y="249"/>
                  </a:lnTo>
                  <a:lnTo>
                    <a:pt x="64" y="229"/>
                  </a:lnTo>
                  <a:lnTo>
                    <a:pt x="53" y="209"/>
                  </a:lnTo>
                  <a:lnTo>
                    <a:pt x="43" y="189"/>
                  </a:lnTo>
                  <a:lnTo>
                    <a:pt x="34" y="170"/>
                  </a:lnTo>
                  <a:lnTo>
                    <a:pt x="25" y="148"/>
                  </a:lnTo>
                  <a:lnTo>
                    <a:pt x="20" y="128"/>
                  </a:lnTo>
                  <a:lnTo>
                    <a:pt x="13" y="107"/>
                  </a:lnTo>
                  <a:lnTo>
                    <a:pt x="8" y="85"/>
                  </a:lnTo>
                  <a:lnTo>
                    <a:pt x="4" y="66"/>
                  </a:lnTo>
                  <a:lnTo>
                    <a:pt x="3" y="44"/>
                  </a:lnTo>
                  <a:lnTo>
                    <a:pt x="0" y="21"/>
                  </a:lnTo>
                  <a:lnTo>
                    <a:pt x="0" y="0"/>
                  </a:lnTo>
                  <a:lnTo>
                    <a:pt x="1676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890466" y="2841555"/>
              <a:ext cx="856853" cy="2254472"/>
            </a:xfrm>
            <a:custGeom>
              <a:rect l="l" t="t" r="r" b="b"/>
              <a:pathLst>
                <a:path w="490" h="1221">
                  <a:moveTo>
                    <a:pt x="490" y="593"/>
                  </a:moveTo>
                  <a:lnTo>
                    <a:pt x="490" y="593"/>
                  </a:lnTo>
                  <a:lnTo>
                    <a:pt x="436" y="564"/>
                  </a:lnTo>
                  <a:lnTo>
                    <a:pt x="383" y="533"/>
                  </a:lnTo>
                  <a:lnTo>
                    <a:pt x="333" y="501"/>
                  </a:lnTo>
                  <a:lnTo>
                    <a:pt x="286" y="469"/>
                  </a:lnTo>
                  <a:lnTo>
                    <a:pt x="242" y="434"/>
                  </a:lnTo>
                  <a:lnTo>
                    <a:pt x="202" y="400"/>
                  </a:lnTo>
                  <a:lnTo>
                    <a:pt x="165" y="363"/>
                  </a:lnTo>
                  <a:lnTo>
                    <a:pt x="131" y="326"/>
                  </a:lnTo>
                  <a:lnTo>
                    <a:pt x="101" y="288"/>
                  </a:lnTo>
                  <a:lnTo>
                    <a:pt x="88" y="269"/>
                  </a:lnTo>
                  <a:lnTo>
                    <a:pt x="75" y="249"/>
                  </a:lnTo>
                  <a:lnTo>
                    <a:pt x="64" y="229"/>
                  </a:lnTo>
                  <a:lnTo>
                    <a:pt x="53" y="209"/>
                  </a:lnTo>
                  <a:lnTo>
                    <a:pt x="43" y="189"/>
                  </a:lnTo>
                  <a:lnTo>
                    <a:pt x="34" y="170"/>
                  </a:lnTo>
                  <a:lnTo>
                    <a:pt x="25" y="148"/>
                  </a:lnTo>
                  <a:lnTo>
                    <a:pt x="20" y="128"/>
                  </a:lnTo>
                  <a:lnTo>
                    <a:pt x="13" y="107"/>
                  </a:lnTo>
                  <a:lnTo>
                    <a:pt x="8" y="85"/>
                  </a:lnTo>
                  <a:lnTo>
                    <a:pt x="4" y="66"/>
                  </a:lnTo>
                  <a:lnTo>
                    <a:pt x="3" y="44"/>
                  </a:lnTo>
                  <a:lnTo>
                    <a:pt x="0" y="21"/>
                  </a:lnTo>
                  <a:lnTo>
                    <a:pt x="0" y="0"/>
                  </a:lnTo>
                  <a:lnTo>
                    <a:pt x="0" y="628"/>
                  </a:lnTo>
                  <a:lnTo>
                    <a:pt x="0" y="650"/>
                  </a:lnTo>
                  <a:lnTo>
                    <a:pt x="3" y="672"/>
                  </a:lnTo>
                  <a:lnTo>
                    <a:pt x="4" y="694"/>
                  </a:lnTo>
                  <a:lnTo>
                    <a:pt x="8" y="714"/>
                  </a:lnTo>
                  <a:lnTo>
                    <a:pt x="13" y="735"/>
                  </a:lnTo>
                  <a:lnTo>
                    <a:pt x="20" y="756"/>
                  </a:lnTo>
                  <a:lnTo>
                    <a:pt x="25" y="776"/>
                  </a:lnTo>
                  <a:lnTo>
                    <a:pt x="34" y="798"/>
                  </a:lnTo>
                  <a:lnTo>
                    <a:pt x="43" y="818"/>
                  </a:lnTo>
                  <a:lnTo>
                    <a:pt x="53" y="838"/>
                  </a:lnTo>
                  <a:lnTo>
                    <a:pt x="64" y="858"/>
                  </a:lnTo>
                  <a:lnTo>
                    <a:pt x="75" y="877"/>
                  </a:lnTo>
                  <a:lnTo>
                    <a:pt x="88" y="897"/>
                  </a:lnTo>
                  <a:lnTo>
                    <a:pt x="101" y="916"/>
                  </a:lnTo>
                  <a:lnTo>
                    <a:pt x="131" y="954"/>
                  </a:lnTo>
                  <a:lnTo>
                    <a:pt x="165" y="991"/>
                  </a:lnTo>
                  <a:lnTo>
                    <a:pt x="202" y="1028"/>
                  </a:lnTo>
                  <a:lnTo>
                    <a:pt x="242" y="1063"/>
                  </a:lnTo>
                  <a:lnTo>
                    <a:pt x="286" y="1097"/>
                  </a:lnTo>
                  <a:lnTo>
                    <a:pt x="333" y="1130"/>
                  </a:lnTo>
                  <a:lnTo>
                    <a:pt x="383" y="1161"/>
                  </a:lnTo>
                  <a:lnTo>
                    <a:pt x="436" y="1192"/>
                  </a:lnTo>
                  <a:lnTo>
                    <a:pt x="490" y="1221"/>
                  </a:lnTo>
                  <a:lnTo>
                    <a:pt x="490" y="593"/>
                  </a:lnTo>
                  <a:close/>
                </a:path>
              </a:pathLst>
            </a:custGeom>
            <a:solidFill>
              <a:srgbClr val="A19F9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6747320" y="2841555"/>
              <a:ext cx="2073913" cy="2254472"/>
            </a:xfrm>
            <a:custGeom>
              <a:rect l="l" t="t" r="r" b="b"/>
              <a:pathLst>
                <a:path w="1186" h="1221">
                  <a:moveTo>
                    <a:pt x="1186" y="628"/>
                  </a:moveTo>
                  <a:lnTo>
                    <a:pt x="0" y="1221"/>
                  </a:lnTo>
                  <a:lnTo>
                    <a:pt x="0" y="593"/>
                  </a:lnTo>
                  <a:lnTo>
                    <a:pt x="1186" y="0"/>
                  </a:lnTo>
                  <a:lnTo>
                    <a:pt x="1186" y="628"/>
                  </a:lnTo>
                  <a:close/>
                </a:path>
              </a:pathLst>
            </a:custGeom>
            <a:solidFill>
              <a:srgbClr val="BDBBB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8821594" y="3809199"/>
            <a:ext cx="2930767" cy="1286828"/>
            <a:chOff x="8821594" y="3809199"/>
            <a:chExt cx="2930767" cy="1286828"/>
          </a:xfrm>
        </p:grpSpPr>
        <p:sp>
          <p:nvSpPr>
            <p:cNvPr id="41" name="Freeform 41"/>
            <p:cNvSpPr/>
            <p:nvPr/>
          </p:nvSpPr>
          <p:spPr>
            <a:xfrm>
              <a:off x="8821594" y="3809199"/>
              <a:ext cx="2930767" cy="1094804"/>
            </a:xfrm>
            <a:custGeom>
              <a:rect l="l" t="t" r="r" b="b"/>
              <a:pathLst>
                <a:path w="1674" h="593">
                  <a:moveTo>
                    <a:pt x="0" y="0"/>
                  </a:moveTo>
                  <a:lnTo>
                    <a:pt x="1185" y="593"/>
                  </a:lnTo>
                  <a:lnTo>
                    <a:pt x="1239" y="563"/>
                  </a:lnTo>
                  <a:lnTo>
                    <a:pt x="1292" y="533"/>
                  </a:lnTo>
                  <a:lnTo>
                    <a:pt x="1342" y="502"/>
                  </a:lnTo>
                  <a:lnTo>
                    <a:pt x="1389" y="469"/>
                  </a:lnTo>
                  <a:lnTo>
                    <a:pt x="1433" y="435"/>
                  </a:lnTo>
                  <a:lnTo>
                    <a:pt x="1473" y="399"/>
                  </a:lnTo>
                  <a:lnTo>
                    <a:pt x="1510" y="363"/>
                  </a:lnTo>
                  <a:lnTo>
                    <a:pt x="1544" y="326"/>
                  </a:lnTo>
                  <a:lnTo>
                    <a:pt x="1574" y="288"/>
                  </a:lnTo>
                  <a:lnTo>
                    <a:pt x="1587" y="268"/>
                  </a:lnTo>
                  <a:lnTo>
                    <a:pt x="1600" y="249"/>
                  </a:lnTo>
                  <a:lnTo>
                    <a:pt x="1611" y="230"/>
                  </a:lnTo>
                  <a:lnTo>
                    <a:pt x="1622" y="210"/>
                  </a:lnTo>
                  <a:lnTo>
                    <a:pt x="1632" y="190"/>
                  </a:lnTo>
                  <a:lnTo>
                    <a:pt x="1641" y="168"/>
                  </a:lnTo>
                  <a:lnTo>
                    <a:pt x="1650" y="148"/>
                  </a:lnTo>
                  <a:lnTo>
                    <a:pt x="1655" y="127"/>
                  </a:lnTo>
                  <a:lnTo>
                    <a:pt x="1662" y="107"/>
                  </a:lnTo>
                  <a:lnTo>
                    <a:pt x="1667" y="86"/>
                  </a:lnTo>
                  <a:lnTo>
                    <a:pt x="1671" y="64"/>
                  </a:lnTo>
                  <a:lnTo>
                    <a:pt x="1672" y="43"/>
                  </a:lnTo>
                  <a:lnTo>
                    <a:pt x="1675" y="22"/>
                  </a:lnTo>
                  <a:lnTo>
                    <a:pt x="167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10894966" y="3809199"/>
              <a:ext cx="857394" cy="1286828"/>
            </a:xfrm>
            <a:custGeom>
              <a:rect l="l" t="t" r="r" b="b"/>
              <a:pathLst>
                <a:path w="490" h="697">
                  <a:moveTo>
                    <a:pt x="0" y="593"/>
                  </a:moveTo>
                  <a:lnTo>
                    <a:pt x="0" y="593"/>
                  </a:lnTo>
                  <a:lnTo>
                    <a:pt x="54" y="563"/>
                  </a:lnTo>
                  <a:lnTo>
                    <a:pt x="107" y="533"/>
                  </a:lnTo>
                  <a:lnTo>
                    <a:pt x="157" y="502"/>
                  </a:lnTo>
                  <a:lnTo>
                    <a:pt x="204" y="469"/>
                  </a:lnTo>
                  <a:lnTo>
                    <a:pt x="248" y="435"/>
                  </a:lnTo>
                  <a:lnTo>
                    <a:pt x="288" y="399"/>
                  </a:lnTo>
                  <a:lnTo>
                    <a:pt x="325" y="363"/>
                  </a:lnTo>
                  <a:lnTo>
                    <a:pt x="359" y="326"/>
                  </a:lnTo>
                  <a:lnTo>
                    <a:pt x="389" y="288"/>
                  </a:lnTo>
                  <a:lnTo>
                    <a:pt x="402" y="268"/>
                  </a:lnTo>
                  <a:lnTo>
                    <a:pt x="415" y="249"/>
                  </a:lnTo>
                  <a:lnTo>
                    <a:pt x="426" y="230"/>
                  </a:lnTo>
                  <a:lnTo>
                    <a:pt x="437" y="210"/>
                  </a:lnTo>
                  <a:lnTo>
                    <a:pt x="447" y="190"/>
                  </a:lnTo>
                  <a:lnTo>
                    <a:pt x="456" y="168"/>
                  </a:lnTo>
                  <a:lnTo>
                    <a:pt x="465" y="148"/>
                  </a:lnTo>
                  <a:lnTo>
                    <a:pt x="470" y="127"/>
                  </a:lnTo>
                  <a:lnTo>
                    <a:pt x="477" y="107"/>
                  </a:lnTo>
                  <a:lnTo>
                    <a:pt x="482" y="86"/>
                  </a:lnTo>
                  <a:lnTo>
                    <a:pt x="486" y="64"/>
                  </a:lnTo>
                  <a:lnTo>
                    <a:pt x="487" y="43"/>
                  </a:lnTo>
                  <a:lnTo>
                    <a:pt x="490" y="22"/>
                  </a:lnTo>
                  <a:lnTo>
                    <a:pt x="490" y="0"/>
                  </a:lnTo>
                  <a:lnTo>
                    <a:pt x="490" y="104"/>
                  </a:lnTo>
                  <a:lnTo>
                    <a:pt x="490" y="126"/>
                  </a:lnTo>
                  <a:lnTo>
                    <a:pt x="487" y="148"/>
                  </a:lnTo>
                  <a:lnTo>
                    <a:pt x="486" y="170"/>
                  </a:lnTo>
                  <a:lnTo>
                    <a:pt x="482" y="190"/>
                  </a:lnTo>
                  <a:lnTo>
                    <a:pt x="477" y="211"/>
                  </a:lnTo>
                  <a:lnTo>
                    <a:pt x="470" y="232"/>
                  </a:lnTo>
                  <a:lnTo>
                    <a:pt x="465" y="252"/>
                  </a:lnTo>
                  <a:lnTo>
                    <a:pt x="456" y="274"/>
                  </a:lnTo>
                  <a:lnTo>
                    <a:pt x="447" y="294"/>
                  </a:lnTo>
                  <a:lnTo>
                    <a:pt x="437" y="314"/>
                  </a:lnTo>
                  <a:lnTo>
                    <a:pt x="426" y="334"/>
                  </a:lnTo>
                  <a:lnTo>
                    <a:pt x="415" y="353"/>
                  </a:lnTo>
                  <a:lnTo>
                    <a:pt x="402" y="373"/>
                  </a:lnTo>
                  <a:lnTo>
                    <a:pt x="389" y="392"/>
                  </a:lnTo>
                  <a:lnTo>
                    <a:pt x="359" y="430"/>
                  </a:lnTo>
                  <a:lnTo>
                    <a:pt x="325" y="467"/>
                  </a:lnTo>
                  <a:lnTo>
                    <a:pt x="288" y="504"/>
                  </a:lnTo>
                  <a:lnTo>
                    <a:pt x="248" y="539"/>
                  </a:lnTo>
                  <a:lnTo>
                    <a:pt x="204" y="573"/>
                  </a:lnTo>
                  <a:lnTo>
                    <a:pt x="157" y="606"/>
                  </a:lnTo>
                  <a:lnTo>
                    <a:pt x="107" y="637"/>
                  </a:lnTo>
                  <a:lnTo>
                    <a:pt x="54" y="668"/>
                  </a:lnTo>
                  <a:lnTo>
                    <a:pt x="0" y="697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rgbClr val="A19F9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8821594" y="3809199"/>
              <a:ext cx="2073373" cy="1286828"/>
            </a:xfrm>
            <a:custGeom>
              <a:rect l="l" t="t" r="r" b="b"/>
              <a:pathLst>
                <a:path w="1185" h="697">
                  <a:moveTo>
                    <a:pt x="0" y="104"/>
                  </a:moveTo>
                  <a:lnTo>
                    <a:pt x="1185" y="697"/>
                  </a:lnTo>
                  <a:lnTo>
                    <a:pt x="1185" y="593"/>
                  </a:lnTo>
                  <a:lnTo>
                    <a:pt x="0" y="0"/>
                  </a:lnTo>
                  <a:lnTo>
                    <a:pt x="0" y="104"/>
                  </a:lnTo>
                  <a:close/>
                </a:path>
              </a:pathLst>
            </a:custGeom>
            <a:gradFill>
              <a:gsLst>
                <a:gs pos="0">
                  <a:srgbClr val="A19F9F">
                    <a:alpha val="100000"/>
                  </a:srgbClr>
                </a:gs>
                <a:gs pos="100000">
                  <a:srgbClr val="808080">
                    <a:alpha val="100000"/>
                  </a:srgbClr>
                </a:gs>
              </a:gsLst>
              <a:lin ang="0"/>
            </a:gra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970539" y="2055607"/>
            <a:ext cx="3888341" cy="316264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8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分布：根据相关数据显示，国有药店在市场份额上占据主导地位，但近年来受到民营药店和线上药店的冲击，市场份额有所下降；民营药店凭借灵活的经营策略和精细化管理，市场份额逐年提升；外资药店在中国市场的份额相对较小，但凭借其品牌优势和管理经验，在高端市场具有一定竞争力；线上药店在近年来发展迅速，市场份额逐年攀升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510302" y="1681124"/>
            <a:ext cx="655484" cy="815989"/>
          </a:xfrm>
          <a:prstGeom prst="halfFram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 rot="10800000">
            <a:off x="4705935" y="4665821"/>
            <a:ext cx="655484" cy="815989"/>
          </a:xfrm>
          <a:prstGeom prst="halfFram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产品差异化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在竞争中脱颖而出，药店行业的企业纷纷在产品差异化上下功夫。例如，一些药店通过引进独家品种、特色中药饮片等方式，打造具有自身特色的产品线；同时，也有药店通过提供个性化用药指导、健康咨询等服务，提升产品的附加值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5125" r="512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服务差异化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差异化是药店行业提升竞争力的重要手段之一。一些药店通过提供24小时营业、送药上门等便捷服务，满足消费者的即时需求；同时，也有药店通过设立会员制度、积分兑换等方式，增强消费者的粘性和忠诚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营销差异化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营销方面，药店行业的企业也积极寻求差异化策略。例如，一些药店通过线上线下融合的方式开展营销活动，吸引更多消费者关注；同时，也有药店利用大数据分析等技术手段，精准推送个性化营销信息给目标消费者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竞争策略差异化分析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消费者需求与购买行为研究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https://d.book118.com/516225144231010031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方正正纤黑简体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2024-08-30T16:52:35.195</cp:lastPrinted>
  <dcterms:created xsi:type="dcterms:W3CDTF">2024-08-30T08:52:35Z</dcterms:created>
  <dcterms:modified xsi:type="dcterms:W3CDTF">2024-08-30T08:52:37Z</dcterms:modified>
</cp:coreProperties>
</file>