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LTPDBK+OKERPQ+ArialMT"/>
      <p:regular r:id="rId17"/>
    </p:embeddedFont>
    <p:embeddedFont>
      <p:font typeface="GIMTLT+MS-UIGothic"/>
      <p:regular r:id="rId18"/>
    </p:embeddedFont>
    <p:embeddedFont>
      <p:font typeface="UVJQLJ+UCDPVG+MicrosoftYaHei-Bold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CE169-3E38-43D1-B7C0-2C2ADCD0B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20F7D-9F95-4D35-9869-11A80F163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B1059-B55D-44AB-A004-CA16F9FDE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F3D75-41ED-4E2B-83D5-69089763A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C004D8-E90C-46C7-9045-EA786761E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3F8951-CC8C-4B74-B955-85151C06A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E9CE5-FF02-4FAE-AA52-CE7EB82B3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E8675-88AF-41C7-B5FC-7E060C9FE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9D5EE-E7FB-4F51-A129-A8C735A42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9E6CC-DE75-4E68-9D73-6524A94EE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7D6CE-AD3E-421B-A819-8E16BD61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55146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4089341" cy="2978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TPDBK+OKERPQ+ArialMT"/>
                <a:cs typeface="LTPDBK+OKERP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师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的角色与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TPDBK+OKERPQ+ArialMT"/>
                <a:cs typeface="LTPDBK+OKERP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师应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具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备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的能力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TPDBK+OKERPQ+ArialMT"/>
                <a:cs typeface="LTPDBK+OKERP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师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的培养与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TPDBK+OKERPQ+ArialMT"/>
                <a:cs typeface="LTPDBK+OKERP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师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的挑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TPDBK+OKERPQ+ArialMT"/>
                <a:cs typeface="LTPDBK+OKERP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师</a:t>
            </a:r>
            <a:r>
              <a:rPr sz="2400">
                <a:solidFill>
                  <a:srgbClr val="00B6FF"/>
                </a:solidFill>
                <a:latin typeface="GIMTLT+MS-UIGothic"/>
                <a:cs typeface="GIMTLT+MS-UIGothic"/>
              </a:rPr>
              <a:t>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IMTLT+MS-UIGothic"/>
                <a:cs typeface="GIMTLT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GIMTLT+MS-UIGothic"/>
                <a:cs typeface="GIMTLT+MS-UIGothic"/>
              </a:rPr>
              <a:t>与角色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VJQLJ+UCDPVG+MicrosoftYaHei-Bold"/>
                <a:cs typeface="UVJQLJ+UCDPVG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VJQLJ+UCDPVG+MicrosoftYaHei-Bold"/>
                <a:cs typeface="UVJQLJ+UCDPVG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IMTLT+MS-UIGothic"/>
                <a:cs typeface="GIMTLT+MS-UIGothic"/>
              </a:rPr>
              <a:t>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师</a:t>
            </a:r>
            <a:r>
              <a:rPr sz="3000">
                <a:solidFill>
                  <a:srgbClr val="00B6FF"/>
                </a:solidFill>
                <a:latin typeface="GIMTLT+MS-UIGothic"/>
                <a:cs typeface="GIMTLT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职责</a:t>
            </a:r>
            <a:r>
              <a:rPr sz="3000">
                <a:solidFill>
                  <a:srgbClr val="00B6FF"/>
                </a:solidFill>
                <a:latin typeface="GIMTLT+MS-UIGothic"/>
                <a:cs typeface="GIMTLT+MS-UIGothic"/>
              </a:rPr>
              <a:t>与任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是制定教学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划、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组织课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堂教学、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估学生学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成果和提供个性化指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需要关注学生的学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需求，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学生的学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习动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力，培养学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生的自主学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能力和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新精神。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师还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需要与家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、学校和社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会保持沟通，共同促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学生的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全面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IMTLT+MS-UIGothic"/>
                <a:cs typeface="GIMTLT+MS-UIGothic"/>
              </a:rPr>
              <a:t>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师对</a:t>
            </a:r>
            <a:r>
              <a:rPr sz="3000">
                <a:solidFill>
                  <a:srgbClr val="00B6FF"/>
                </a:solidFill>
                <a:latin typeface="GIMTLT+MS-UIGothic"/>
                <a:cs typeface="GIMTLT+MS-UIGothic"/>
              </a:rPr>
              <a:t>学生的影响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是学生成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长过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程中的重要影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响者，他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的言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身教、人格魅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力和教育方法等都会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学生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生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的影响。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的教育理念、教学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格和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生关系等都会影响学生的学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习态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度、学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效果和未来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需要不断提高自身素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，以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更好地履行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发挥对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学生的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极影响。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IMTLT+MS-UIGothic"/>
                <a:cs typeface="GIMTLT+MS-UIGothic"/>
              </a:rPr>
              <a:t>教学能力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VJQLJ+UCDPVG+MicrosoftYaHei-Bold"/>
                <a:cs typeface="UVJQLJ+UCDPV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VJQLJ+UCDPVG+MicrosoftYaHei-Bold"/>
                <a:cs typeface="UVJQLJ+UCDPV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VJQLJ+UCDPVG+MicrosoftYaHei-Bold"/>
                <a:cs typeface="UVJQLJ+UCDPV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GIMTLT+MS-UIGothic"/>
                <a:cs typeface="GIMTLT+MS-UIGothic"/>
              </a:rPr>
              <a:t>制定教学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00B6FF"/>
                </a:solidFill>
                <a:latin typeface="GIMTLT+MS-UIGothic"/>
                <a:cs typeface="GIMTLT+MS-UIGothic"/>
              </a:rPr>
              <a:t>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GIMTLT+MS-UIGothic"/>
                <a:cs typeface="GIMTLT+MS-UIGothic"/>
              </a:rPr>
              <a:t>教学方法运用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2000" spc="25">
                <a:solidFill>
                  <a:srgbClr val="00B6FF"/>
                </a:solidFill>
                <a:latin typeface="GIMTLT+MS-UIGothic"/>
                <a:cs typeface="GIMTLT+MS-UIGothic"/>
              </a:rPr>
              <a:t>堂管理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IMTLT+MS-UIGothic"/>
                <a:cs typeface="GIMTLT+MS-UIGothic"/>
              </a:rPr>
              <a:t>沟通能力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2300" spc="25">
                <a:solidFill>
                  <a:srgbClr val="00B6FF"/>
                </a:solidFill>
                <a:latin typeface="GIMTLT+MS-UIGothic"/>
                <a:cs typeface="GIMTLT+MS-UIGothic"/>
              </a:rPr>
              <a:t>言表达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倾</a:t>
            </a:r>
            <a:r>
              <a:rPr sz="2300" spc="25">
                <a:solidFill>
                  <a:srgbClr val="00B6FF"/>
                </a:solidFill>
                <a:latin typeface="GIMTLT+MS-UIGothic"/>
                <a:cs typeface="GIMTLT+MS-UIGothic"/>
              </a:rPr>
              <a:t>听能力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GIMTLT+MS-UIGothic"/>
                <a:cs typeface="GIMTLT+MS-UIGothic"/>
              </a:rPr>
              <a:t>情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2300" spc="25">
                <a:solidFill>
                  <a:srgbClr val="00B6FF"/>
                </a:solidFill>
                <a:latin typeface="GIMTLT+MS-UIGothic"/>
                <a:cs typeface="GIMTLT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00B6FF"/>
                </a:solidFill>
                <a:latin typeface="GIMTLT+MS-UIGothic"/>
                <a:cs typeface="GIMTLT+MS-UIGothic"/>
              </a:rPr>
              <a:t>和管理能力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2000" spc="25">
                <a:solidFill>
                  <a:srgbClr val="FFFDFD"/>
                </a:solidFill>
                <a:latin typeface="GIMTLT+MS-UIGothic"/>
                <a:cs typeface="GIMTLT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团队协</a:t>
            </a:r>
            <a:r>
              <a:rPr sz="2000">
                <a:solidFill>
                  <a:srgbClr val="FFFDFD"/>
                </a:solidFill>
                <a:latin typeface="GIMTLT+MS-UIGothic"/>
                <a:cs typeface="GIMTLT+MS-UIGothic"/>
              </a:rPr>
              <a:t>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IMTLT+MS-UIGothic"/>
                <a:cs typeface="GIMTLT+MS-UIGothic"/>
              </a:rPr>
              <a:t>合理安排教学和科研工作的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GIMTLT+MS-UIGothic"/>
                <a:cs typeface="GIMTLT+MS-UIGothic"/>
              </a:rPr>
              <a:t>，确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IMTLT+MS-UIGothic"/>
                <a:cs typeface="GIMTLT+MS-UIGothic"/>
              </a:rPr>
              <a:t>保工作的高效和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GIMTLT+MS-UIGothic"/>
                <a:cs typeface="GIMTLT+MS-UIGothic"/>
              </a:rPr>
              <a:t>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IMTLT+MS-UIGothic"/>
                <a:cs typeface="GIMTLT+MS-UIGothic"/>
              </a:rPr>
              <a:t>与同事、学生和其他利益相关者建立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99730" y="2967093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IMTLT+MS-UIGothic"/>
                <a:cs typeface="GIMTLT+MS-UIGothic"/>
              </a:rPr>
              <a:t>良好的合作关系，共同完成教学任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GIMTLT+MS-UIGothic"/>
                <a:cs typeface="GIMTL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DFD"/>
                </a:solidFill>
                <a:latin typeface="GIMTLT+MS-UIGothic"/>
                <a:cs typeface="GIMTLT+MS-UIGothic"/>
              </a:rPr>
              <a:t>源整合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IMTLT+MS-UIGothic"/>
                <a:cs typeface="GIMTLT+MS-UIGothic"/>
              </a:rPr>
              <a:t>有效地整合和利用各种教学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GIMTLT+MS-UIGothic"/>
                <a:cs typeface="GIMTLT+MS-UIGothic"/>
              </a:rPr>
              <a:t>源，如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IMTLT+MS-UIGothic"/>
                <a:cs typeface="GIMTLT+MS-UIGothic"/>
              </a:rPr>
              <a:t>教材、教具、网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络资</a:t>
            </a:r>
            <a:r>
              <a:rPr sz="1500">
                <a:solidFill>
                  <a:srgbClr val="FFFDFD"/>
                </a:solidFill>
                <a:latin typeface="GIMTLT+MS-UIGothic"/>
                <a:cs typeface="GIMTLT+MS-UIGothic"/>
              </a:rPr>
              <a:t>源等。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00B6FF"/>
                </a:solidFill>
                <a:latin typeface="GIMTLT+MS-UIGothic"/>
                <a:cs typeface="GIMTLT+MS-UIGothic"/>
              </a:rPr>
              <a:t>新能力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00B6FF"/>
                </a:solidFill>
                <a:latin typeface="GIMTLT+MS-UIGothic"/>
                <a:cs typeface="GIMTLT+MS-UIGothic"/>
              </a:rPr>
              <a:t>新教学内容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00B6FF"/>
                </a:solidFill>
                <a:latin typeface="GIMTLT+MS-UIGothic"/>
                <a:cs typeface="GIMTLT+MS-UIGothic"/>
              </a:rPr>
              <a:t>新教学方法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00B6FF"/>
                </a:solidFill>
                <a:latin typeface="GIMTLT+MS-UIGothic"/>
                <a:cs typeface="GIMTLT+MS-UIGothic"/>
              </a:rPr>
              <a:t>新思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维</a:t>
            </a:r>
            <a:r>
              <a:rPr sz="2300" spc="25">
                <a:solidFill>
                  <a:srgbClr val="00B6FF"/>
                </a:solidFill>
                <a:latin typeface="GIMTLT+MS-UIGothic"/>
                <a:cs typeface="GIMTLT+MS-UIGothic"/>
              </a:rPr>
              <a:t>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IMTLT+MS-UIGothic"/>
                <a:cs typeface="GIMTLT+MS-UIGothic"/>
              </a:rPr>
              <a:t>自我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GIMTLT+MS-UIGothic"/>
                <a:cs typeface="GIMTLT+MS-UIGothic"/>
              </a:rPr>
              <a:t>展能力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GIMTLT+MS-UIGothic"/>
                <a:cs typeface="GIMTLT+MS-UIGothic"/>
              </a:rPr>
              <a:t>自我反思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GIMTLT+MS-UIGothic"/>
                <a:cs typeface="GIMTLT+MS-UIGothic"/>
              </a:rPr>
              <a:t>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续</a:t>
            </a:r>
            <a:r>
              <a:rPr sz="2000" spc="25">
                <a:solidFill>
                  <a:srgbClr val="00B6FF"/>
                </a:solidFill>
                <a:latin typeface="GIMTLT+MS-UIGothic"/>
                <a:cs typeface="GIMTLT+MS-UIGothic"/>
              </a:rPr>
              <a:t>学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GIMTLT+MS-UIGothic"/>
                <a:cs typeface="GIMTLT+MS-UIGothic"/>
              </a:rPr>
              <a:t>拓展能力范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自己的教学工作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行反思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不足之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极改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不断学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和更新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，提高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自身的教学水平和学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素养。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除了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外，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极拓展其他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相关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域的知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和技能，提高自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身的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合素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IMTLT+MS-UIGothic"/>
                <a:cs typeface="GIMTL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https://d.book118.com/517055146020006043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LTPDBK+OKERPQ+ArialMT</vt:lpstr>
      <vt:lpstr>Times New Roman</vt:lpstr>
      <vt:lpstr>SimSun</vt:lpstr>
      <vt:lpstr>GIMTLT+MS-UIGothic</vt:lpstr>
      <vt:lpstr>UVJQLJ+UCDPVG+MicrosoftYaHei-Bold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2024-09-16T19:16:29.131</cp:lastPrinted>
  <dcterms:created xsi:type="dcterms:W3CDTF">2024-09-16T11:16:29Z</dcterms:created>
  <dcterms:modified xsi:type="dcterms:W3CDTF">2024-09-16T11:16:30Z</dcterms:modified>
</cp:coreProperties>
</file>