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BB432EF3-03AC-4D90-AB27-4DCB2CA5AB7A}"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9" name="PlaceHolder 1"/>
          <p:cNvSpPr>
            <a:spLocks noGrp="1"/>
          </p:cNvSpPr>
          <p:nvPr>
            <p:ph type="sldImg"/>
          </p:nvPr>
        </p:nvSpPr>
        <p:spPr>
          <a:xfrm>
            <a:off x="685800" y="1143000"/>
            <a:ext cx="5486040" cy="3085920"/>
          </a:xfrm>
          <a:prstGeom prst="rect">
            <a:avLst/>
          </a:prstGeom>
          <a:ln w="0">
            <a:noFill/>
          </a:ln>
        </p:spPr>
      </p:sp>
      <p:sp>
        <p:nvSpPr>
          <p:cNvPr id="34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2" name="PlaceHolder 1"/>
          <p:cNvSpPr>
            <a:spLocks noGrp="1"/>
          </p:cNvSpPr>
          <p:nvPr>
            <p:ph type="sldImg"/>
          </p:nvPr>
        </p:nvSpPr>
        <p:spPr>
          <a:xfrm>
            <a:off x="685800" y="1143000"/>
            <a:ext cx="5486040" cy="3085920"/>
          </a:xfrm>
          <a:prstGeom prst="rect">
            <a:avLst/>
          </a:prstGeom>
          <a:ln w="0">
            <a:noFill/>
          </a:ln>
        </p:spPr>
      </p:sp>
      <p:sp>
        <p:nvSpPr>
          <p:cNvPr id="34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5" name="PlaceHolder 1"/>
          <p:cNvSpPr>
            <a:spLocks noGrp="1"/>
          </p:cNvSpPr>
          <p:nvPr>
            <p:ph type="sldImg"/>
          </p:nvPr>
        </p:nvSpPr>
        <p:spPr>
          <a:xfrm>
            <a:off x="685800" y="1143000"/>
            <a:ext cx="5486040" cy="3085920"/>
          </a:xfrm>
          <a:prstGeom prst="rect">
            <a:avLst/>
          </a:prstGeom>
          <a:ln w="0">
            <a:noFill/>
          </a:ln>
        </p:spPr>
      </p:sp>
      <p:sp>
        <p:nvSpPr>
          <p:cNvPr id="34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8" name="PlaceHolder 1"/>
          <p:cNvSpPr>
            <a:spLocks noGrp="1"/>
          </p:cNvSpPr>
          <p:nvPr>
            <p:ph type="sldImg"/>
          </p:nvPr>
        </p:nvSpPr>
        <p:spPr>
          <a:xfrm>
            <a:off x="685800" y="1143000"/>
            <a:ext cx="5486040" cy="3085920"/>
          </a:xfrm>
          <a:prstGeom prst="rect">
            <a:avLst/>
          </a:prstGeom>
          <a:ln w="0">
            <a:noFill/>
          </a:ln>
        </p:spPr>
      </p:sp>
      <p:sp>
        <p:nvSpPr>
          <p:cNvPr id="34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1" name="PlaceHolder 1"/>
          <p:cNvSpPr>
            <a:spLocks noGrp="1"/>
          </p:cNvSpPr>
          <p:nvPr>
            <p:ph type="sldImg"/>
          </p:nvPr>
        </p:nvSpPr>
        <p:spPr>
          <a:xfrm>
            <a:off x="685800" y="1143000"/>
            <a:ext cx="5486040" cy="3085920"/>
          </a:xfrm>
          <a:prstGeom prst="rect">
            <a:avLst/>
          </a:prstGeom>
          <a:ln w="0">
            <a:noFill/>
          </a:ln>
        </p:spPr>
      </p:sp>
      <p:sp>
        <p:nvSpPr>
          <p:cNvPr id="352"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3"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9AEEDA3-E766-44B0-B581-BC0330FCF1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D292A4-5288-469F-B726-00A5E426EE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46CD79-9002-4E30-87AF-0A5861AC8E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73309B8-6DC6-4097-A58E-6755588129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D1E7749-70D4-431E-BD2F-6982A2CEB93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AA2FE0-FBAA-44AF-8CC5-25718191B3D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72A50D-F1FC-4367-BC8C-55ABA292E5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7FD0EB-AA88-4059-8185-3097218FD3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F5E3AF-3B84-4019-BCA3-A0A85B32CA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89BC91-B27A-4166-8E55-9BFA7C3928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7C2ECC-D75A-4527-A5A6-FC0E501595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E3A9F6AE-4EAF-4926-8EEC-A6BDABE956BF}"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5BFEA2E2-1D8D-4350-85B1-B971CC5E0D8A}"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7066012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装修行业安全生产规章制度培训方案</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安全培训要点</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安全事故处理流程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安全设备使用规范</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安全生产考核与奖惩机制</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装修行业安全生产规章制度培训方案简介</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装修行业安全生产规章制度的制定旨在提升装修行业安全生产管理水平，保障员工生命财产安全。通过培训，员工将更好地了解安全生产规章制度的内容和重要性。</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装修行业安全生产现状分析</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缺乏安全防护设施</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安全隐患普遍存在</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缺乏安全管理制度</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管理不规范</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缺乏安全规章制度培训</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员工安全意识薄弱</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造成人员伤亡和财产损失</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事故频发</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安全生产规章制度的基本概念</a:t>
            </a:r>
            <a:endParaRPr lang="en-US" sz="3600" b="0" strike="noStrike" spc="-1">
              <a:solidFill>
                <a:schemeClr val="dk1"/>
              </a:solidFill>
              <a:latin typeface="Arial"/>
            </a:endParaRPr>
          </a:p>
        </p:txBody>
      </p:sp>
      <p:sp>
        <p:nvSpPr>
          <p:cNvPr id="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规章制度涵盖安全管理的各个方面</a:t>
            </a:r>
            <a:endParaRPr lang="en-US" sz="1500" b="0" strike="noStrike" spc="-1">
              <a:solidFill>
                <a:srgbClr val="000000"/>
              </a:solidFill>
              <a:latin typeface="Arial"/>
            </a:endParaRPr>
          </a:p>
        </p:txBody>
      </p:sp>
      <p:sp>
        <p:nvSpPr>
          <p:cNvPr id="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定义和范围</a:t>
            </a:r>
            <a:endParaRPr lang="en-US" sz="2200" b="0" strike="noStrike" spc="-1">
              <a:solidFill>
                <a:srgbClr val="000000"/>
              </a:solidFill>
              <a:latin typeface="Arial"/>
            </a:endParaRPr>
          </a:p>
        </p:txBody>
      </p:sp>
      <p:sp>
        <p:nvSpPr>
          <p:cNvPr id="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制度性、操作性、可执行性</a:t>
            </a:r>
            <a:endParaRPr lang="en-US" sz="1500" b="0" strike="noStrike" spc="-1">
              <a:solidFill>
                <a:srgbClr val="000000"/>
              </a:solidFill>
              <a:latin typeface="Arial"/>
            </a:endParaRPr>
          </a:p>
        </p:txBody>
      </p:sp>
      <p:sp>
        <p:nvSpPr>
          <p:cNvPr id="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构成要素</a:t>
            </a:r>
            <a:endParaRPr lang="en-US" sz="2200" b="0" strike="noStrike" spc="-1">
              <a:solidFill>
                <a:srgbClr val="000000"/>
              </a:solidFill>
              <a:latin typeface="Arial"/>
            </a:endParaRPr>
          </a:p>
        </p:txBody>
      </p:sp>
      <p:sp>
        <p:nvSpPr>
          <p:cNvPr id="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保障员工生命财产安全</a:t>
            </a:r>
            <a:endParaRPr lang="en-US" sz="1500" b="0" strike="noStrike" spc="-1">
              <a:solidFill>
                <a:srgbClr val="000000"/>
              </a:solidFill>
              <a:latin typeface="Arial"/>
            </a:endParaRPr>
          </a:p>
        </p:txBody>
      </p:sp>
      <p:sp>
        <p:nvSpPr>
          <p:cNvPr id="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重要性</a:t>
            </a:r>
            <a:endParaRPr lang="en-US" sz="2200" b="0" strike="noStrike" spc="-1">
              <a:solidFill>
                <a:srgbClr val="000000"/>
              </a:solidFill>
              <a:latin typeface="Arial"/>
            </a:endParaRPr>
          </a:p>
        </p:txBody>
      </p:sp>
      <p:sp>
        <p:nvSpPr>
          <p:cNvPr id="1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安全生产规章制度的法律依据</a:t>
            </a:r>
            <a:endParaRPr lang="en-US" sz="3500" b="0" strike="noStrike" spc="-1">
              <a:solidFill>
                <a:srgbClr val="000000"/>
              </a:solidFill>
              <a:latin typeface="Arial"/>
            </a:endParaRPr>
          </a:p>
        </p:txBody>
      </p:sp>
      <p:sp>
        <p:nvSpPr>
          <p:cNvPr id="10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安全生产规章制度必须符合相关的法律法规要求，包括《安全生产法》、《建筑法》等相关规定。员工在工作中必须遵守法律法规，保障安全生产。</a:t>
            </a:r>
            <a:endParaRPr lang="en-US" sz="2500" b="0" strike="noStrike" spc="-1">
              <a:solidFill>
                <a:srgbClr val="000000"/>
              </a:solidFill>
              <a:latin typeface="Arial"/>
            </a:endParaRPr>
          </a:p>
        </p:txBody>
      </p:sp>
      <p:sp>
        <p:nvSpPr>
          <p:cNvPr id="10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法律法规要求</a:t>
            </a:r>
            <a:endParaRPr lang="en-US" sz="3600" b="0" strike="noStrike" spc="-1">
              <a:solidFill>
                <a:schemeClr val="dk1"/>
              </a:solidFill>
              <a:latin typeface="Arial"/>
            </a:endParaRPr>
          </a:p>
        </p:txBody>
      </p:sp>
      <p:sp>
        <p:nvSpPr>
          <p:cNvPr id="10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明确安全生产的基本要求</a:t>
            </a:r>
            <a:endParaRPr lang="en-US" sz="1500" b="0" strike="noStrike" spc="-1">
              <a:solidFill>
                <a:srgbClr val="000000"/>
              </a:solidFill>
              <a:latin typeface="Arial"/>
            </a:endParaRPr>
          </a:p>
        </p:txBody>
      </p:sp>
      <p:sp>
        <p:nvSpPr>
          <p:cNvPr id="10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《安全生产法》</a:t>
            </a:r>
            <a:endParaRPr lang="en-US" sz="2200" b="0" strike="noStrike" spc="-1">
              <a:solidFill>
                <a:srgbClr val="000000"/>
              </a:solidFill>
              <a:latin typeface="Arial"/>
            </a:endParaRPr>
          </a:p>
        </p:txBody>
      </p:sp>
      <p:sp>
        <p:nvSpPr>
          <p:cNvPr id="10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规范建筑行业安全生产管理</a:t>
            </a:r>
            <a:endParaRPr lang="en-US" sz="1500" b="0" strike="noStrike" spc="-1">
              <a:solidFill>
                <a:srgbClr val="000000"/>
              </a:solidFill>
              <a:latin typeface="Arial"/>
            </a:endParaRPr>
          </a:p>
        </p:txBody>
      </p:sp>
      <p:sp>
        <p:nvSpPr>
          <p:cNvPr id="11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《建筑法》</a:t>
            </a:r>
            <a:endParaRPr lang="en-US" sz="2200" b="0" strike="noStrike" spc="-1">
              <a:solidFill>
                <a:srgbClr val="000000"/>
              </a:solidFill>
              <a:latin typeface="Arial"/>
            </a:endParaRPr>
          </a:p>
        </p:txBody>
      </p:sp>
      <p:sp>
        <p:nvSpPr>
          <p:cNvPr id="11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保障员工合法权益</a:t>
            </a:r>
            <a:endParaRPr lang="en-US" sz="1500" b="0" strike="noStrike" spc="-1">
              <a:solidFill>
                <a:srgbClr val="000000"/>
              </a:solidFill>
              <a:latin typeface="Arial"/>
            </a:endParaRPr>
          </a:p>
        </p:txBody>
      </p:sp>
      <p:sp>
        <p:nvSpPr>
          <p:cNvPr id="11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《劳动合同法》</a:t>
            </a:r>
            <a:endParaRPr lang="en-US" sz="2200" b="0" strike="noStrike" spc="-1">
              <a:solidFill>
                <a:srgbClr val="000000"/>
              </a:solidFill>
              <a:latin typeface="Arial"/>
            </a:endParaRPr>
          </a:p>
        </p:txBody>
      </p:sp>
      <p:sp>
        <p:nvSpPr>
          <p:cNvPr id="11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安全培训要点</a:t>
            </a:r>
            <a:endParaRPr lang="en-US" sz="3600" b="0" strike="noStrike" spc="-1">
              <a:solidFill>
                <a:schemeClr val="dk1"/>
              </a:solidFill>
              <a:latin typeface="Arial"/>
            </a:endParaRPr>
          </a:p>
        </p:txBody>
      </p:sp>
      <p:sp>
        <p:nvSpPr>
          <p:cNvPr id="11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安全生产培训的重要性</a:t>
            </a:r>
            <a:endParaRPr lang="en-US" sz="3500" b="0" strike="noStrike" spc="-1">
              <a:solidFill>
                <a:srgbClr val="000000"/>
              </a:solidFill>
              <a:latin typeface="Arial"/>
            </a:endParaRPr>
          </a:p>
        </p:txBody>
      </p:sp>
      <p:sp>
        <p:nvSpPr>
          <p:cNvPr id="12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安全培训对员工至关重要，可以提升员工安全意识和技能，减少事故发生率。同时，安全培训也直接影响企业的生产效率和声誉，是企业发展的重要保障。员工应当重视安全生产培训，将安全作为首要任务。</a:t>
            </a:r>
            <a:endParaRPr lang="en-US" sz="2500" b="0" strike="noStrike" spc="-1">
              <a:solidFill>
                <a:srgbClr val="000000"/>
              </a:solidFill>
              <a:latin typeface="Arial"/>
            </a:endParaRPr>
          </a:p>
        </p:txBody>
      </p:sp>
      <p:sp>
        <p:nvSpPr>
          <p:cNvPr id="12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安全培训内容</a:t>
            </a:r>
            <a:endParaRPr lang="en-US" sz="3600" b="0" strike="noStrike" spc="-1">
              <a:solidFill>
                <a:schemeClr val="dk1"/>
              </a:solidFill>
              <a:latin typeface="Arial"/>
            </a:endParaRPr>
          </a:p>
        </p:txBody>
      </p:sp>
      <p:sp>
        <p:nvSpPr>
          <p:cNvPr id="12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重要性和执行</a:t>
            </a:r>
            <a:endParaRPr lang="en-US" sz="1500" b="0" strike="noStrike" spc="-1">
              <a:solidFill>
                <a:srgbClr val="000000"/>
              </a:solidFill>
              <a:latin typeface="Arial"/>
            </a:endParaRPr>
          </a:p>
        </p:txBody>
      </p:sp>
      <p:sp>
        <p:nvSpPr>
          <p:cNvPr id="12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安全规章制度</a:t>
            </a:r>
            <a:endParaRPr lang="en-US" sz="2200" b="0" strike="noStrike" spc="-1">
              <a:solidFill>
                <a:srgbClr val="000000"/>
              </a:solidFill>
              <a:latin typeface="Arial"/>
            </a:endParaRPr>
          </a:p>
        </p:txBody>
      </p:sp>
      <p:sp>
        <p:nvSpPr>
          <p:cNvPr id="12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处理突发事件的能力</a:t>
            </a:r>
            <a:endParaRPr lang="en-US" sz="1500" b="0" strike="noStrike" spc="-1">
              <a:solidFill>
                <a:srgbClr val="000000"/>
              </a:solidFill>
              <a:latin typeface="Arial"/>
            </a:endParaRPr>
          </a:p>
        </p:txBody>
      </p:sp>
      <p:sp>
        <p:nvSpPr>
          <p:cNvPr id="12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应急预案演练</a:t>
            </a:r>
            <a:endParaRPr lang="en-US" sz="2200" b="0" strike="noStrike" spc="-1">
              <a:solidFill>
                <a:srgbClr val="000000"/>
              </a:solidFill>
              <a:latin typeface="Arial"/>
            </a:endParaRPr>
          </a:p>
        </p:txBody>
      </p:sp>
      <p:sp>
        <p:nvSpPr>
          <p:cNvPr id="12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操作流程和注意事项</a:t>
            </a:r>
            <a:endParaRPr lang="en-US" sz="1500" b="0" strike="noStrike" spc="-1">
              <a:solidFill>
                <a:srgbClr val="000000"/>
              </a:solidFill>
              <a:latin typeface="Arial"/>
            </a:endParaRPr>
          </a:p>
        </p:txBody>
      </p:sp>
      <p:sp>
        <p:nvSpPr>
          <p:cNvPr id="12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安全操作规程</a:t>
            </a:r>
            <a:endParaRPr lang="en-US" sz="2200" b="0" strike="noStrike" spc="-1">
              <a:solidFill>
                <a:srgbClr val="000000"/>
              </a:solidFill>
              <a:latin typeface="Arial"/>
            </a:endParaRPr>
          </a:p>
        </p:txBody>
      </p:sp>
      <p:sp>
        <p:nvSpPr>
          <p:cNvPr id="12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安全培训方法</a:t>
            </a:r>
            <a:endParaRPr lang="en-US" sz="3600" b="0" strike="noStrike" spc="-1">
              <a:solidFill>
                <a:schemeClr val="dk1"/>
              </a:solidFill>
              <a:latin typeface="Arial"/>
            </a:endParaRPr>
          </a:p>
        </p:txBody>
      </p:sp>
      <p:sp>
        <p:nvSpPr>
          <p:cNvPr id="13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面对面交流</a:t>
            </a:r>
            <a:endParaRPr lang="en-US" sz="2000" b="0" strike="noStrike" spc="-1">
              <a:solidFill>
                <a:srgbClr val="000000"/>
              </a:solidFill>
              <a:latin typeface="Arial"/>
            </a:endParaRPr>
          </a:p>
        </p:txBody>
      </p:sp>
      <p:sp>
        <p:nvSpPr>
          <p:cNvPr id="13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课堂培训</a:t>
            </a:r>
            <a:endParaRPr lang="en-US" sz="3000" b="0" strike="noStrike" spc="-1">
              <a:solidFill>
                <a:srgbClr val="000000"/>
              </a:solidFill>
              <a:latin typeface="Arial"/>
            </a:endParaRPr>
          </a:p>
        </p:txBody>
      </p:sp>
      <p:sp>
        <p:nvSpPr>
          <p:cNvPr id="13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实战操作模拟</a:t>
            </a:r>
            <a:endParaRPr lang="en-US" sz="2000" b="0" strike="noStrike" spc="-1">
              <a:solidFill>
                <a:srgbClr val="000000"/>
              </a:solidFill>
              <a:latin typeface="Arial"/>
            </a:endParaRPr>
          </a:p>
        </p:txBody>
      </p:sp>
      <p:sp>
        <p:nvSpPr>
          <p:cNvPr id="13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模拟演练</a:t>
            </a:r>
            <a:endParaRPr lang="en-US" sz="3000" b="0" strike="noStrike" spc="-1">
              <a:solidFill>
                <a:srgbClr val="000000"/>
              </a:solidFill>
              <a:latin typeface="Arial"/>
            </a:endParaRPr>
          </a:p>
        </p:txBody>
      </p:sp>
      <p:sp>
        <p:nvSpPr>
          <p:cNvPr id="13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灵活学习方式</a:t>
            </a:r>
            <a:endParaRPr lang="en-US" sz="2000" b="0" strike="noStrike" spc="-1">
              <a:solidFill>
                <a:srgbClr val="000000"/>
              </a:solidFill>
              <a:latin typeface="Arial"/>
            </a:endParaRPr>
          </a:p>
        </p:txBody>
      </p:sp>
      <p:sp>
        <p:nvSpPr>
          <p:cNvPr id="13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在线培训</a:t>
            </a:r>
            <a:endParaRPr lang="en-US" sz="3000" b="0" strike="noStrike" spc="-1">
              <a:solidFill>
                <a:srgbClr val="000000"/>
              </a:solidFill>
              <a:latin typeface="Arial"/>
            </a:endParaRPr>
          </a:p>
        </p:txBody>
      </p:sp>
      <p:sp>
        <p:nvSpPr>
          <p:cNvPr id="140"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工具</a:t>
            </a:r>
            <a:endParaRPr lang="en-US" sz="2200" b="0" strike="noStrike" spc="-1">
              <a:solidFill>
                <a:srgbClr val="000000"/>
              </a:solidFill>
              <a:latin typeface="Arial"/>
            </a:endParaRPr>
          </a:p>
        </p:txBody>
      </p:sp>
      <p:sp>
        <p:nvSpPr>
          <p:cNvPr id="14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评估表格</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统计软件</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数据分析工具</a:t>
            </a:r>
            <a:endParaRPr lang="en-US" sz="1500" b="0" strike="noStrike" spc="-1">
              <a:solidFill>
                <a:srgbClr val="000000"/>
              </a:solidFill>
              <a:latin typeface="Arial"/>
            </a:endParaRPr>
          </a:p>
        </p:txBody>
      </p:sp>
      <p:sp>
        <p:nvSpPr>
          <p:cNvPr id="14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重要性</a:t>
            </a:r>
            <a:endParaRPr lang="en-US" sz="2200" b="0" strike="noStrike" spc="-1">
              <a:solidFill>
                <a:srgbClr val="000000"/>
              </a:solidFill>
              <a:latin typeface="Arial"/>
            </a:endParaRPr>
          </a:p>
        </p:txBody>
      </p:sp>
      <p:sp>
        <p:nvSpPr>
          <p:cNvPr id="14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及时调整培训计划</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提高培训质量</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实现安全生产目标</a:t>
            </a:r>
            <a:endParaRPr lang="en-US" sz="1500" b="0" strike="noStrike" spc="-1">
              <a:solidFill>
                <a:srgbClr val="000000"/>
              </a:solidFill>
              <a:latin typeface="Arial"/>
            </a:endParaRPr>
          </a:p>
        </p:txBody>
      </p:sp>
      <p:sp>
        <p:nvSpPr>
          <p:cNvPr id="14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安全培训效果评估</a:t>
            </a:r>
            <a:endParaRPr lang="en-US" sz="3600" b="0" strike="noStrike" spc="-1">
              <a:solidFill>
                <a:schemeClr val="dk1"/>
              </a:solidFill>
              <a:latin typeface="Arial"/>
            </a:endParaRPr>
          </a:p>
        </p:txBody>
      </p:sp>
      <p:sp>
        <p:nvSpPr>
          <p:cNvPr id="15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方法</a:t>
            </a:r>
            <a:endParaRPr lang="en-US" sz="2200" b="0" strike="noStrike" spc="-1">
              <a:solidFill>
                <a:srgbClr val="000000"/>
              </a:solidFill>
              <a:latin typeface="Arial"/>
            </a:endParaRPr>
          </a:p>
        </p:txBody>
      </p:sp>
      <p:sp>
        <p:nvSpPr>
          <p:cNvPr id="15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问卷调查</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实际操作评估</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考试测试</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安全培训的重要性</a:t>
            </a:r>
            <a:endParaRPr lang="en-US" sz="3600" b="0" strike="noStrike" spc="-1">
              <a:solidFill>
                <a:schemeClr val="dk1"/>
              </a:solidFill>
              <a:latin typeface="Arial"/>
            </a:endParaRPr>
          </a:p>
        </p:txBody>
      </p:sp>
      <p:sp>
        <p:nvSpPr>
          <p:cNvPr id="15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安全培训不仅仅是一次性的举措，还需要持续的跟进和评估。只有持之以恒地进行安全培训，才能确保员工对安全的认知和实践得到不断强化，让安全意识深入人心，真正做到防患于未然。</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安全事故处理流程</a:t>
            </a:r>
            <a:endParaRPr lang="en-US" sz="3600" b="0" strike="noStrike" spc="-1">
              <a:solidFill>
                <a:schemeClr val="dk1"/>
              </a:solidFill>
              <a:latin typeface="Arial"/>
            </a:endParaRPr>
          </a:p>
        </p:txBody>
      </p:sp>
      <p:sp>
        <p:nvSpPr>
          <p:cNvPr id="15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安全事故定义</a:t>
            </a:r>
            <a:endParaRPr lang="en-US" sz="3600" b="0" strike="noStrike" spc="-1">
              <a:solidFill>
                <a:schemeClr val="dk1"/>
              </a:solidFill>
              <a:latin typeface="Arial"/>
            </a:endParaRPr>
          </a:p>
        </p:txBody>
      </p:sp>
      <p:sp>
        <p:nvSpPr>
          <p:cNvPr id="16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详细说明安全事故的具体含义</a:t>
            </a:r>
            <a:endParaRPr lang="en-US" sz="2000" b="0" strike="noStrike" spc="-1">
              <a:solidFill>
                <a:srgbClr val="000000"/>
              </a:solidFill>
              <a:latin typeface="Arial"/>
            </a:endParaRPr>
          </a:p>
        </p:txBody>
      </p:sp>
      <p:sp>
        <p:nvSpPr>
          <p:cNvPr id="16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解释安全事故的定义和范围</a:t>
            </a:r>
            <a:endParaRPr lang="en-US" sz="3000" b="0" strike="noStrike" spc="-1">
              <a:solidFill>
                <a:srgbClr val="000000"/>
              </a:solidFill>
              <a:latin typeface="Arial"/>
            </a:endParaRPr>
          </a:p>
        </p:txBody>
      </p:sp>
      <p:sp>
        <p:nvSpPr>
          <p:cNvPr id="16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强调安全事故对人员和工程造成的危害</a:t>
            </a:r>
            <a:endParaRPr lang="en-US" sz="2000" b="0" strike="noStrike" spc="-1">
              <a:solidFill>
                <a:srgbClr val="000000"/>
              </a:solidFill>
              <a:latin typeface="Arial"/>
            </a:endParaRPr>
          </a:p>
        </p:txBody>
      </p:sp>
      <p:sp>
        <p:nvSpPr>
          <p:cNvPr id="16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引导员工了解安全事故的危害性</a:t>
            </a:r>
            <a:endParaRPr lang="en-US" sz="3000" b="0" strike="noStrike" spc="-1">
              <a:solidFill>
                <a:srgbClr val="000000"/>
              </a:solidFill>
              <a:latin typeface="Arial"/>
            </a:endParaRPr>
          </a:p>
        </p:txBody>
      </p:sp>
      <p:sp>
        <p:nvSpPr>
          <p:cNvPr id="16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介绍常见的安全事故种类</a:t>
            </a:r>
            <a:endParaRPr lang="en-US" sz="2000" b="0" strike="noStrike" spc="-1">
              <a:solidFill>
                <a:srgbClr val="000000"/>
              </a:solidFill>
              <a:latin typeface="Arial"/>
            </a:endParaRPr>
          </a:p>
        </p:txBody>
      </p:sp>
      <p:sp>
        <p:nvSpPr>
          <p:cNvPr id="16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列举常见的安全事故类型</a:t>
            </a:r>
            <a:endParaRPr lang="en-US" sz="3000" b="0" strike="noStrike" spc="-1">
              <a:solidFill>
                <a:srgbClr val="000000"/>
              </a:solidFill>
              <a:latin typeface="Arial"/>
            </a:endParaRPr>
          </a:p>
        </p:txBody>
      </p:sp>
      <p:sp>
        <p:nvSpPr>
          <p:cNvPr id="168"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安全事故处理流程</a:t>
            </a:r>
            <a:endParaRPr lang="en-US" sz="3500" b="0" strike="noStrike" spc="-1">
              <a:solidFill>
                <a:srgbClr val="000000"/>
              </a:solidFill>
              <a:latin typeface="Arial"/>
            </a:endParaRPr>
          </a:p>
        </p:txBody>
      </p:sp>
      <p:sp>
        <p:nvSpPr>
          <p:cNvPr id="17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在装修行业，安全事故处理流程是至关重要的一环。员工需要了解安全事故发生后应该如何迅速有效地处理，以最大程度减少人员伤亡和财产损失。</a:t>
            </a:r>
            <a:endParaRPr lang="en-US" sz="2500" b="0" strike="noStrike" spc="-1">
              <a:solidFill>
                <a:srgbClr val="000000"/>
              </a:solidFill>
              <a:latin typeface="Arial"/>
            </a:endParaRPr>
          </a:p>
        </p:txBody>
      </p:sp>
      <p:sp>
        <p:nvSpPr>
          <p:cNvPr id="17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安全事故报告与分析</a:t>
            </a:r>
            <a:endParaRPr lang="en-US" sz="3600" b="0" strike="noStrike" spc="-1">
              <a:solidFill>
                <a:schemeClr val="dk1"/>
              </a:solidFill>
              <a:latin typeface="Arial"/>
            </a:endParaRPr>
          </a:p>
        </p:txBody>
      </p:sp>
      <p:sp>
        <p:nvSpPr>
          <p:cNvPr id="17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强调及时报告安全事故的重要性</a:t>
            </a:r>
            <a:endParaRPr lang="en-US" sz="1500" b="0" strike="noStrike" spc="-1">
              <a:solidFill>
                <a:srgbClr val="000000"/>
              </a:solidFill>
              <a:latin typeface="Arial"/>
            </a:endParaRPr>
          </a:p>
        </p:txBody>
      </p:sp>
      <p:sp>
        <p:nvSpPr>
          <p:cNvPr id="17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介绍安全事故报告的重要性</a:t>
            </a:r>
            <a:endParaRPr lang="en-US" sz="2200" b="0" strike="noStrike" spc="-1">
              <a:solidFill>
                <a:srgbClr val="000000"/>
              </a:solidFill>
              <a:latin typeface="Arial"/>
            </a:endParaRPr>
          </a:p>
        </p:txBody>
      </p:sp>
      <p:sp>
        <p:nvSpPr>
          <p:cNvPr id="17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指导员工如何分析安全事故并提出改进措施</a:t>
            </a:r>
            <a:endParaRPr lang="en-US" sz="1500" b="0" strike="noStrike" spc="-1">
              <a:solidFill>
                <a:srgbClr val="000000"/>
              </a:solidFill>
              <a:latin typeface="Arial"/>
            </a:endParaRPr>
          </a:p>
        </p:txBody>
      </p:sp>
      <p:sp>
        <p:nvSpPr>
          <p:cNvPr id="17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分析如何进行安全事故的分析和总结</a:t>
            </a:r>
            <a:endParaRPr lang="en-US" sz="2200" b="0" strike="noStrike" spc="-1">
              <a:solidFill>
                <a:srgbClr val="000000"/>
              </a:solidFill>
              <a:latin typeface="Arial"/>
            </a:endParaRPr>
          </a:p>
        </p:txBody>
      </p:sp>
      <p:sp>
        <p:nvSpPr>
          <p:cNvPr id="17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强调预防安全事故的重要性</a:t>
            </a:r>
            <a:endParaRPr lang="en-US" sz="1500" b="0" strike="noStrike" spc="-1">
              <a:solidFill>
                <a:srgbClr val="000000"/>
              </a:solidFill>
              <a:latin typeface="Arial"/>
            </a:endParaRPr>
          </a:p>
        </p:txBody>
      </p:sp>
      <p:sp>
        <p:nvSpPr>
          <p:cNvPr id="17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引导员工了解如何避免类似安全事故再次发生</a:t>
            </a:r>
            <a:endParaRPr lang="en-US" sz="2200" b="0" strike="noStrike" spc="-1">
              <a:solidFill>
                <a:srgbClr val="000000"/>
              </a:solidFill>
              <a:latin typeface="Arial"/>
            </a:endParaRPr>
          </a:p>
        </p:txBody>
      </p:sp>
      <p:sp>
        <p:nvSpPr>
          <p:cNvPr id="18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介绍安全事故应急预案的重要性</a:t>
            </a:r>
            <a:endParaRPr lang="en-US" sz="2200" b="0" strike="noStrike" spc="-1">
              <a:solidFill>
                <a:srgbClr val="000000"/>
              </a:solidFill>
              <a:latin typeface="Arial"/>
            </a:endParaRPr>
          </a:p>
        </p:txBody>
      </p:sp>
      <p:sp>
        <p:nvSpPr>
          <p:cNvPr id="18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阐述应急预案在安全事故处理中的作用</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强调应急预案对安全生产的重要性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提供应急预案执行的必要性</a:t>
            </a:r>
            <a:endParaRPr lang="en-US" sz="1500" b="0" strike="noStrike" spc="-1">
              <a:solidFill>
                <a:srgbClr val="000000"/>
              </a:solidFill>
              <a:latin typeface="Arial"/>
            </a:endParaRPr>
          </a:p>
        </p:txBody>
      </p:sp>
      <p:sp>
        <p:nvSpPr>
          <p:cNvPr id="18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引导员工了解应急预案的操作流程</a:t>
            </a:r>
            <a:endParaRPr lang="en-US" sz="2200" b="0" strike="noStrike" spc="-1">
              <a:solidFill>
                <a:srgbClr val="000000"/>
              </a:solidFill>
              <a:latin typeface="Arial"/>
            </a:endParaRPr>
          </a:p>
        </p:txBody>
      </p:sp>
      <p:sp>
        <p:nvSpPr>
          <p:cNvPr id="18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详细说明应急预案的操作步骤</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提供实际案例分析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强调员工必须熟悉应急预案的操作流程</a:t>
            </a:r>
            <a:endParaRPr lang="en-US" sz="1500" b="0" strike="noStrike" spc="-1">
              <a:solidFill>
                <a:srgbClr val="000000"/>
              </a:solidFill>
              <a:latin typeface="Arial"/>
            </a:endParaRPr>
          </a:p>
        </p:txBody>
      </p:sp>
      <p:sp>
        <p:nvSpPr>
          <p:cNvPr id="18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安全事故应急预案</a:t>
            </a:r>
            <a:endParaRPr lang="en-US" sz="3600" b="0" strike="noStrike" spc="-1">
              <a:solidFill>
                <a:schemeClr val="dk1"/>
              </a:solidFill>
              <a:latin typeface="Arial"/>
            </a:endParaRPr>
          </a:p>
        </p:txBody>
      </p:sp>
      <p:sp>
        <p:nvSpPr>
          <p:cNvPr id="19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提供安全事故应急预案的编制指南</a:t>
            </a:r>
            <a:endParaRPr lang="en-US" sz="2200" b="0" strike="noStrike" spc="-1">
              <a:solidFill>
                <a:srgbClr val="000000"/>
              </a:solidFill>
              <a:latin typeface="Arial"/>
            </a:endParaRPr>
          </a:p>
        </p:txBody>
      </p:sp>
      <p:sp>
        <p:nvSpPr>
          <p:cNvPr id="19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明确应急预案的编制流程</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指导员工如何执行应急预案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强调应急预案的重要性</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https://d.book118.com/517066012011006055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130</Paragraphs>
  <Slides>20</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装修行业安全生产规章制度培训方案</vt:lpstr>
      <vt:lpstr>目录</vt:lpstr>
      <vt:lpstr>第一章 简介</vt:lpstr>
      <vt:lpstr> </vt:lpstr>
      <vt:lpstr>装修行业安全生产现状分析</vt:lpstr>
      <vt:lpstr>安全生产规章制度的基本概念</vt:lpstr>
      <vt:lpstr> </vt:lpstr>
      <vt:lpstr>法律法规要求</vt:lpstr>
      <vt:lpstr>第2章 安全培训要点</vt:lpstr>
      <vt:lpstr> </vt:lpstr>
      <vt:lpstr>安全培训内容</vt:lpstr>
      <vt:lpstr>安全培训方法</vt:lpstr>
      <vt:lpstr>安全培训效果评估</vt:lpstr>
      <vt:lpstr>安全培训的重要性</vt:lpstr>
      <vt:lpstr>第3章 安全事故处理流程</vt:lpstr>
      <vt:lpstr>安全事故定义</vt:lpstr>
      <vt:lpstr> </vt:lpstr>
      <vt:lpstr>安全事故报告与分析</vt:lpstr>
      <vt:lpstr>安全事故应急预案</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2024-09-29T14:14:44.665</cp:lastPrinted>
  <dcterms:created xsi:type="dcterms:W3CDTF">2024-09-29T06:14:44Z</dcterms:created>
  <dcterms:modified xsi:type="dcterms:W3CDTF">2024-09-29T06:14:46Z</dcterms:modified>
</cp:coreProperties>
</file>