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7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0491F-6466-437E-98C5-480F816AB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1B1AB-C273-45DD-A5BD-0B7915F9A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766B1-501B-4C0E-813E-7CCF75048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4B463-32BA-4902-902C-71B7F07E1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3C205-86DC-4C7E-A0CC-C7FE61C42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BE825-8CDB-4F01-8D86-60308A613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81B2B-E84B-470C-9BC1-7CD3D9D42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208DD-F36E-47CE-94E0-0D69C58A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F7007-F5FB-444F-857C-FC757CD5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D708B-B51C-4A16-B3BE-19508FEE5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F28AA-C59B-4FC2-A6DD-242064884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18.xml" /><Relationship Id="rId30" Type="http://schemas.openxmlformats.org/officeDocument/2006/relationships/tags" Target="../tags/tag245.xml" /><Relationship Id="rId31" Type="http://schemas.openxmlformats.org/officeDocument/2006/relationships/tags" Target="../tags/tag246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661060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先天性直肠阴道瘘护理查房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先天性直肠阴道瘘相关知识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先天性直肠阴道瘘相关知识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定义和疾病概述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先天性直肠阴道瘘：一种先天性发育异常，表现为直肠和阴道之间的异常通道。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病因：胚胎发育过程中，直肠和阴道之间的隔膜发育不全或受损。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症状：排便困难、大便失禁、阴道分泌物增多、感染等。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诊断：通过病史、体格检查、影像学检查（如X线、超声、MRI等）、内镜检查等方法进行诊断。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治疗：手术治疗为主，包括瘘管切除、直肠阴道瘘修补等。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21" name="矩形: 圆角 4"/>
          <p:cNvSpPr/>
          <p:nvPr>
            <p:custDataLst>
              <p:tags r:id="rId2"/>
            </p:custDataLst>
          </p:nvPr>
        </p:nvSpPr>
        <p:spPr>
          <a:xfrm>
            <a:off x="838200" y="1905637"/>
            <a:ext cx="2462984" cy="3731057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3" name="矩形: 圆角 4"/>
          <p:cNvSpPr/>
          <p:nvPr>
            <p:custDataLst>
              <p:tags r:id="rId3"/>
            </p:custDataLst>
          </p:nvPr>
        </p:nvSpPr>
        <p:spPr>
          <a:xfrm>
            <a:off x="3522353" y="1905637"/>
            <a:ext cx="2462984" cy="3731057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>
          <a:xfrm>
            <a:off x="1044437" y="3506894"/>
            <a:ext cx="2050520" cy="176757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胚胎发育异常：先天性直肠阴道瘘的主要原因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5"/>
            </p:custDataLst>
          </p:nvPr>
        </p:nvSpPr>
        <p:spPr>
          <a:xfrm>
            <a:off x="3728589" y="3506894"/>
            <a:ext cx="2050520" cy="176757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遗传因素：部分患者存在遗传基因缺陷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1237129" y="2320572"/>
            <a:ext cx="1665059" cy="1048028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921282" y="2320572"/>
            <a:ext cx="1665059" cy="1048028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4"/>
                </a:solidFill>
                <a:latin typeface="+mn-ea"/>
              </a:rPr>
              <a:t>02</a:t>
            </a:r>
            <a:endParaRPr lang="en-US" altLang="zh-CN" sz="6000" b="1">
              <a:solidFill>
                <a:schemeClr val="accent4"/>
              </a:solidFill>
              <a:latin typeface="+mn-ea"/>
            </a:endParaRPr>
          </a:p>
        </p:txBody>
      </p:sp>
      <p:sp>
        <p:nvSpPr>
          <p:cNvPr id="30" name="矩形: 圆角 4"/>
          <p:cNvSpPr/>
          <p:nvPr>
            <p:custDataLst>
              <p:tags r:id="rId8"/>
            </p:custDataLst>
          </p:nvPr>
        </p:nvSpPr>
        <p:spPr>
          <a:xfrm>
            <a:off x="6207121" y="1905637"/>
            <a:ext cx="2462984" cy="3731057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6413358" y="3506894"/>
            <a:ext cx="2050520" cy="176757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环境因素：孕期感染、辐射等环境因素可能导致发病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6606051" y="2320572"/>
            <a:ext cx="1665059" cy="1048028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: 圆角 4"/>
          <p:cNvSpPr/>
          <p:nvPr>
            <p:custDataLst>
              <p:tags r:id="rId11"/>
            </p:custDataLst>
          </p:nvPr>
        </p:nvSpPr>
        <p:spPr>
          <a:xfrm>
            <a:off x="8891274" y="1905637"/>
            <a:ext cx="2462984" cy="3731057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9097511" y="3506894"/>
            <a:ext cx="2050520" cy="176757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产伤：分娩过程中产伤可能导致直肠阴道瘘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290204" y="2320572"/>
            <a:ext cx="1665059" cy="1048028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分类和临床表现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分类：先天性直肠阴道瘘可分为高位瘘、中位瘘和低位瘘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临床表现：主要表现为阴道分泌物增多、异味、瘙痒、疼痛等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诊断：主要通过病史、体格检查、影像学检查等方法进行诊断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治疗：治疗方法包括保守治疗、手术治疗等，具体治疗方案需根据患者病情和身体状况制定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患儿基本情况</a:t>
            </a:r>
            <a:endParaRPr lang="zh-CN" altLang="en-US"/>
          </a:p>
        </p:txBody>
      </p:sp>
      <p:sp>
        <p:nvSpPr>
          <p:cNvPr id="15" name="矩形: 单圆角 79"/>
          <p:cNvSpPr/>
          <p:nvPr>
            <p:custDataLst>
              <p:tags r:id="rId2"/>
            </p:custDataLst>
          </p:nvPr>
        </p:nvSpPr>
        <p:spPr>
          <a:xfrm flipV="1">
            <a:off x="838200" y="1471058"/>
            <a:ext cx="3365066" cy="2155410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1969299" y="1471058"/>
            <a:ext cx="1103481" cy="635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01</a:t>
            </a:r>
            <a:endParaRPr lang="en-US" altLang="zh-CN" sz="2800" b="1"/>
          </a:p>
        </p:txBody>
      </p:sp>
      <p:sp>
        <p:nvSpPr>
          <p:cNvPr id="17" name="文本框 178"/>
          <p:cNvSpPr txBox="1"/>
          <p:nvPr>
            <p:custDataLst>
              <p:tags r:id="rId4"/>
            </p:custDataLst>
          </p:nvPr>
        </p:nvSpPr>
        <p:spPr>
          <a:xfrm>
            <a:off x="879320" y="2342550"/>
            <a:ext cx="3284054" cy="1170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  <a:sym typeface="+mn-ea"/>
              </a:rPr>
              <a:t>年龄：1岁</a:t>
            </a:r>
            <a:endParaRPr lang="zh-CN" altLang="en-US" sz="2200">
              <a:latin typeface="+mn-ea"/>
              <a:ea typeface="+mn-ea"/>
              <a:sym typeface="+mn-ea"/>
            </a:endParaRPr>
          </a:p>
        </p:txBody>
      </p:sp>
      <p:sp>
        <p:nvSpPr>
          <p:cNvPr id="26" name="矩形: 单圆角 79"/>
          <p:cNvSpPr/>
          <p:nvPr>
            <p:custDataLst>
              <p:tags r:id="rId5"/>
            </p:custDataLst>
          </p:nvPr>
        </p:nvSpPr>
        <p:spPr>
          <a:xfrm flipV="1">
            <a:off x="4413774" y="1471058"/>
            <a:ext cx="3365066" cy="2155410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6"/>
            </p:custDataLst>
          </p:nvPr>
        </p:nvSpPr>
        <p:spPr>
          <a:xfrm>
            <a:off x="5544873" y="1471058"/>
            <a:ext cx="1103481" cy="63520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02</a:t>
            </a:r>
            <a:endParaRPr lang="en-US" altLang="zh-CN" sz="2800" b="1"/>
          </a:p>
        </p:txBody>
      </p:sp>
      <p:sp>
        <p:nvSpPr>
          <p:cNvPr id="28" name="文本框 178"/>
          <p:cNvSpPr txBox="1"/>
          <p:nvPr>
            <p:custDataLst>
              <p:tags r:id="rId7"/>
            </p:custDataLst>
          </p:nvPr>
        </p:nvSpPr>
        <p:spPr>
          <a:xfrm>
            <a:off x="4454894" y="2342550"/>
            <a:ext cx="3284054" cy="1170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  <a:sym typeface="+mn-ea"/>
              </a:rPr>
              <a:t>性别：女</a:t>
            </a:r>
            <a:endParaRPr lang="zh-CN" altLang="en-US" sz="2200">
              <a:latin typeface="+mn-ea"/>
              <a:ea typeface="+mn-ea"/>
              <a:sym typeface="+mn-ea"/>
            </a:endParaRPr>
          </a:p>
        </p:txBody>
      </p:sp>
      <p:sp>
        <p:nvSpPr>
          <p:cNvPr id="31" name="矩形: 单圆角 79"/>
          <p:cNvSpPr/>
          <p:nvPr>
            <p:custDataLst>
              <p:tags r:id="rId8"/>
            </p:custDataLst>
          </p:nvPr>
        </p:nvSpPr>
        <p:spPr>
          <a:xfrm flipV="1">
            <a:off x="7989348" y="1471058"/>
            <a:ext cx="3365066" cy="2155410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9"/>
            </p:custDataLst>
          </p:nvPr>
        </p:nvSpPr>
        <p:spPr>
          <a:xfrm>
            <a:off x="9120447" y="1471058"/>
            <a:ext cx="1103481" cy="635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03</a:t>
            </a:r>
            <a:endParaRPr lang="en-US" altLang="zh-CN" sz="2800" b="1"/>
          </a:p>
        </p:txBody>
      </p:sp>
      <p:sp>
        <p:nvSpPr>
          <p:cNvPr id="33" name="文本框 178"/>
          <p:cNvSpPr txBox="1"/>
          <p:nvPr>
            <p:custDataLst>
              <p:tags r:id="rId10"/>
            </p:custDataLst>
          </p:nvPr>
        </p:nvSpPr>
        <p:spPr>
          <a:xfrm>
            <a:off x="8030468" y="2342550"/>
            <a:ext cx="3284054" cy="1170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  <a:sym typeface="+mn-ea"/>
              </a:rPr>
              <a:t>出生体重：3kg</a:t>
            </a:r>
            <a:endParaRPr lang="zh-CN" altLang="en-US" sz="2200">
              <a:latin typeface="+mn-ea"/>
              <a:ea typeface="+mn-ea"/>
              <a:sym typeface="+mn-ea"/>
            </a:endParaRPr>
          </a:p>
        </p:txBody>
      </p:sp>
      <p:sp>
        <p:nvSpPr>
          <p:cNvPr id="36" name="矩形: 单圆角 79"/>
          <p:cNvSpPr/>
          <p:nvPr>
            <p:custDataLst>
              <p:tags r:id="rId11"/>
            </p:custDataLst>
          </p:nvPr>
        </p:nvSpPr>
        <p:spPr>
          <a:xfrm flipV="1">
            <a:off x="2625987" y="3915533"/>
            <a:ext cx="3365066" cy="2155410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12"/>
            </p:custDataLst>
          </p:nvPr>
        </p:nvSpPr>
        <p:spPr>
          <a:xfrm>
            <a:off x="3757086" y="3915533"/>
            <a:ext cx="1103481" cy="635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04</a:t>
            </a:r>
            <a:endParaRPr lang="en-US" altLang="zh-CN" sz="2800" b="1"/>
          </a:p>
        </p:txBody>
      </p:sp>
      <p:sp>
        <p:nvSpPr>
          <p:cNvPr id="38" name="文本框 178"/>
          <p:cNvSpPr txBox="1"/>
          <p:nvPr>
            <p:custDataLst>
              <p:tags r:id="rId13"/>
            </p:custDataLst>
          </p:nvPr>
        </p:nvSpPr>
        <p:spPr>
          <a:xfrm>
            <a:off x="2667107" y="4787025"/>
            <a:ext cx="3284054" cy="1170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  <a:sym typeface="+mn-ea"/>
              </a:rPr>
              <a:t>出生时诊断：先天性直肠阴道瘘</a:t>
            </a:r>
            <a:endParaRPr lang="zh-CN" altLang="en-US" sz="2200">
              <a:latin typeface="+mn-ea"/>
              <a:ea typeface="+mn-ea"/>
              <a:sym typeface="+mn-ea"/>
            </a:endParaRPr>
          </a:p>
        </p:txBody>
      </p:sp>
      <p:sp>
        <p:nvSpPr>
          <p:cNvPr id="41" name="矩形: 单圆角 79"/>
          <p:cNvSpPr/>
          <p:nvPr>
            <p:custDataLst>
              <p:tags r:id="rId14"/>
            </p:custDataLst>
          </p:nvPr>
        </p:nvSpPr>
        <p:spPr>
          <a:xfrm flipV="1">
            <a:off x="6201561" y="3915533"/>
            <a:ext cx="3365066" cy="2155410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矩形 41"/>
          <p:cNvSpPr/>
          <p:nvPr>
            <p:custDataLst>
              <p:tags r:id="rId15"/>
            </p:custDataLst>
          </p:nvPr>
        </p:nvSpPr>
        <p:spPr>
          <a:xfrm>
            <a:off x="7332660" y="3915533"/>
            <a:ext cx="1103481" cy="63520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05</a:t>
            </a:r>
            <a:endParaRPr lang="en-US" altLang="zh-CN" sz="2800" b="1"/>
          </a:p>
        </p:txBody>
      </p:sp>
      <p:sp>
        <p:nvSpPr>
          <p:cNvPr id="43" name="文本框 178"/>
          <p:cNvSpPr txBox="1"/>
          <p:nvPr>
            <p:custDataLst>
              <p:tags r:id="rId16"/>
            </p:custDataLst>
          </p:nvPr>
        </p:nvSpPr>
        <p:spPr>
          <a:xfrm>
            <a:off x="6242681" y="4787025"/>
            <a:ext cx="3284054" cy="1170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+mn-ea"/>
                <a:ea typeface="+mn-ea"/>
                <a:sym typeface="+mn-ea"/>
              </a:rPr>
              <a:t>目前状况：生长发育正常，无其他并发症</a:t>
            </a:r>
            <a:endParaRPr lang="zh-CN" altLang="en-US" sz="3200">
              <a:latin typeface="+mn-ea"/>
              <a:ea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诊疗过程及效果</a:t>
            </a:r>
            <a:endParaRPr lang="zh-CN" altLang="en-US"/>
          </a:p>
        </p:txBody>
      </p:sp>
      <p:sp>
        <p:nvSpPr>
          <p:cNvPr id="14" name="Freeform 5"/>
          <p:cNvSpPr/>
          <p:nvPr>
            <p:custDataLst>
              <p:tags r:id="rId2"/>
            </p:custDataLst>
          </p:nvPr>
        </p:nvSpPr>
        <p:spPr bwMode="auto">
          <a:xfrm>
            <a:off x="963354" y="1661693"/>
            <a:ext cx="3144671" cy="1967263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5" name="Freeform 6"/>
          <p:cNvSpPr/>
          <p:nvPr>
            <p:custDataLst>
              <p:tags r:id="rId3"/>
            </p:custDataLst>
          </p:nvPr>
        </p:nvSpPr>
        <p:spPr bwMode="auto">
          <a:xfrm>
            <a:off x="1144427" y="1364400"/>
            <a:ext cx="2962903" cy="51039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6" name="Freeform 7"/>
          <p:cNvSpPr/>
          <p:nvPr>
            <p:custDataLst>
              <p:tags r:id="rId4"/>
            </p:custDataLst>
          </p:nvPr>
        </p:nvSpPr>
        <p:spPr bwMode="auto">
          <a:xfrm>
            <a:off x="962712" y="3537275"/>
            <a:ext cx="1381621" cy="215489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8" name="文本框 58"/>
          <p:cNvSpPr txBox="1"/>
          <p:nvPr>
            <p:custDataLst>
              <p:tags r:id="rId5"/>
            </p:custDataLst>
          </p:nvPr>
        </p:nvSpPr>
        <p:spPr>
          <a:xfrm>
            <a:off x="1315868" y="1487684"/>
            <a:ext cx="753440" cy="3478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24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53" name="文本框 10"/>
          <p:cNvSpPr txBox="1"/>
          <p:nvPr>
            <p:custDataLst>
              <p:tags r:id="rId6"/>
            </p:custDataLst>
          </p:nvPr>
        </p:nvSpPr>
        <p:spPr>
          <a:xfrm>
            <a:off x="1065448" y="2000723"/>
            <a:ext cx="2941242" cy="128735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诊断：通过病史、体格检查、影像学检查等手段，明确诊断为先天性直肠阴道瘘。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Freeform 5"/>
          <p:cNvSpPr/>
          <p:nvPr>
            <p:custDataLst>
              <p:tags r:id="rId7"/>
            </p:custDataLst>
          </p:nvPr>
        </p:nvSpPr>
        <p:spPr bwMode="auto">
          <a:xfrm>
            <a:off x="4524454" y="1661693"/>
            <a:ext cx="3144671" cy="1967263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5" name="Freeform 6"/>
          <p:cNvSpPr/>
          <p:nvPr>
            <p:custDataLst>
              <p:tags r:id="rId8"/>
            </p:custDataLst>
          </p:nvPr>
        </p:nvSpPr>
        <p:spPr bwMode="auto">
          <a:xfrm>
            <a:off x="4705527" y="1364400"/>
            <a:ext cx="2962903" cy="51039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6" name="Freeform 7"/>
          <p:cNvSpPr/>
          <p:nvPr>
            <p:custDataLst>
              <p:tags r:id="rId9"/>
            </p:custDataLst>
          </p:nvPr>
        </p:nvSpPr>
        <p:spPr bwMode="auto">
          <a:xfrm>
            <a:off x="4523812" y="3537275"/>
            <a:ext cx="1381621" cy="215489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7" name="文本框 58"/>
          <p:cNvSpPr txBox="1"/>
          <p:nvPr>
            <p:custDataLst>
              <p:tags r:id="rId10"/>
            </p:custDataLst>
          </p:nvPr>
        </p:nvSpPr>
        <p:spPr>
          <a:xfrm>
            <a:off x="4876968" y="1487684"/>
            <a:ext cx="753440" cy="3478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2">
                    <a:lumMod val="75000"/>
                  </a:schemeClr>
                </a:solidFill>
                <a:latin typeface="+mn-ea"/>
              </a:rPr>
              <a:t>02</a:t>
            </a:r>
            <a:endParaRPr lang="en-US" altLang="zh-CN" sz="2400" b="1" spc="300">
              <a:solidFill>
                <a:schemeClr val="accent2">
                  <a:lumMod val="75000"/>
                </a:schemeClr>
              </a:solidFill>
              <a:latin typeface="+mn-ea"/>
            </a:endParaRPr>
          </a:p>
        </p:txBody>
      </p:sp>
      <p:sp>
        <p:nvSpPr>
          <p:cNvPr id="54" name="文本框 10"/>
          <p:cNvSpPr txBox="1"/>
          <p:nvPr>
            <p:custDataLst>
              <p:tags r:id="rId11"/>
            </p:custDataLst>
          </p:nvPr>
        </p:nvSpPr>
        <p:spPr>
          <a:xfrm>
            <a:off x="4626549" y="2000723"/>
            <a:ext cx="2941242" cy="128735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治疗方案：根据患者病情，制定个性化的治疗方案，包括手术治疗、药物治疗、康复治疗等。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Freeform 5"/>
          <p:cNvSpPr/>
          <p:nvPr>
            <p:custDataLst>
              <p:tags r:id="rId12"/>
            </p:custDataLst>
          </p:nvPr>
        </p:nvSpPr>
        <p:spPr bwMode="auto">
          <a:xfrm>
            <a:off x="8085554" y="1661693"/>
            <a:ext cx="3144671" cy="1967263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3" name="Freeform 6"/>
          <p:cNvSpPr/>
          <p:nvPr>
            <p:custDataLst>
              <p:tags r:id="rId13"/>
            </p:custDataLst>
          </p:nvPr>
        </p:nvSpPr>
        <p:spPr bwMode="auto">
          <a:xfrm>
            <a:off x="8266627" y="1364400"/>
            <a:ext cx="2962903" cy="51039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4" name="Freeform 7"/>
          <p:cNvSpPr/>
          <p:nvPr>
            <p:custDataLst>
              <p:tags r:id="rId14"/>
            </p:custDataLst>
          </p:nvPr>
        </p:nvSpPr>
        <p:spPr bwMode="auto">
          <a:xfrm>
            <a:off x="8084270" y="3537275"/>
            <a:ext cx="1381621" cy="215489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5" name="文本框 58"/>
          <p:cNvSpPr txBox="1"/>
          <p:nvPr>
            <p:custDataLst>
              <p:tags r:id="rId15"/>
            </p:custDataLst>
          </p:nvPr>
        </p:nvSpPr>
        <p:spPr>
          <a:xfrm>
            <a:off x="8437427" y="1487684"/>
            <a:ext cx="753440" cy="3478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3">
                    <a:lumMod val="50000"/>
                  </a:schemeClr>
                </a:solidFill>
                <a:latin typeface="+mn-ea"/>
              </a:rPr>
              <a:t>03</a:t>
            </a:r>
            <a:endParaRPr lang="en-US" altLang="zh-CN" sz="2400" b="1" spc="300">
              <a:solidFill>
                <a:schemeClr val="accent3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55" name="文本框 10"/>
          <p:cNvSpPr txBox="1"/>
          <p:nvPr>
            <p:custDataLst>
              <p:tags r:id="rId16"/>
            </p:custDataLst>
          </p:nvPr>
        </p:nvSpPr>
        <p:spPr>
          <a:xfrm>
            <a:off x="8187007" y="2000723"/>
            <a:ext cx="2941242" cy="128735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手术治疗：采用微创手术技术，修复瘘管，重建肛门括约肌功能。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Freeform 5"/>
          <p:cNvSpPr/>
          <p:nvPr>
            <p:custDataLst>
              <p:tags r:id="rId17"/>
            </p:custDataLst>
          </p:nvPr>
        </p:nvSpPr>
        <p:spPr bwMode="auto">
          <a:xfrm>
            <a:off x="963354" y="4086272"/>
            <a:ext cx="3144671" cy="1967263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41" name="Freeform 6"/>
          <p:cNvSpPr/>
          <p:nvPr>
            <p:custDataLst>
              <p:tags r:id="rId18"/>
            </p:custDataLst>
          </p:nvPr>
        </p:nvSpPr>
        <p:spPr bwMode="auto">
          <a:xfrm>
            <a:off x="1144427" y="3788979"/>
            <a:ext cx="2962903" cy="51039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42" name="Freeform 7"/>
          <p:cNvSpPr/>
          <p:nvPr>
            <p:custDataLst>
              <p:tags r:id="rId19"/>
            </p:custDataLst>
          </p:nvPr>
        </p:nvSpPr>
        <p:spPr bwMode="auto">
          <a:xfrm>
            <a:off x="962712" y="5961854"/>
            <a:ext cx="1381621" cy="215489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4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43" name="文本框 58"/>
          <p:cNvSpPr txBox="1"/>
          <p:nvPr>
            <p:custDataLst>
              <p:tags r:id="rId20"/>
            </p:custDataLst>
          </p:nvPr>
        </p:nvSpPr>
        <p:spPr>
          <a:xfrm>
            <a:off x="1315868" y="3912262"/>
            <a:ext cx="753440" cy="3478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4">
                    <a:lumMod val="75000"/>
                  </a:schemeClr>
                </a:solidFill>
                <a:latin typeface="+mn-ea"/>
              </a:rPr>
              <a:t>04</a:t>
            </a:r>
            <a:endParaRPr lang="en-US" altLang="zh-CN" sz="2400" b="1" spc="300">
              <a:solidFill>
                <a:schemeClr val="accent4">
                  <a:lumMod val="75000"/>
                </a:schemeClr>
              </a:solidFill>
              <a:latin typeface="+mn-ea"/>
            </a:endParaRPr>
          </a:p>
        </p:txBody>
      </p:sp>
      <p:sp>
        <p:nvSpPr>
          <p:cNvPr id="56" name="文本框 10"/>
          <p:cNvSpPr txBox="1"/>
          <p:nvPr>
            <p:custDataLst>
              <p:tags r:id="rId21"/>
            </p:custDataLst>
          </p:nvPr>
        </p:nvSpPr>
        <p:spPr>
          <a:xfrm>
            <a:off x="1065448" y="4425302"/>
            <a:ext cx="2941242" cy="128735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药物治疗：使用抗生素、抗炎药、止痛药等药物，控制感染、减轻疼痛。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Freeform 5"/>
          <p:cNvSpPr/>
          <p:nvPr>
            <p:custDataLst>
              <p:tags r:id="rId22"/>
            </p:custDataLst>
          </p:nvPr>
        </p:nvSpPr>
        <p:spPr bwMode="auto">
          <a:xfrm>
            <a:off x="4524454" y="4086272"/>
            <a:ext cx="3144671" cy="1967263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1" name="Freeform 6"/>
          <p:cNvSpPr/>
          <p:nvPr>
            <p:custDataLst>
              <p:tags r:id="rId23"/>
            </p:custDataLst>
          </p:nvPr>
        </p:nvSpPr>
        <p:spPr bwMode="auto">
          <a:xfrm>
            <a:off x="4705527" y="3788979"/>
            <a:ext cx="2962903" cy="51039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9" name="Freeform 7"/>
          <p:cNvSpPr/>
          <p:nvPr>
            <p:custDataLst>
              <p:tags r:id="rId24"/>
            </p:custDataLst>
          </p:nvPr>
        </p:nvSpPr>
        <p:spPr bwMode="auto">
          <a:xfrm>
            <a:off x="4523812" y="5961854"/>
            <a:ext cx="1381621" cy="215489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5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47" name="文本框 58"/>
          <p:cNvSpPr txBox="1"/>
          <p:nvPr>
            <p:custDataLst>
              <p:tags r:id="rId25"/>
            </p:custDataLst>
          </p:nvPr>
        </p:nvSpPr>
        <p:spPr>
          <a:xfrm>
            <a:off x="4876968" y="3912262"/>
            <a:ext cx="753440" cy="3478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5">
                    <a:lumMod val="75000"/>
                  </a:schemeClr>
                </a:solidFill>
                <a:latin typeface="+mn-ea"/>
              </a:rPr>
              <a:t>05</a:t>
            </a:r>
            <a:endParaRPr lang="en-US" altLang="zh-CN" sz="2400" b="1" spc="300">
              <a:solidFill>
                <a:schemeClr val="accent5">
                  <a:lumMod val="75000"/>
                </a:schemeClr>
              </a:solidFill>
              <a:latin typeface="+mn-ea"/>
            </a:endParaRPr>
          </a:p>
        </p:txBody>
      </p:sp>
      <p:sp>
        <p:nvSpPr>
          <p:cNvPr id="57" name="文本框 10"/>
          <p:cNvSpPr txBox="1"/>
          <p:nvPr>
            <p:custDataLst>
              <p:tags r:id="rId26"/>
            </p:custDataLst>
          </p:nvPr>
        </p:nvSpPr>
        <p:spPr>
          <a:xfrm>
            <a:off x="4626549" y="4425302"/>
            <a:ext cx="2941242" cy="128735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康复治疗：通过康复训练、心理辅导等方法，帮助患者恢复身体机能，提高生活质量。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27"/>
            </p:custDataLst>
          </p:nvPr>
        </p:nvSpPr>
        <p:spPr bwMode="auto">
          <a:xfrm>
            <a:off x="8085554" y="4086272"/>
            <a:ext cx="3144671" cy="1967263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2" name="Freeform 6"/>
          <p:cNvSpPr/>
          <p:nvPr>
            <p:custDataLst>
              <p:tags r:id="rId28"/>
            </p:custDataLst>
          </p:nvPr>
        </p:nvSpPr>
        <p:spPr bwMode="auto">
          <a:xfrm>
            <a:off x="8266627" y="3788979"/>
            <a:ext cx="2962903" cy="51039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3" name="Freeform 7"/>
          <p:cNvSpPr/>
          <p:nvPr>
            <p:custDataLst>
              <p:tags r:id="rId29"/>
            </p:custDataLst>
          </p:nvPr>
        </p:nvSpPr>
        <p:spPr bwMode="auto">
          <a:xfrm>
            <a:off x="8084270" y="5961854"/>
            <a:ext cx="1381621" cy="215489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7" name="文本框 58"/>
          <p:cNvSpPr txBox="1"/>
          <p:nvPr>
            <p:custDataLst>
              <p:tags r:id="rId30"/>
            </p:custDataLst>
          </p:nvPr>
        </p:nvSpPr>
        <p:spPr>
          <a:xfrm>
            <a:off x="8437427" y="3912262"/>
            <a:ext cx="753440" cy="3478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6">
                    <a:lumMod val="75000"/>
                  </a:schemeClr>
                </a:solidFill>
                <a:latin typeface="+mn-ea"/>
              </a:rPr>
              <a:t>06</a:t>
            </a:r>
            <a:endParaRPr lang="en-US" altLang="zh-CN" sz="2400" b="1" spc="300">
              <a:solidFill>
                <a:schemeClr val="accent6">
                  <a:lumMod val="75000"/>
                </a:schemeClr>
              </a:solidFill>
              <a:latin typeface="+mn-ea"/>
            </a:endParaRPr>
          </a:p>
        </p:txBody>
      </p:sp>
      <p:sp>
        <p:nvSpPr>
          <p:cNvPr id="18" name="文本框 10"/>
          <p:cNvSpPr txBox="1"/>
          <p:nvPr>
            <p:custDataLst>
              <p:tags r:id="rId31"/>
            </p:custDataLst>
          </p:nvPr>
        </p:nvSpPr>
        <p:spPr>
          <a:xfrm>
            <a:off x="8187007" y="4422734"/>
            <a:ext cx="2941242" cy="128735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效果评估：通过定期复查、生活质量评估等方式，评估治疗效果，调整治疗方案。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当前问题及难点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诊断困难：先天性直肠阴道瘘的临床表现多样，容易与其他疾病混淆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治疗方案选择：需要根据患者的具体情况制定个性化的治疗方案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手术风险：手术治疗存在一定的风险，如术后感染、出血等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术后护理：术后护理对患者的康复至关重要，需要严密观察病情变化，及时调整治疗方案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症状：疼痛部位、程度、持续时间等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原因：手术创伤、炎症、尿路感染等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影响：影响患者生活质量、心理状态等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护理措施：止痛药物、物理治疗、心理护理等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https://d.book118.com/517066106000006045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73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4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2"/>
  <p:tag name="KSO_WM_UNIT_INDEX" val="1_1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75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2"/>
  <p:tag name="KSO_WM_UNIT_INDEX" val="1_2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76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77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2"/>
  <p:tag name="KSO_WM_UNIT_INDEX" val="1_3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81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2"/>
  <p:tag name="KSO_WM_UNIT_INDEX" val="1_4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84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0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0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0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0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0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0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0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0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1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1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1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1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5_2"/>
  <p:tag name="KSO_WM_UNIT_INDEX" val="1_5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1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1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1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04_5*l_h_i*1_1_2"/>
  <p:tag name="KSO_WM_UNIT_INDEX" val="1_1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04_5*l_h_i*1_1_3"/>
  <p:tag name="KSO_WM_UNIT_INDEX" val="1_1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04_5*l_h_i*1_1_4"/>
  <p:tag name="KSO_WM_UNIT_INDEX" val="1_1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04_5*l_h_i*1_2_2"/>
  <p:tag name="KSO_WM_UNIT_INDEX" val="1_2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04_5*l_h_i*1_2_3"/>
  <p:tag name="KSO_WM_UNIT_INDEX" val="1_2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04_5*l_h_i*1_2_4"/>
  <p:tag name="KSO_WM_UNIT_INDEX" val="1_2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2_1"/>
  <p:tag name="KSO_WM_UNIT_INDEX" val="1_2_1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04_5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04_5*l_h_i*1_3_3"/>
  <p:tag name="KSO_WM_UNIT_INDEX" val="1_3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04_5*l_h_i*1_3_4"/>
  <p:tag name="KSO_WM_UNIT_INDEX" val="1_3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3_1"/>
  <p:tag name="KSO_WM_UNIT_INDEX" val="1_3_1"/>
  <p:tag name="KSO_WM_UNIT_LAYERLEVEL" val="1_1_1"/>
  <p:tag name="KSO_WM_UNIT_SUBTYPE" val="d"/>
  <p:tag name="KSO_WM_UNIT_TEXT_FILL_FORE_SCHEMECOLOR_INDEX" val="7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4_5*l_h_i*1_4_2"/>
  <p:tag name="KSO_WM_UNIT_INDEX" val="1_4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4_5*l_h_i*1_4_3"/>
  <p:tag name="KSO_WM_UNIT_INDEX" val="1_4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4_5*l_h_i*1_4_4"/>
  <p:tag name="KSO_WM_UNIT_INDEX" val="1_4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4_1"/>
  <p:tag name="KSO_WM_UNIT_INDEX" val="1_4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31304_5*l_h_i*1_5_2"/>
  <p:tag name="KSO_WM_UNIT_INDEX" val="1_5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31304_5*l_h_i*1_5_3"/>
  <p:tag name="KSO_WM_UNIT_INDEX" val="1_5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31304_5*l_h_i*1_5_4"/>
  <p:tag name="KSO_WM_UNIT_INDEX" val="1_5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5_1"/>
  <p:tag name="KSO_WM_UNIT_INDEX" val="1_5_1"/>
  <p:tag name="KSO_WM_UNIT_LAYERLEVEL" val="1_1_1"/>
  <p:tag name="KSO_WM_UNIT_SUBTYPE" val="d"/>
  <p:tag name="KSO_WM_UNIT_TEXT_FILL_FORE_SCHEMECOLOR_INDEX" val="9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304_5*l_h_i*1_6_2"/>
  <p:tag name="KSO_WM_UNIT_INDEX" val="1_6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304_5*l_h_i*1_6_3"/>
  <p:tag name="KSO_WM_UNIT_INDEX" val="1_6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304_5*l_h_i*1_6_4"/>
  <p:tag name="KSO_WM_UNIT_INDEX" val="1_6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6_1"/>
  <p:tag name="KSO_WM_UNIT_INDEX" val="1_6_1"/>
  <p:tag name="KSO_WM_UNIT_LAYERLEVEL" val="1_1_1"/>
  <p:tag name="KSO_WM_UNIT_SUBTYPE" val="d"/>
  <p:tag name="KSO_WM_UNIT_TEXT_FILL_FORE_SCHEMECOLOR_INDEX" val="10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先天性直肠阴道瘘护理查房</vt:lpstr>
      <vt:lpstr>目录</vt:lpstr>
      <vt:lpstr>先天性直肠阴道瘘相关知识</vt:lpstr>
      <vt:lpstr>定义和疾病概述</vt:lpstr>
      <vt:lpstr>病因和发病机制</vt:lpstr>
      <vt:lpstr>分类和临床表现</vt:lpstr>
      <vt:lpstr>病例汇报</vt:lpstr>
      <vt:lpstr>患儿基本情况</vt:lpstr>
      <vt:lpstr>诊疗过程及效果</vt:lpstr>
      <vt:lpstr>当前问题及难点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2024-09-19T14:28:07.111</cp:lastPrinted>
  <dcterms:created xsi:type="dcterms:W3CDTF">2024-09-19T06:28:07Z</dcterms:created>
  <dcterms:modified xsi:type="dcterms:W3CDTF">2024-09-19T06:28:09Z</dcterms:modified>
</cp:coreProperties>
</file>