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8F6C397-8C29-4284-AB48-F02397118FA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CAE4FD4-7A74-4C37-B7AB-D47A07D492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F3CBD4A-B55D-45D4-91B3-7BE0C580F0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2FB3459-BFFD-427A-AE91-7B56C4B8D04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962A94D-04CA-49C7-AEA7-BD67E03D1D2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1E33877-24ED-4EA8-9FB3-76AB883ED38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0E34993-2616-447C-B0AD-94764BB830D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B0E596C-290B-4EFF-9CDB-812F5CC3E5D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5062A37-8580-4660-883C-F25081C886E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A08AB92-C406-4AC2-8A66-D74593EF118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1963445-770D-4678-942D-750D94BEE60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17102122022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338290" y="1712976"/>
            <a:ext cx="7512711" cy="2092147"/>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accent1">
                    <a:lumMod val="50000"/>
                  </a:schemeClr>
                </a:solidFill>
                <a:latin typeface="Microsoft Yahei"/>
                <a:ea typeface="Microsoft Yahei"/>
                <a:cs typeface="Microsoft Yahei"/>
              </a:rPr>
              <a:t>营销渠道和营销模式</a:t>
            </a:r>
          </a:p>
        </p:txBody>
      </p:sp>
      <p:sp>
        <p:nvSpPr>
          <p:cNvPr id="3" name="AutoShape 3"/>
          <p:cNvSpPr/>
          <p:nvPr/>
        </p:nvSpPr>
        <p:spPr>
          <a:xfrm>
            <a:off x="3491789" y="4425696"/>
            <a:ext cx="2875241" cy="536520"/>
          </a:xfrm>
          <a:prstGeom prst="rect">
            <a:avLst/>
          </a:prstGeom>
          <a:noFill/>
        </p:spPr>
        <p:txBody>
          <a:bodyPr wrap="square" lIns="85725" tIns="38100" rIns="85725" bIns="381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2025">
                <a:solidFill>
                  <a:schemeClr val="accent1">
                    <a:lumMod val="50000"/>
                  </a:schemeClr>
                </a:solidFill>
                <a:latin typeface="Microsoft Yahei"/>
                <a:ea typeface="Microsoft Yahei"/>
                <a:cs typeface="Microsoft Yahei"/>
              </a:rPr>
              <a:t>汇报人：XXX</a:t>
            </a:r>
            <a:endParaRPr lang="en-US" sz="1100"/>
          </a:p>
        </p:txBody>
      </p:sp>
      <p:sp>
        <p:nvSpPr>
          <p:cNvPr id="4" name="AutoShape 4"/>
          <p:cNvSpPr/>
          <p:nvPr/>
        </p:nvSpPr>
        <p:spPr>
          <a:xfrm>
            <a:off x="5820461" y="4425696"/>
            <a:ext cx="2820047" cy="536520"/>
          </a:xfrm>
          <a:prstGeom prst="rect">
            <a:avLst/>
          </a:prstGeom>
          <a:noFill/>
        </p:spPr>
        <p:txBody>
          <a:bodyPr wrap="square" lIns="85725" tIns="38100" rIns="85725" bIns="381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2025">
                <a:solidFill>
                  <a:schemeClr val="accent1">
                    <a:lumMod val="50000"/>
                  </a:schemeClr>
                </a:solidFill>
                <a:latin typeface="Microsoft Yahei"/>
                <a:ea typeface="Microsoft Yahei"/>
                <a:cs typeface="Microsoft Yahei"/>
              </a:rPr>
              <a:t>2024-01-13</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903951" y="2187854"/>
            <a:ext cx="1038225" cy="24384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6300" b="1">
                <a:solidFill>
                  <a:schemeClr val="accent1">
                    <a:lumMod val="50000"/>
                  </a:schemeClr>
                </a:solidFill>
                <a:latin typeface="Microsoft Yahei"/>
                <a:ea typeface="Microsoft Yahei"/>
                <a:cs typeface="Microsoft Yahei"/>
              </a:rPr>
              <a:t>目</a:t>
            </a:r>
          </a:p>
          <a:p>
            <a:pPr algn="ctr">
              <a:lnSpc>
                <a:spcPct val="112000"/>
              </a:lnSpc>
            </a:pPr>
            <a:r>
              <a:rPr lang="en-US" sz="6300" b="1">
                <a:solidFill>
                  <a:schemeClr val="accent1">
                    <a:lumMod val="50000"/>
                  </a:schemeClr>
                </a:solidFill>
                <a:latin typeface="Microsoft Yahei"/>
                <a:ea typeface="Microsoft Yahei"/>
                <a:cs typeface="Microsoft Yahei"/>
              </a:rPr>
              <a:t>录</a:t>
            </a:r>
          </a:p>
        </p:txBody>
      </p:sp>
      <p:sp>
        <p:nvSpPr>
          <p:cNvPr id="4" name="TextBox 4"/>
          <p:cNvSpPr txBox="1"/>
          <p:nvPr/>
        </p:nvSpPr>
        <p:spPr>
          <a:xfrm rot="5400000">
            <a:off x="533570" y="3333902"/>
            <a:ext cx="2381250" cy="3714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725" b="1">
                <a:solidFill>
                  <a:schemeClr val="accent1">
                    <a:lumMod val="50000"/>
                  </a:schemeClr>
                </a:solidFill>
                <a:latin typeface="Microsoft Yahei"/>
                <a:ea typeface="Microsoft Yahei"/>
                <a:cs typeface="Microsoft Yahei"/>
              </a:rPr>
              <a:t>CATALOGUE</a:t>
            </a:r>
          </a:p>
        </p:txBody>
      </p:sp>
      <p:sp>
        <p:nvSpPr>
          <p:cNvPr id="5" name="TextBox 5"/>
          <p:cNvSpPr txBox="1"/>
          <p:nvPr/>
        </p:nvSpPr>
        <p:spPr>
          <a:xfrm>
            <a:off x="4532782"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lumMod val="50000"/>
                  </a:schemeClr>
                </a:solidFill>
                <a:latin typeface="Microsoft Yahei"/>
                <a:ea typeface="Microsoft Yahei"/>
                <a:cs typeface="Microsoft Yahei"/>
              </a:rPr>
              <a:t>营销渠道概述</a:t>
            </a:r>
          </a:p>
          <a:p>
            <a:pPr marL="203200" lvl="0" indent="-203200">
              <a:lnSpc>
                <a:spcPct val="150000"/>
              </a:lnSpc>
              <a:buFont typeface="Arial"/>
              <a:buChar char="•"/>
            </a:pPr>
            <a:r>
              <a:rPr lang="en-US" sz="2400" b="1">
                <a:solidFill>
                  <a:schemeClr val="accent1">
                    <a:lumMod val="50000"/>
                  </a:schemeClr>
                </a:solidFill>
                <a:latin typeface="Microsoft Yahei"/>
                <a:ea typeface="Microsoft Yahei"/>
                <a:cs typeface="Microsoft Yahei"/>
              </a:rPr>
              <a:t>营销模式概述</a:t>
            </a:r>
          </a:p>
          <a:p>
            <a:pPr marL="203200" lvl="0" indent="-203200">
              <a:lnSpc>
                <a:spcPct val="150000"/>
              </a:lnSpc>
              <a:buFont typeface="Arial"/>
              <a:buChar char="•"/>
            </a:pPr>
            <a:r>
              <a:rPr lang="en-US" sz="2400" b="1">
                <a:solidFill>
                  <a:schemeClr val="accent1">
                    <a:lumMod val="50000"/>
                  </a:schemeClr>
                </a:solidFill>
                <a:latin typeface="Microsoft Yahei"/>
                <a:ea typeface="Microsoft Yahei"/>
                <a:cs typeface="Microsoft Yahei"/>
              </a:rPr>
              <a:t>营销渠道与营销模式的关联</a:t>
            </a:r>
          </a:p>
          <a:p>
            <a:pPr marL="203200" lvl="0" indent="-203200">
              <a:lnSpc>
                <a:spcPct val="150000"/>
              </a:lnSpc>
              <a:buFont typeface="Arial"/>
              <a:buChar char="•"/>
            </a:pPr>
            <a:r>
              <a:rPr lang="en-US" sz="2400" b="1">
                <a:solidFill>
                  <a:schemeClr val="accent1">
                    <a:lumMod val="50000"/>
                  </a:schemeClr>
                </a:solidFill>
                <a:latin typeface="Microsoft Yahei"/>
                <a:ea typeface="Microsoft Yahei"/>
                <a:cs typeface="Microsoft Yahei"/>
              </a:rPr>
              <a:t>营销渠道和营销模式的案例分析</a:t>
            </a:r>
          </a:p>
          <a:p>
            <a:pPr marL="203200" lvl="0" indent="-203200">
              <a:lnSpc>
                <a:spcPct val="150000"/>
              </a:lnSpc>
              <a:buFont typeface="Arial"/>
              <a:buChar char="•"/>
            </a:pPr>
            <a:r>
              <a:rPr lang="en-US" sz="2400" b="1">
                <a:solidFill>
                  <a:schemeClr val="accent1">
                    <a:lumMod val="50000"/>
                  </a:schemeClr>
                </a:solidFill>
                <a:latin typeface="Microsoft Yahei"/>
                <a:ea typeface="Microsoft Yahei"/>
                <a:cs typeface="Microsoft Yahei"/>
              </a:rPr>
              <a:t>未来趋势与展望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73885" y="3368650"/>
            <a:ext cx="8248650" cy="18573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50000"/>
                  </a:schemeClr>
                </a:solidFill>
                <a:latin typeface="Microsoft Yahei"/>
                <a:ea typeface="Microsoft Yahei"/>
                <a:cs typeface="Microsoft Yahei"/>
              </a:rPr>
              <a:t>营销渠道概述</a:t>
            </a:r>
          </a:p>
        </p:txBody>
      </p:sp>
      <p:sp>
        <p:nvSpPr>
          <p:cNvPr id="3" name="TextBox 3"/>
          <p:cNvSpPr txBox="1"/>
          <p:nvPr/>
        </p:nvSpPr>
        <p:spPr>
          <a:xfrm>
            <a:off x="4824413" y="2004974"/>
            <a:ext cx="2543175" cy="3429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50000"/>
                  </a:schemeClr>
                </a:solidFill>
                <a:latin typeface="Microsoft Yahei"/>
                <a:ea typeface="Microsoft Yahei"/>
                <a:cs typeface="Microsoft Yahei"/>
              </a:rPr>
              <a:t>CATALOGUE</a:t>
            </a:r>
          </a:p>
        </p:txBody>
      </p:sp>
      <p:sp>
        <p:nvSpPr>
          <p:cNvPr id="4" name="TextBox 4"/>
          <p:cNvSpPr txBox="1"/>
          <p:nvPr/>
        </p:nvSpPr>
        <p:spPr>
          <a:xfrm>
            <a:off x="3133725" y="538925"/>
            <a:ext cx="5924550" cy="1343025"/>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chemeClr val="accent1">
                    <a:lumMod val="5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营销渠道</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指企业为了将产品或服务传递给目标客户而建立的一系列相互依存的营销组织或个人。</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营销渠道的作用</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帮助企业将产品或服务从生产者传递到消费者，实现商品或服务的价值。</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营销渠道定义</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降低营销成本</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选择适合的营销渠道，可以降低企业的营销成本，提高营销效率。</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提高市场覆盖率</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通过多渠道营销，企业可以覆盖更广泛的目标客户群体，提高市场占有率。</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增强品牌影响力</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通过与渠道合作伙伴的合作，企业可以扩大品牌知名度和影响力。</a:t>
            </a:r>
          </a:p>
        </p:txBody>
      </p:sp>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营销渠道的重要性</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4036" r="2403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直接渠道与间接渠道</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根据是否经过中间商，营销渠道可分为直接渠道和间接渠道。直接渠道是企业直接将产品或服务销售给消费者；间接渠道则是通过中间商销售产品或服务。</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长渠道与短渠道</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根据渠道层次的多少，营销渠道可分为长渠道和短渠道。长渠道是指经过多个层次的中间商；短渠道则是指只有少数层次的中间商。</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宽渠道与窄渠道</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根据同一渠道中中间商数量的多少，营销渠道可分为宽渠道和窄渠道。宽渠道是指同一渠道中中间商数量多，覆盖面广；窄渠道则是指同一渠道中中间商数量较少，覆盖面较窄。</a:t>
            </a:r>
          </a:p>
        </p:txBody>
      </p:sp>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营销渠道的分类</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73885" y="3368650"/>
            <a:ext cx="8248650" cy="18573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50000"/>
                  </a:schemeClr>
                </a:solidFill>
                <a:latin typeface="Microsoft Yahei"/>
                <a:ea typeface="Microsoft Yahei"/>
                <a:cs typeface="Microsoft Yahei"/>
              </a:rPr>
              <a:t>营销模式概述</a:t>
            </a:r>
          </a:p>
        </p:txBody>
      </p:sp>
      <p:sp>
        <p:nvSpPr>
          <p:cNvPr id="3" name="TextBox 3"/>
          <p:cNvSpPr txBox="1"/>
          <p:nvPr/>
        </p:nvSpPr>
        <p:spPr>
          <a:xfrm>
            <a:off x="4824413" y="2004974"/>
            <a:ext cx="2543175" cy="3429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50000"/>
                  </a:schemeClr>
                </a:solidFill>
                <a:latin typeface="Microsoft Yahei"/>
                <a:ea typeface="Microsoft Yahei"/>
                <a:cs typeface="Microsoft Yahei"/>
              </a:rPr>
              <a:t>CATALOGUE</a:t>
            </a:r>
          </a:p>
        </p:txBody>
      </p:sp>
      <p:sp>
        <p:nvSpPr>
          <p:cNvPr id="4" name="TextBox 4"/>
          <p:cNvSpPr txBox="1"/>
          <p:nvPr/>
        </p:nvSpPr>
        <p:spPr>
          <a:xfrm>
            <a:off x="3133725" y="538925"/>
            <a:ext cx="5924550" cy="1343025"/>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chemeClr val="accent1">
                    <a:lumMod val="5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营销模式的定义</a:t>
            </a:r>
          </a:p>
        </p:txBody>
      </p:sp>
      <p:sp>
        <p:nvSpPr>
          <p:cNvPr id="24" name="AutoShape 24"/>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63624" y="1510084"/>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营销模式是指企业根据市场需求和自身实际情况，选择和确定的营销策略、渠道、手段和组织形式等营销要素的有机组合。</a:t>
            </a:r>
            <a:endParaRPr lang="en-US" sz="1100"/>
          </a:p>
        </p:txBody>
      </p:sp>
      <p:sp>
        <p:nvSpPr>
          <p:cNvPr id="26" name="AutoShape 26"/>
          <p:cNvSpPr/>
          <p:nvPr/>
        </p:nvSpPr>
        <p:spPr>
          <a:xfrm>
            <a:off x="590191" y="415758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它是一种系统化的、结构化的营销策略，旨在实现企业的营销目标，满足消费者的需求，并提高企业的市场竞争力。</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t="-3" b="-3"/>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8563" r="28563"/>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营销模式是企业实现市场定位和品牌形象的关键因素，它决定了企业如何与竞争对手进行差异化竞争，并影响企业的市场份额和盈利能力。</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营销模式的选择和实施需要与企业的战略目标、组织结构和文化相匹配，以确保企业能够高效地实现其营销目标。</a:t>
            </a:r>
          </a:p>
        </p:txBody>
      </p: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营销模式的重要性</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t="-3" b="-3"/>
          </a:stretch>
        </a:blipFill>
      </p:bgPr>
    </p:bg>
    <p:spTree>
      <p:nvGrpSpPr>
        <p:cNvPr id="1" name=""/>
        <p:cNvGrpSpPr/>
        <p:nvPr/>
      </p:nvGrpSpPr>
      <p:grpSpPr>
        <a:xfrm>
          <a:off x="0" y="0"/>
          <a:ext cx="0" cy="0"/>
        </a:xfrm>
      </p:grpSpPr>
      <p:cxnSp>
        <p:nvCxnSpPr>
          <p:cNvPr id="2" name="Connector 2"/>
          <p:cNvCxnSpPr/>
          <p:nvPr/>
        </p:nvCxnSpPr>
        <p:spPr>
          <a:xfrm>
            <a:off x="4385648" y="3298301"/>
            <a:ext cx="7773409"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3684179" y="3236263"/>
            <a:ext cx="701468" cy="122998"/>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31268"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14020"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36382" y="582333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183471"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866223"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937851" y="5897569"/>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0" name="TextBox 10"/>
          <p:cNvSpPr txBox="1"/>
          <p:nvPr/>
        </p:nvSpPr>
        <p:spPr>
          <a:xfrm>
            <a:off x="3560911" y="1781514"/>
            <a:ext cx="77724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根据营销传播手段的不同，营销模式可以分为传统营销模式和数字营销模式。传统营销模式主要包括广告、促销、公关等传统媒体渠道，而数字营销模式则主要利用互联网和社交媒体等新兴媒体渠道。</a:t>
            </a:r>
          </a:p>
        </p:txBody>
      </p:sp>
      <p:sp>
        <p:nvSpPr>
          <p:cNvPr id="11" name="TextBox 11"/>
          <p:cNvSpPr txBox="1"/>
          <p:nvPr/>
        </p:nvSpPr>
        <p:spPr>
          <a:xfrm>
            <a:off x="1183471" y="4329642"/>
            <a:ext cx="78105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根据营销策略的不同，营销模式可以分为产品导向型、销售导向型、市场导向型和社会营销导向型等类型。产品导向型强调产品的特点和优势，销售导向型注重销售量和销售额的提升，市场导向型关注市场需求和消费者行为，而社会营销导向型则注重社会价值和可持续发展。</a:t>
            </a:r>
          </a:p>
        </p:txBody>
      </p:sp>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营销模式的分类</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73885" y="3368650"/>
            <a:ext cx="8248650" cy="1857375"/>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75" b="1">
                <a:solidFill>
                  <a:schemeClr val="accent1">
                    <a:lumMod val="50000"/>
                  </a:schemeClr>
                </a:solidFill>
                <a:latin typeface="Microsoft Yahei"/>
                <a:ea typeface="Microsoft Yahei"/>
                <a:cs typeface="Microsoft Yahei"/>
              </a:rPr>
              <a:t>营销渠道与营销模式的关联</a:t>
            </a:r>
          </a:p>
        </p:txBody>
      </p:sp>
      <p:sp>
        <p:nvSpPr>
          <p:cNvPr id="3" name="TextBox 3"/>
          <p:cNvSpPr txBox="1"/>
          <p:nvPr/>
        </p:nvSpPr>
        <p:spPr>
          <a:xfrm>
            <a:off x="4824413" y="2004974"/>
            <a:ext cx="2543175" cy="3429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450"/>
              </a:spcBef>
            </a:pPr>
            <a:r>
              <a:rPr lang="en-US" sz="1500" b="1">
                <a:solidFill>
                  <a:schemeClr val="accent1">
                    <a:lumMod val="50000"/>
                  </a:schemeClr>
                </a:solidFill>
                <a:latin typeface="Microsoft Yahei"/>
                <a:ea typeface="Microsoft Yahei"/>
                <a:cs typeface="Microsoft Yahei"/>
              </a:rPr>
              <a:t>CATALOGUE</a:t>
            </a:r>
          </a:p>
        </p:txBody>
      </p:sp>
      <p:sp>
        <p:nvSpPr>
          <p:cNvPr id="4" name="TextBox 4"/>
          <p:cNvSpPr txBox="1"/>
          <p:nvPr/>
        </p:nvSpPr>
        <p:spPr>
          <a:xfrm>
            <a:off x="3133725" y="538925"/>
            <a:ext cx="5924550" cy="1343025"/>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7650" b="1">
                <a:solidFill>
                  <a:schemeClr val="accent1">
                    <a:lumMod val="5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https://d.book118.com/517102122022006043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55</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2024-09-16T19:56:34.188</cp:lastPrinted>
  <dcterms:created xsi:type="dcterms:W3CDTF">2024-09-16T11:56:34Z</dcterms:created>
  <dcterms:modified xsi:type="dcterms:W3CDTF">2024-09-16T11:56:35Z</dcterms:modified>
</cp:coreProperties>
</file>