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2.png" /><Relationship Id="rId4" Type="http://schemas.openxmlformats.org/officeDocument/2006/relationships/vmlDrawing" Target="../drawings/vmlDrawing1.v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AB719-96D7-4346-92D7-B25E0ED67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2E38D-9A93-4169-8685-4C3E2E4FC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85AB0-047C-4AE8-B008-AED29D650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EAB71-8278-45D7-9907-673AB1D0F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83EF52-0CA2-4A69-93CA-86C9A193D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E4A4AC-2787-4A21-8D2F-F9DAD8FA5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A82427-29B6-403C-9DF5-75E79A8C2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2A341-35B4-4588-B445-A4F409DA2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921A4-ACFD-43EE-B082-E822C49F2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8533D-4761-488B-BB02-394955279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627A8-5DC4-4E8E-8DA2-730991C66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88"/>
          <p:cNvSpPr>
            <a:spLocks noChangeArrowheads="1"/>
          </p:cNvSpPr>
          <p:nvPr/>
        </p:nvSpPr>
        <p:spPr bwMode="ltGray">
          <a:xfrm>
            <a:off x="84138" y="4581525"/>
            <a:ext cx="8994775" cy="227647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>
              <a:ea typeface="宋体" panose="02010600030101010101" pitchFamily="2" charset="-122"/>
            </a:endParaRPr>
          </a:p>
        </p:txBody>
      </p:sp>
      <p:pic>
        <p:nvPicPr>
          <p:cNvPr id="5" name="Picture 89" descr="AA053737"/>
          <p:cNvPicPr>
            <a:picLocks noChangeAspect="1" noChangeArrowheads="1"/>
          </p:cNvPicPr>
          <p:nvPr/>
        </p:nvPicPr>
        <p:blipFill>
          <a:blip r:embed="rId1"/>
          <a:srcRect t="46793" b="14693"/>
          <a:stretch>
            <a:fillRect/>
          </a:stretch>
        </p:blipFill>
        <p:spPr bwMode="auto">
          <a:xfrm>
            <a:off x="0" y="2276475"/>
            <a:ext cx="9144000" cy="2232025"/>
          </a:xfrm>
          <a:prstGeom prst="rect">
            <a:avLst/>
          </a:prstGeom>
          <a:noFill/>
          <a:ln w="9525">
            <a:noFill/>
            <a:miter lim="800000"/>
          </a:ln>
        </p:spPr>
      </p:pic>
      <p:graphicFrame>
        <p:nvGraphicFramePr>
          <p:cNvPr id="6" name="Object 90"/>
          <p:cNvGraphicFramePr>
            <a:graphicFrameLocks noChangeAspect="1"/>
          </p:cNvGraphicFramePr>
          <p:nvPr/>
        </p:nvGraphicFramePr>
        <p:xfrm>
          <a:off x="0" y="0"/>
          <a:ext cx="9144000" cy="22018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Image" r:id="rId2" imgW="13004800" imgH="3048000" progId="">
                  <p:embed/>
                </p:oleObj>
              </mc:Choice>
              <mc:Fallback>
                <p:oleObj name="Image" r:id="rId2" imgW="13004800" imgH="304800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9144000" cy="2201863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7" name="Group 91"/>
          <p:cNvGrpSpPr/>
          <p:nvPr/>
        </p:nvGrpSpPr>
        <p:grpSpPr>
          <a:xfrm>
            <a:off x="0" y="0"/>
            <a:ext cx="9150350" cy="6859588"/>
            <a:chExt cx="5764" cy="4321"/>
          </a:xfrm>
        </p:grpSpPr>
        <p:sp>
          <p:nvSpPr>
            <p:cNvPr id="8" name="AutoShape 92"/>
            <p:cNvSpPr>
              <a:spLocks noChangeArrowheads="1"/>
            </p:cNvSpPr>
            <p:nvPr/>
          </p:nvSpPr>
          <p:spPr bwMode="white">
            <a:xfrm>
              <a:off x="27" y="24"/>
              <a:ext cx="5712" cy="4274"/>
            </a:xfrm>
            <a:prstGeom prst="roundRect">
              <a:avLst>
                <a:gd name="adj" fmla="val 6227"/>
              </a:avLst>
            </a:prstGeom>
            <a:noFill/>
            <a:ln w="76200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zh-CN" altLang="en-US">
                <a:ea typeface="宋体" panose="02010600030101010101" pitchFamily="2" charset="-122"/>
              </a:endParaRPr>
            </a:p>
          </p:txBody>
        </p:sp>
        <p:sp>
          <p:nvSpPr>
            <p:cNvPr id="9" name="Freeform 93"/>
            <p:cNvSpPr/>
            <p:nvPr/>
          </p:nvSpPr>
          <p:spPr bwMode="white">
            <a:xfrm>
              <a:off x="0" y="0"/>
              <a:ext cx="288" cy="282"/>
            </a:xfrm>
            <a:custGeom>
              <a:cxnLst>
                <a:cxn ang="0">
                  <a:pos x="2" y="282"/>
                </a:cxn>
                <a:cxn ang="0">
                  <a:pos x="82" y="144"/>
                </a:cxn>
                <a:cxn ang="0">
                  <a:pos x="165" y="36"/>
                </a:cxn>
                <a:cxn ang="0">
                  <a:pos x="288" y="0"/>
                </a:cxn>
                <a:cxn ang="0">
                  <a:pos x="0" y="0"/>
                </a:cxn>
              </a:cxnLst>
              <a:rect l="0" t="0" r="r" b="b"/>
              <a:pathLst>
                <a:path w="288" h="282">
                  <a:moveTo>
                    <a:pt x="2" y="282"/>
                  </a:moveTo>
                  <a:lnTo>
                    <a:pt x="82" y="144"/>
                  </a:lnTo>
                  <a:lnTo>
                    <a:pt x="165" y="36"/>
                  </a:lnTo>
                  <a:lnTo>
                    <a:pt x="288" y="0"/>
                  </a:lnTo>
                  <a:lnTo>
                    <a:pt x="0" y="0"/>
                  </a:lnTo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zh-CN" altLang="en-US">
                <a:ea typeface="宋体" panose="02010600030101010101" pitchFamily="2" charset="-122"/>
              </a:endParaRPr>
            </a:p>
          </p:txBody>
        </p:sp>
        <p:sp>
          <p:nvSpPr>
            <p:cNvPr id="10" name="Freeform 94"/>
            <p:cNvSpPr/>
            <p:nvPr/>
          </p:nvSpPr>
          <p:spPr bwMode="white">
            <a:xfrm>
              <a:off x="5" y="3985"/>
              <a:ext cx="244" cy="336"/>
            </a:xfrm>
            <a:custGeom>
              <a:cxnLst>
                <a:cxn ang="0">
                  <a:pos x="243" y="335"/>
                </a:cxn>
                <a:cxn ang="0">
                  <a:pos x="122" y="239"/>
                </a:cxn>
                <a:cxn ang="0">
                  <a:pos x="30" y="144"/>
                </a:cxn>
                <a:cxn ang="0">
                  <a:pos x="0" y="0"/>
                </a:cxn>
                <a:cxn ang="0">
                  <a:pos x="1" y="336"/>
                </a:cxn>
              </a:cxnLst>
              <a:rect l="0" t="0" r="r" b="b"/>
              <a:pathLst>
                <a:path w="243" h="336">
                  <a:moveTo>
                    <a:pt x="243" y="335"/>
                  </a:moveTo>
                  <a:lnTo>
                    <a:pt x="122" y="239"/>
                  </a:lnTo>
                  <a:lnTo>
                    <a:pt x="30" y="144"/>
                  </a:lnTo>
                  <a:lnTo>
                    <a:pt x="0" y="0"/>
                  </a:lnTo>
                  <a:lnTo>
                    <a:pt x="1" y="336"/>
                  </a:lnTo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zh-CN" altLang="en-US">
                <a:ea typeface="宋体" panose="02010600030101010101" pitchFamily="2" charset="-122"/>
              </a:endParaRPr>
            </a:p>
          </p:txBody>
        </p:sp>
        <p:sp>
          <p:nvSpPr>
            <p:cNvPr id="11" name="Freeform 95"/>
            <p:cNvSpPr/>
            <p:nvPr/>
          </p:nvSpPr>
          <p:spPr bwMode="white">
            <a:xfrm>
              <a:off x="5511" y="4029"/>
              <a:ext cx="253" cy="290"/>
            </a:xfrm>
            <a:custGeom>
              <a:cxnLst>
                <a:cxn ang="0">
                  <a:pos x="229" y="0"/>
                </a:cxn>
                <a:cxn ang="0">
                  <a:pos x="164" y="144"/>
                </a:cxn>
                <a:cxn ang="0">
                  <a:pos x="98" y="253"/>
                </a:cxn>
                <a:cxn ang="0">
                  <a:pos x="0" y="290"/>
                </a:cxn>
                <a:cxn ang="0">
                  <a:pos x="232" y="287"/>
                </a:cxn>
              </a:cxnLst>
              <a:rect l="0" t="0" r="r" b="b"/>
              <a:pathLst>
                <a:path w="231" h="290">
                  <a:moveTo>
                    <a:pt x="229" y="0"/>
                  </a:moveTo>
                  <a:lnTo>
                    <a:pt x="164" y="144"/>
                  </a:lnTo>
                  <a:lnTo>
                    <a:pt x="98" y="253"/>
                  </a:lnTo>
                  <a:lnTo>
                    <a:pt x="0" y="290"/>
                  </a:lnTo>
                  <a:lnTo>
                    <a:pt x="232" y="287"/>
                  </a:lnTo>
                </a:path>
              </a:pathLst>
            </a:custGeom>
            <a:solidFill>
              <a:schemeClr val="bg1"/>
            </a:solidFill>
            <a:ln w="9525">
              <a:solidFill>
                <a:schemeClr val="bg1"/>
              </a:solidFill>
              <a:round/>
            </a:ln>
            <a:effectLst/>
          </p:spPr>
          <p:txBody>
            <a:bodyPr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zh-CN" altLang="en-US">
                <a:ea typeface="宋体" panose="02010600030101010101" pitchFamily="2" charset="-122"/>
              </a:endParaRPr>
            </a:p>
          </p:txBody>
        </p:sp>
        <p:sp>
          <p:nvSpPr>
            <p:cNvPr id="12" name="Freeform 96"/>
            <p:cNvSpPr/>
            <p:nvPr/>
          </p:nvSpPr>
          <p:spPr bwMode="white">
            <a:xfrm>
              <a:off x="5472" y="0"/>
              <a:ext cx="288" cy="288"/>
            </a:xfrm>
            <a:custGeom>
              <a:cxnLst>
                <a:cxn ang="0">
                  <a:pos x="0" y="0"/>
                </a:cxn>
                <a:cxn ang="0">
                  <a:pos x="144" y="82"/>
                </a:cxn>
                <a:cxn ang="0">
                  <a:pos x="252" y="165"/>
                </a:cxn>
                <a:cxn ang="0">
                  <a:pos x="288" y="288"/>
                </a:cxn>
                <a:cxn ang="0">
                  <a:pos x="288" y="0"/>
                </a:cxn>
              </a:cxnLst>
              <a:rect l="0" t="0" r="r" b="b"/>
              <a:pathLst>
                <a:path w="288" h="288">
                  <a:moveTo>
                    <a:pt x="0" y="0"/>
                  </a:moveTo>
                  <a:lnTo>
                    <a:pt x="144" y="82"/>
                  </a:lnTo>
                  <a:lnTo>
                    <a:pt x="252" y="165"/>
                  </a:lnTo>
                  <a:lnTo>
                    <a:pt x="288" y="288"/>
                  </a:lnTo>
                  <a:lnTo>
                    <a:pt x="288" y="0"/>
                  </a:lnTo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zh-CN" altLang="en-US">
                <a:ea typeface="宋体" panose="02010600030101010101" pitchFamily="2" charset="-122"/>
              </a:endParaRPr>
            </a:p>
          </p:txBody>
        </p:sp>
      </p:grpSp>
      <p:sp>
        <p:nvSpPr>
          <p:cNvPr id="13" name="Oval 97"/>
          <p:cNvSpPr>
            <a:spLocks noChangeArrowheads="1"/>
          </p:cNvSpPr>
          <p:nvPr/>
        </p:nvSpPr>
        <p:spPr bwMode="gray">
          <a:xfrm>
            <a:off x="7956550" y="1844675"/>
            <a:ext cx="215900" cy="215900"/>
          </a:xfrm>
          <a:prstGeom prst="ellipse">
            <a:avLst/>
          </a:prstGeom>
          <a:solidFill>
            <a:schemeClr val="bg1"/>
          </a:soli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14" name="Oval 98"/>
          <p:cNvSpPr>
            <a:spLocks noChangeArrowheads="1"/>
          </p:cNvSpPr>
          <p:nvPr/>
        </p:nvSpPr>
        <p:spPr bwMode="gray">
          <a:xfrm>
            <a:off x="8316913" y="1844675"/>
            <a:ext cx="215900" cy="215900"/>
          </a:xfrm>
          <a:prstGeom prst="ellipse">
            <a:avLst/>
          </a:prstGeom>
          <a:solidFill>
            <a:schemeClr val="bg1"/>
          </a:soli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15" name="Oval 99"/>
          <p:cNvSpPr>
            <a:spLocks noChangeArrowheads="1"/>
          </p:cNvSpPr>
          <p:nvPr/>
        </p:nvSpPr>
        <p:spPr bwMode="gray">
          <a:xfrm>
            <a:off x="8677275" y="1844675"/>
            <a:ext cx="215900" cy="215900"/>
          </a:xfrm>
          <a:prstGeom prst="ellipse">
            <a:avLst/>
          </a:prstGeom>
          <a:solidFill>
            <a:schemeClr val="bg1"/>
          </a:soli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 bwMode="white">
          <a:xfrm>
            <a:off x="1295400" y="5181600"/>
            <a:ext cx="6477000" cy="6096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7200" y="1371600"/>
            <a:ext cx="8153400" cy="762000"/>
          </a:xfrm>
        </p:spPr>
        <p:txBody>
          <a:bodyPr/>
          <a:lstStyle>
            <a:lvl1pPr>
              <a:defRPr sz="4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6" name="Rectangle 7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564313"/>
            <a:ext cx="2133600" cy="157162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7" name="Rectangle 7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550025"/>
            <a:ext cx="2895600" cy="17145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8" name="Rectangle 7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535738"/>
            <a:ext cx="2133600" cy="185737"/>
          </a:xfrm>
        </p:spPr>
        <p:txBody>
          <a:bodyPr/>
          <a:lstStyle>
            <a:lvl1pPr algn="r">
              <a:defRPr sz="1400" b="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517691CC-D23C-4483-9628-9E3FE85FB3E5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67C569-A6DD-4E33-A669-41AEAF3371AA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82FD2B-56C0-424D-8F6B-E734C3014FB2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371600"/>
            <a:ext cx="4038600" cy="47545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371600"/>
            <a:ext cx="4038600" cy="47545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3AF86B-357E-4EA6-A3B0-6D33EDA037FD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BCECB-179E-44B0-BAC6-7E1867C8E127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55FE69-100A-4111-9873-EA96D2DC644B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193D3-01AD-4DB6-BDC7-7D39243FE8C0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BF1F8-BEA0-4ADC-94FD-38AF08DC17EF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058687-119A-4301-8355-203F5825F2C0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ED524E-94FB-4A36-8B32-6A6C96C99AF7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800850" y="107950"/>
            <a:ext cx="2114550" cy="6018213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07950"/>
            <a:ext cx="6191250" cy="6018213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3993A-AA5F-431C-9454-58D6908ABB2E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90600" y="107950"/>
            <a:ext cx="7924800" cy="944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457200" y="1371600"/>
            <a:ext cx="8229600" cy="4754563"/>
          </a:xfrm>
        </p:spPr>
        <p:txBody>
          <a:bodyPr/>
          <a:lstStyle/>
          <a:p>
            <a:pPr lvl="0"/>
            <a:endParaRPr lang="zh-CN" altLang="en-US" noProof="0" smtClean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325A67-2887-43D6-A93E-6202526D76BF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6E4952-7614-4511-875C-A801D1F14B20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oleObject" Target="../embeddings/oleObject2.bin" TargetMode="Internal" /><Relationship Id="rId15" Type="http://schemas.openxmlformats.org/officeDocument/2006/relationships/image" Target="../media/image3.png" /><Relationship Id="rId16" Type="http://schemas.openxmlformats.org/officeDocument/2006/relationships/vmlDrawing" Target="../drawings/vmlDrawing2.vml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3" name="Rectangle 89"/>
          <p:cNvSpPr>
            <a:spLocks noChangeArrowheads="1"/>
          </p:cNvSpPr>
          <p:nvPr/>
        </p:nvSpPr>
        <p:spPr bwMode="ltGray">
          <a:xfrm>
            <a:off x="31750" y="1052513"/>
            <a:ext cx="250825" cy="58054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1114" name="Rectangle 90"/>
          <p:cNvSpPr>
            <a:spLocks noChangeArrowheads="1"/>
          </p:cNvSpPr>
          <p:nvPr/>
        </p:nvSpPr>
        <p:spPr bwMode="ltGray">
          <a:xfrm>
            <a:off x="8893175" y="1052513"/>
            <a:ext cx="250825" cy="58054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>
              <a:ea typeface="宋体" panose="02010600030101010101" pitchFamily="2" charset="-122"/>
            </a:endParaRPr>
          </a:p>
        </p:txBody>
      </p:sp>
      <p:graphicFrame>
        <p:nvGraphicFramePr>
          <p:cNvPr id="1026" name="Object 91"/>
          <p:cNvGraphicFramePr>
            <a:graphicFrameLocks noChangeAspect="1"/>
          </p:cNvGraphicFramePr>
          <p:nvPr/>
        </p:nvGraphicFramePr>
        <p:xfrm>
          <a:off x="0" y="0"/>
          <a:ext cx="9091613" cy="11969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Image" r:id="rId14" imgW="9093200" imgH="1346200" progId="">
                  <p:embed/>
                </p:oleObj>
              </mc:Choice>
              <mc:Fallback>
                <p:oleObj name="Image" r:id="rId14" imgW="9093200" imgH="134620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9091613" cy="119697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16" name="Rectangle 92"/>
          <p:cNvSpPr>
            <a:spLocks noChangeArrowheads="1"/>
          </p:cNvSpPr>
          <p:nvPr/>
        </p:nvSpPr>
        <p:spPr bwMode="invGray">
          <a:xfrm>
            <a:off x="0" y="6453188"/>
            <a:ext cx="9109075" cy="404812"/>
          </a:xfrm>
          <a:prstGeom prst="rect">
            <a:avLst/>
          </a:prstGeom>
          <a:solidFill>
            <a:schemeClr val="hlink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95288" y="6553200"/>
            <a:ext cx="838200" cy="30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bg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fld id="{A039106A-186D-4186-87C7-D57D76CE365F}" type="slidenum">
              <a:rPr lang="zh-CN" altLang="en-US"/>
              <a:t/>
            </a:fld>
            <a:endParaRPr lang="en-US" altLang="zh-CN"/>
          </a:p>
        </p:txBody>
      </p:sp>
      <p:grpSp>
        <p:nvGrpSpPr>
          <p:cNvPr id="1032" name="Group 93"/>
          <p:cNvGrpSpPr/>
          <p:nvPr/>
        </p:nvGrpSpPr>
        <p:grpSpPr>
          <a:xfrm>
            <a:off x="0" y="0"/>
            <a:ext cx="9150350" cy="6859588"/>
            <a:chExt cx="5764" cy="4321"/>
          </a:xfrm>
        </p:grpSpPr>
        <p:sp>
          <p:nvSpPr>
            <p:cNvPr id="1118" name="AutoShape 94"/>
            <p:cNvSpPr>
              <a:spLocks noChangeArrowheads="1"/>
            </p:cNvSpPr>
            <p:nvPr/>
          </p:nvSpPr>
          <p:spPr bwMode="white">
            <a:xfrm>
              <a:off x="27" y="24"/>
              <a:ext cx="5712" cy="4274"/>
            </a:xfrm>
            <a:prstGeom prst="roundRect">
              <a:avLst>
                <a:gd name="adj" fmla="val 6227"/>
              </a:avLst>
            </a:prstGeom>
            <a:noFill/>
            <a:ln w="76200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zh-CN" altLang="en-US">
                <a:ea typeface="宋体" panose="02010600030101010101" pitchFamily="2" charset="-122"/>
              </a:endParaRPr>
            </a:p>
          </p:txBody>
        </p:sp>
        <p:sp>
          <p:nvSpPr>
            <p:cNvPr id="1119" name="Freeform 95"/>
            <p:cNvSpPr/>
            <p:nvPr/>
          </p:nvSpPr>
          <p:spPr bwMode="white">
            <a:xfrm>
              <a:off x="0" y="0"/>
              <a:ext cx="288" cy="282"/>
            </a:xfrm>
            <a:custGeom>
              <a:cxnLst>
                <a:cxn ang="0">
                  <a:pos x="2" y="282"/>
                </a:cxn>
                <a:cxn ang="0">
                  <a:pos x="82" y="144"/>
                </a:cxn>
                <a:cxn ang="0">
                  <a:pos x="165" y="36"/>
                </a:cxn>
                <a:cxn ang="0">
                  <a:pos x="288" y="0"/>
                </a:cxn>
                <a:cxn ang="0">
                  <a:pos x="0" y="0"/>
                </a:cxn>
              </a:cxnLst>
              <a:rect l="0" t="0" r="r" b="b"/>
              <a:pathLst>
                <a:path w="288" h="282">
                  <a:moveTo>
                    <a:pt x="2" y="282"/>
                  </a:moveTo>
                  <a:lnTo>
                    <a:pt x="82" y="144"/>
                  </a:lnTo>
                  <a:lnTo>
                    <a:pt x="165" y="36"/>
                  </a:lnTo>
                  <a:lnTo>
                    <a:pt x="288" y="0"/>
                  </a:lnTo>
                  <a:lnTo>
                    <a:pt x="0" y="0"/>
                  </a:lnTo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zh-CN" altLang="en-US">
                <a:ea typeface="宋体" panose="02010600030101010101" pitchFamily="2" charset="-122"/>
              </a:endParaRPr>
            </a:p>
          </p:txBody>
        </p:sp>
        <p:sp>
          <p:nvSpPr>
            <p:cNvPr id="1120" name="Freeform 96"/>
            <p:cNvSpPr/>
            <p:nvPr/>
          </p:nvSpPr>
          <p:spPr bwMode="white">
            <a:xfrm>
              <a:off x="5" y="3985"/>
              <a:ext cx="244" cy="336"/>
            </a:xfrm>
            <a:custGeom>
              <a:cxnLst>
                <a:cxn ang="0">
                  <a:pos x="243" y="335"/>
                </a:cxn>
                <a:cxn ang="0">
                  <a:pos x="122" y="239"/>
                </a:cxn>
                <a:cxn ang="0">
                  <a:pos x="30" y="144"/>
                </a:cxn>
                <a:cxn ang="0">
                  <a:pos x="0" y="0"/>
                </a:cxn>
                <a:cxn ang="0">
                  <a:pos x="1" y="336"/>
                </a:cxn>
              </a:cxnLst>
              <a:rect l="0" t="0" r="r" b="b"/>
              <a:pathLst>
                <a:path w="243" h="336">
                  <a:moveTo>
                    <a:pt x="243" y="335"/>
                  </a:moveTo>
                  <a:lnTo>
                    <a:pt x="122" y="239"/>
                  </a:lnTo>
                  <a:lnTo>
                    <a:pt x="30" y="144"/>
                  </a:lnTo>
                  <a:lnTo>
                    <a:pt x="0" y="0"/>
                  </a:lnTo>
                  <a:lnTo>
                    <a:pt x="1" y="336"/>
                  </a:lnTo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zh-CN" altLang="en-US">
                <a:ea typeface="宋体" panose="02010600030101010101" pitchFamily="2" charset="-122"/>
              </a:endParaRPr>
            </a:p>
          </p:txBody>
        </p:sp>
        <p:sp>
          <p:nvSpPr>
            <p:cNvPr id="1121" name="Freeform 97"/>
            <p:cNvSpPr/>
            <p:nvPr/>
          </p:nvSpPr>
          <p:spPr bwMode="white">
            <a:xfrm>
              <a:off x="5511" y="4029"/>
              <a:ext cx="253" cy="290"/>
            </a:xfrm>
            <a:custGeom>
              <a:cxnLst>
                <a:cxn ang="0">
                  <a:pos x="229" y="0"/>
                </a:cxn>
                <a:cxn ang="0">
                  <a:pos x="164" y="144"/>
                </a:cxn>
                <a:cxn ang="0">
                  <a:pos x="98" y="253"/>
                </a:cxn>
                <a:cxn ang="0">
                  <a:pos x="0" y="290"/>
                </a:cxn>
                <a:cxn ang="0">
                  <a:pos x="232" y="287"/>
                </a:cxn>
              </a:cxnLst>
              <a:rect l="0" t="0" r="r" b="b"/>
              <a:pathLst>
                <a:path w="231" h="290">
                  <a:moveTo>
                    <a:pt x="229" y="0"/>
                  </a:moveTo>
                  <a:lnTo>
                    <a:pt x="164" y="144"/>
                  </a:lnTo>
                  <a:lnTo>
                    <a:pt x="98" y="253"/>
                  </a:lnTo>
                  <a:lnTo>
                    <a:pt x="0" y="290"/>
                  </a:lnTo>
                  <a:lnTo>
                    <a:pt x="232" y="287"/>
                  </a:lnTo>
                </a:path>
              </a:pathLst>
            </a:custGeom>
            <a:solidFill>
              <a:schemeClr val="bg1"/>
            </a:solidFill>
            <a:ln w="9525">
              <a:solidFill>
                <a:schemeClr val="bg1"/>
              </a:solidFill>
              <a:round/>
            </a:ln>
            <a:effectLst/>
          </p:spPr>
          <p:txBody>
            <a:bodyPr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zh-CN" altLang="en-US">
                <a:ea typeface="宋体" panose="02010600030101010101" pitchFamily="2" charset="-122"/>
              </a:endParaRPr>
            </a:p>
          </p:txBody>
        </p:sp>
        <p:sp>
          <p:nvSpPr>
            <p:cNvPr id="1122" name="Freeform 98"/>
            <p:cNvSpPr/>
            <p:nvPr/>
          </p:nvSpPr>
          <p:spPr bwMode="white">
            <a:xfrm>
              <a:off x="5472" y="0"/>
              <a:ext cx="288" cy="288"/>
            </a:xfrm>
            <a:custGeom>
              <a:cxnLst>
                <a:cxn ang="0">
                  <a:pos x="0" y="0"/>
                </a:cxn>
                <a:cxn ang="0">
                  <a:pos x="144" y="82"/>
                </a:cxn>
                <a:cxn ang="0">
                  <a:pos x="252" y="165"/>
                </a:cxn>
                <a:cxn ang="0">
                  <a:pos x="288" y="288"/>
                </a:cxn>
                <a:cxn ang="0">
                  <a:pos x="288" y="0"/>
                </a:cxn>
              </a:cxnLst>
              <a:rect l="0" t="0" r="r" b="b"/>
              <a:pathLst>
                <a:path w="288" h="288">
                  <a:moveTo>
                    <a:pt x="0" y="0"/>
                  </a:moveTo>
                  <a:lnTo>
                    <a:pt x="144" y="82"/>
                  </a:lnTo>
                  <a:lnTo>
                    <a:pt x="252" y="165"/>
                  </a:lnTo>
                  <a:lnTo>
                    <a:pt x="288" y="288"/>
                  </a:lnTo>
                  <a:lnTo>
                    <a:pt x="288" y="0"/>
                  </a:lnTo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zh-CN" altLang="en-US">
                <a:ea typeface="宋体" panose="02010600030101010101" pitchFamily="2" charset="-122"/>
              </a:endParaRPr>
            </a:p>
          </p:txBody>
        </p:sp>
      </p:grpSp>
      <p:sp>
        <p:nvSpPr>
          <p:cNvPr id="1123" name="Oval 99"/>
          <p:cNvSpPr>
            <a:spLocks noChangeArrowheads="1"/>
          </p:cNvSpPr>
          <p:nvPr/>
        </p:nvSpPr>
        <p:spPr bwMode="ltGray">
          <a:xfrm>
            <a:off x="7451725" y="260350"/>
            <a:ext cx="865188" cy="865188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1124" name="Oval 100"/>
          <p:cNvSpPr>
            <a:spLocks noChangeArrowheads="1"/>
          </p:cNvSpPr>
          <p:nvPr/>
        </p:nvSpPr>
        <p:spPr bwMode="ltGray">
          <a:xfrm>
            <a:off x="6516688" y="260350"/>
            <a:ext cx="865187" cy="865188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1125" name="Oval 101"/>
          <p:cNvSpPr>
            <a:spLocks noChangeArrowheads="1"/>
          </p:cNvSpPr>
          <p:nvPr/>
        </p:nvSpPr>
        <p:spPr bwMode="ltGray">
          <a:xfrm>
            <a:off x="5580063" y="260350"/>
            <a:ext cx="865187" cy="865188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1036" name="Rectangle 2"/>
          <p:cNvSpPr>
            <a:spLocks noGrp="1" noChangeArrowheads="1"/>
          </p:cNvSpPr>
          <p:nvPr>
            <p:ph type="title"/>
          </p:nvPr>
        </p:nvSpPr>
        <p:spPr bwMode="black">
          <a:xfrm>
            <a:off x="990600" y="107950"/>
            <a:ext cx="7924800" cy="944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1037" name="Rectangle 109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371600"/>
            <a:ext cx="8229600" cy="4754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r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bg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bg1"/>
          </a:solidFill>
          <a:latin typeface="Arial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bg1"/>
          </a:solidFill>
          <a:latin typeface="Arial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bg1"/>
          </a:solidFill>
          <a:latin typeface="Arial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bg1"/>
          </a:solidFill>
          <a:latin typeface="Arial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sz="3600" b="1">
          <a:solidFill>
            <a:schemeClr val="bg1"/>
          </a:solidFill>
          <a:latin typeface="Arial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sz="3600" b="1">
          <a:solidFill>
            <a:schemeClr val="bg1"/>
          </a:solidFill>
          <a:latin typeface="Arial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sz="3600" b="1">
          <a:solidFill>
            <a:schemeClr val="bg1"/>
          </a:solidFill>
          <a:latin typeface="Arial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sz="3600" b="1">
          <a:solidFill>
            <a:schemeClr val="bg1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anose="05000000000000000000" pitchFamily="2" charset="2"/>
        <a:buChar char="v"/>
        <a:defRPr sz="2800" b="1">
          <a:solidFill>
            <a:schemeClr val="accent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§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0415005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副标题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zh-CN" altLang="en-US" smtClean="0">
              <a:ea typeface="宋体" panose="02010600030101010101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-1428792" y="3000372"/>
            <a:ext cx="122873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600" b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ea typeface="宋体" panose="02010600030101010101" pitchFamily="2" charset="-122"/>
              </a:rPr>
              <a:t>经皮穿刺椎体成形</a:t>
            </a:r>
            <a:r>
              <a:rPr lang="zh-CN" altLang="en-US" sz="3600" b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ea typeface="宋体" panose="02010600030101010101" pitchFamily="2" charset="-122"/>
              </a:rPr>
              <a:t>术患者</a:t>
            </a:r>
            <a:r>
              <a:rPr lang="zh-CN" altLang="en-US" sz="3600" b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ea typeface="宋体" panose="02010600030101010101" pitchFamily="2" charset="-122"/>
              </a:rPr>
              <a:t>的围</a:t>
            </a:r>
            <a:r>
              <a:rPr lang="zh-CN" altLang="en-US" sz="3600" b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ea typeface="宋体" panose="02010600030101010101" pitchFamily="2" charset="-122"/>
              </a:rPr>
              <a:t>手术期护理</a:t>
            </a:r>
            <a:endParaRPr lang="zh-CN" altLang="en-US" sz="3600" b="1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椭圆 13"/>
          <p:cNvSpPr/>
          <p:nvPr/>
        </p:nvSpPr>
        <p:spPr bwMode="auto">
          <a:xfrm>
            <a:off x="7858148" y="3000372"/>
            <a:ext cx="1071570" cy="714380"/>
          </a:xfrm>
          <a:prstGeom prst="ellipse">
            <a:avLst/>
          </a:prstGeom>
          <a:noFill/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vert="horz" wrap="square" lIns="91440" tIns="45720" rIns="91440" bIns="45720" numCol="1" rtlCol="0" anchor="t" anchorCtr="0" compatLnSpc="1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normalizeH="0" baseline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</a:endParaRPr>
          </a:p>
        </p:txBody>
      </p:sp>
      <p:sp>
        <p:nvSpPr>
          <p:cNvPr id="15" name="椭圆 14"/>
          <p:cNvSpPr/>
          <p:nvPr/>
        </p:nvSpPr>
        <p:spPr bwMode="auto">
          <a:xfrm>
            <a:off x="2438384" y="2857496"/>
            <a:ext cx="2357454" cy="928694"/>
          </a:xfrm>
          <a:prstGeom prst="ellipse">
            <a:avLst/>
          </a:prstGeom>
          <a:noFill/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vert="horz" wrap="square" lIns="91440" tIns="45720" rIns="91440" bIns="45720" numCol="1" rtlCol="0" anchor="t" anchorCtr="0" compatLnSpc="1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normalizeH="0" baseline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</a:endParaRPr>
          </a:p>
        </p:txBody>
      </p:sp>
      <p:sp>
        <p:nvSpPr>
          <p:cNvPr id="5123" name="TextBox 5122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mtClean="0">
                <a:ea typeface="宋体" panose="02010600030101010101" pitchFamily="2" charset="-122"/>
              </a:rPr>
              <a:t>目录</a:t>
            </a:r>
            <a:endParaRPr lang="en-US" altLang="zh-CN" smtClean="0">
              <a:ea typeface="宋体" panose="02010600030101010101" pitchFamily="2" charset="-122"/>
            </a:endParaRPr>
          </a:p>
        </p:txBody>
      </p:sp>
      <p:grpSp>
        <p:nvGrpSpPr>
          <p:cNvPr id="2" name="Group 36"/>
          <p:cNvGrpSpPr/>
          <p:nvPr/>
        </p:nvGrpSpPr>
        <p:grpSpPr>
          <a:xfrm>
            <a:off x="2071697" y="1643050"/>
            <a:ext cx="3929063" cy="647007"/>
            <a:chOff x="1248" y="1316"/>
            <a:chExt cx="3408" cy="477"/>
          </a:xfrm>
        </p:grpSpPr>
        <p:grpSp>
          <p:nvGrpSpPr>
            <p:cNvPr id="3" name="Group 8"/>
            <p:cNvGrpSpPr/>
            <p:nvPr/>
          </p:nvGrpSpPr>
          <p:grpSpPr>
            <a:xfrm>
              <a:off x="1248" y="1371"/>
              <a:ext cx="480" cy="419"/>
              <a:chOff x="1110" y="2656"/>
              <a:chExt cx="1549" cy="1351"/>
            </a:xfrm>
          </p:grpSpPr>
          <p:sp>
            <p:nvSpPr>
              <p:cNvPr id="6208" name="AutoShape 9"/>
              <p:cNvSpPr>
                <a:spLocks noChangeArrowheads="1"/>
              </p:cNvSpPr>
              <p:nvPr/>
            </p:nvSpPr>
            <p:spPr bwMode="gray">
              <a:xfrm>
                <a:off x="1123" y="2679"/>
                <a:ext cx="1536" cy="1328"/>
              </a:xfrm>
              <a:prstGeom prst="hexagon">
                <a:avLst>
                  <a:gd name="adj" fmla="val 28916"/>
                  <a:gd name="vf" fmla="val 115470"/>
                </a:avLst>
              </a:prstGeom>
              <a:solidFill>
                <a:srgbClr val="808080"/>
              </a:solidFill>
              <a:ln w="9525">
                <a:noFill/>
                <a:miter lim="800000"/>
              </a:ln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宋体" panose="02010600030101010101" pitchFamily="2" charset="-122"/>
                </a:endParaRPr>
              </a:p>
            </p:txBody>
          </p:sp>
          <p:sp>
            <p:nvSpPr>
              <p:cNvPr id="6209" name="AutoShape 10"/>
              <p:cNvSpPr>
                <a:spLocks noChangeArrowheads="1"/>
              </p:cNvSpPr>
              <p:nvPr/>
            </p:nvSpPr>
            <p:spPr bwMode="gray">
              <a:xfrm>
                <a:off x="1110" y="2656"/>
                <a:ext cx="1536" cy="1328"/>
              </a:xfrm>
              <a:prstGeom prst="hexagon">
                <a:avLst>
                  <a:gd name="adj" fmla="val 28916"/>
                  <a:gd name="vf" fmla="val 115470"/>
                </a:avLst>
              </a:prstGeom>
              <a:gradFill rotWithShape="1">
                <a:gsLst>
                  <a:gs pos="0">
                    <a:srgbClr val="E6E6E6"/>
                  </a:gs>
                  <a:gs pos="7500">
                    <a:srgbClr val="7D8496"/>
                  </a:gs>
                  <a:gs pos="26500">
                    <a:srgbClr val="E6E6E6"/>
                  </a:gs>
                  <a:gs pos="34000">
                    <a:srgbClr val="7D8496"/>
                  </a:gs>
                  <a:gs pos="46500">
                    <a:srgbClr val="E6E6E6"/>
                  </a:gs>
                  <a:gs pos="50000">
                    <a:srgbClr val="FFFFFF"/>
                  </a:gs>
                  <a:gs pos="53500">
                    <a:srgbClr val="E6E6E6"/>
                  </a:gs>
                  <a:gs pos="66000">
                    <a:srgbClr val="7D8496"/>
                  </a:gs>
                  <a:gs pos="73500">
                    <a:srgbClr val="E6E6E6"/>
                  </a:gs>
                  <a:gs pos="92500">
                    <a:srgbClr val="7D8496"/>
                  </a:gs>
                  <a:gs pos="100000">
                    <a:srgbClr val="E6E6E6"/>
                  </a:gs>
                </a:gsLst>
                <a:lin ang="2700000" scaled="1"/>
              </a:gradFill>
              <a:ln w="9525">
                <a:solidFill>
                  <a:srgbClr val="C0C0C0"/>
                </a:solidFill>
                <a:miter lim="800000"/>
              </a:ln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宋体" panose="02010600030101010101" pitchFamily="2" charset="-122"/>
                </a:endParaRPr>
              </a:p>
            </p:txBody>
          </p:sp>
          <p:sp>
            <p:nvSpPr>
              <p:cNvPr id="61451" name="AutoShape 11"/>
              <p:cNvSpPr>
                <a:spLocks noChangeArrowheads="1"/>
              </p:cNvSpPr>
              <p:nvPr/>
            </p:nvSpPr>
            <p:spPr bwMode="gray">
              <a:xfrm>
                <a:off x="1199" y="2735"/>
                <a:ext cx="1351" cy="1170"/>
              </a:xfrm>
              <a:prstGeom prst="hexagon">
                <a:avLst>
                  <a:gd name="adj" fmla="val 28896"/>
                  <a:gd name="vf" fmla="val 115470"/>
                </a:avLst>
              </a:prstGeom>
              <a:gradFill rotWithShape="1">
                <a:gsLst>
                  <a:gs pos="0">
                    <a:schemeClr val="hlink">
                      <a:gamma/>
                      <a:shade val="46275"/>
                      <a:invGamma/>
                    </a:schemeClr>
                  </a:gs>
                  <a:gs pos="100000">
                    <a:schemeClr val="hlink"/>
                  </a:gs>
                </a:gsLst>
                <a:lin ang="2700000" scaled="1"/>
              </a:gradFill>
              <a:ln w="9525">
                <a:solidFill>
                  <a:schemeClr val="bg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6205" name="Line 16"/>
            <p:cNvSpPr>
              <a:spLocks noChangeShapeType="1"/>
            </p:cNvSpPr>
            <p:nvPr/>
          </p:nvSpPr>
          <p:spPr bwMode="auto">
            <a:xfrm>
              <a:off x="1632" y="1755"/>
              <a:ext cx="3024" cy="0"/>
            </a:xfrm>
            <a:prstGeom prst="line">
              <a:avLst/>
            </a:prstGeom>
            <a:noFill/>
            <a:ln w="25400">
              <a:solidFill>
                <a:schemeClr val="folHlink"/>
              </a:solidFill>
              <a:prstDash val="sysDot"/>
              <a:round/>
              <a:tailEnd type="oval" w="med" len="med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06" name="Text Box 17"/>
            <p:cNvSpPr txBox="1">
              <a:spLocks noChangeArrowheads="1"/>
            </p:cNvSpPr>
            <p:nvPr/>
          </p:nvSpPr>
          <p:spPr bwMode="auto">
            <a:xfrm>
              <a:off x="2249" y="1316"/>
              <a:ext cx="961" cy="477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3600" b="1" smtClean="0">
                  <a:latin typeface="华文楷体" panose="02010600040101010101" pitchFamily="2" charset="-122"/>
                  <a:ea typeface="华文楷体" panose="02010600040101010101" pitchFamily="2" charset="-122"/>
                </a:rPr>
                <a:t>优势</a:t>
              </a:r>
              <a:endParaRPr lang="zh-CN" altLang="en-US" sz="3600" b="1"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6207" name="Text Box 18"/>
            <p:cNvSpPr txBox="1">
              <a:spLocks noChangeArrowheads="1"/>
            </p:cNvSpPr>
            <p:nvPr/>
          </p:nvSpPr>
          <p:spPr bwMode="gray">
            <a:xfrm>
              <a:off x="1372" y="1433"/>
              <a:ext cx="223" cy="288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en-US" altLang="zh-CN" sz="2400" b="1">
                  <a:solidFill>
                    <a:schemeClr val="bg1"/>
                  </a:solidFill>
                  <a:ea typeface="宋体" panose="02010600030101010101" pitchFamily="2" charset="-122"/>
                </a:rPr>
                <a:t>1</a:t>
              </a:r>
              <a:endParaRPr lang="en-US" altLang="zh-CN" sz="2400" b="1">
                <a:solidFill>
                  <a:schemeClr val="bg1"/>
                </a:solidFill>
                <a:ea typeface="宋体" panose="02010600030101010101" pitchFamily="2" charset="-122"/>
              </a:endParaRPr>
            </a:p>
          </p:txBody>
        </p:sp>
      </p:grpSp>
      <p:grpSp>
        <p:nvGrpSpPr>
          <p:cNvPr id="6" name="Group 36"/>
          <p:cNvGrpSpPr/>
          <p:nvPr/>
        </p:nvGrpSpPr>
        <p:grpSpPr>
          <a:xfrm>
            <a:off x="2000259" y="3286124"/>
            <a:ext cx="3929063" cy="646112"/>
            <a:chOff x="1248" y="1316"/>
            <a:chExt cx="3408" cy="476"/>
          </a:xfrm>
        </p:grpSpPr>
        <p:grpSp>
          <p:nvGrpSpPr>
            <p:cNvPr id="7" name="Group 8"/>
            <p:cNvGrpSpPr/>
            <p:nvPr/>
          </p:nvGrpSpPr>
          <p:grpSpPr>
            <a:xfrm>
              <a:off x="1248" y="1371"/>
              <a:ext cx="480" cy="419"/>
              <a:chOff x="1110" y="2656"/>
              <a:chExt cx="1549" cy="1351"/>
            </a:xfrm>
          </p:grpSpPr>
          <p:sp>
            <p:nvSpPr>
              <p:cNvPr id="6194" name="AutoShape 9"/>
              <p:cNvSpPr>
                <a:spLocks noChangeArrowheads="1"/>
              </p:cNvSpPr>
              <p:nvPr/>
            </p:nvSpPr>
            <p:spPr bwMode="gray">
              <a:xfrm>
                <a:off x="1123" y="2679"/>
                <a:ext cx="1536" cy="1328"/>
              </a:xfrm>
              <a:prstGeom prst="hexagon">
                <a:avLst>
                  <a:gd name="adj" fmla="val 28916"/>
                  <a:gd name="vf" fmla="val 115470"/>
                </a:avLst>
              </a:prstGeom>
              <a:solidFill>
                <a:srgbClr val="808080"/>
              </a:solidFill>
              <a:ln w="9525">
                <a:noFill/>
                <a:miter lim="800000"/>
              </a:ln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宋体" panose="02010600030101010101" pitchFamily="2" charset="-122"/>
                </a:endParaRPr>
              </a:p>
            </p:txBody>
          </p:sp>
          <p:sp>
            <p:nvSpPr>
              <p:cNvPr id="6195" name="AutoShape 10"/>
              <p:cNvSpPr>
                <a:spLocks noChangeArrowheads="1"/>
              </p:cNvSpPr>
              <p:nvPr/>
            </p:nvSpPr>
            <p:spPr bwMode="gray">
              <a:xfrm>
                <a:off x="1110" y="2656"/>
                <a:ext cx="1536" cy="1328"/>
              </a:xfrm>
              <a:prstGeom prst="hexagon">
                <a:avLst>
                  <a:gd name="adj" fmla="val 28916"/>
                  <a:gd name="vf" fmla="val 115470"/>
                </a:avLst>
              </a:prstGeom>
              <a:gradFill rotWithShape="1">
                <a:gsLst>
                  <a:gs pos="0">
                    <a:srgbClr val="E6E6E6"/>
                  </a:gs>
                  <a:gs pos="7500">
                    <a:srgbClr val="7D8496"/>
                  </a:gs>
                  <a:gs pos="26500">
                    <a:srgbClr val="E6E6E6"/>
                  </a:gs>
                  <a:gs pos="34000">
                    <a:srgbClr val="7D8496"/>
                  </a:gs>
                  <a:gs pos="46500">
                    <a:srgbClr val="E6E6E6"/>
                  </a:gs>
                  <a:gs pos="50000">
                    <a:srgbClr val="FFFFFF"/>
                  </a:gs>
                  <a:gs pos="53500">
                    <a:srgbClr val="E6E6E6"/>
                  </a:gs>
                  <a:gs pos="66000">
                    <a:srgbClr val="7D8496"/>
                  </a:gs>
                  <a:gs pos="73500">
                    <a:srgbClr val="E6E6E6"/>
                  </a:gs>
                  <a:gs pos="92500">
                    <a:srgbClr val="7D8496"/>
                  </a:gs>
                  <a:gs pos="100000">
                    <a:srgbClr val="E6E6E6"/>
                  </a:gs>
                </a:gsLst>
                <a:lin ang="2700000" scaled="1"/>
              </a:gradFill>
              <a:ln w="9525">
                <a:solidFill>
                  <a:srgbClr val="C0C0C0"/>
                </a:solidFill>
                <a:miter lim="800000"/>
              </a:ln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宋体" panose="02010600030101010101" pitchFamily="2" charset="-122"/>
                </a:endParaRPr>
              </a:p>
            </p:txBody>
          </p:sp>
          <p:sp>
            <p:nvSpPr>
              <p:cNvPr id="61" name="AutoShape 11"/>
              <p:cNvSpPr>
                <a:spLocks noChangeArrowheads="1"/>
              </p:cNvSpPr>
              <p:nvPr/>
            </p:nvSpPr>
            <p:spPr bwMode="gray">
              <a:xfrm>
                <a:off x="1199" y="2735"/>
                <a:ext cx="1351" cy="1169"/>
              </a:xfrm>
              <a:prstGeom prst="hexagon">
                <a:avLst>
                  <a:gd name="adj" fmla="val 28896"/>
                  <a:gd name="vf" fmla="val 115470"/>
                </a:avLst>
              </a:prstGeom>
              <a:gradFill rotWithShape="1">
                <a:gsLst>
                  <a:gs pos="0">
                    <a:schemeClr val="hlink">
                      <a:gamma/>
                      <a:shade val="46275"/>
                      <a:invGamma/>
                    </a:schemeClr>
                  </a:gs>
                  <a:gs pos="100000">
                    <a:schemeClr val="hlink"/>
                  </a:gs>
                </a:gsLst>
                <a:lin ang="2700000" scaled="1"/>
              </a:gradFill>
              <a:ln w="9525">
                <a:solidFill>
                  <a:schemeClr val="bg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6191" name="Line 16"/>
            <p:cNvSpPr>
              <a:spLocks noChangeShapeType="1"/>
            </p:cNvSpPr>
            <p:nvPr/>
          </p:nvSpPr>
          <p:spPr bwMode="auto">
            <a:xfrm>
              <a:off x="1632" y="1755"/>
              <a:ext cx="3024" cy="0"/>
            </a:xfrm>
            <a:prstGeom prst="line">
              <a:avLst/>
            </a:prstGeom>
            <a:noFill/>
            <a:ln w="25400">
              <a:solidFill>
                <a:schemeClr val="folHlink"/>
              </a:solidFill>
              <a:prstDash val="sysDot"/>
              <a:round/>
              <a:tailEnd type="oval" w="med" len="med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92" name="Text Box 17"/>
            <p:cNvSpPr txBox="1">
              <a:spLocks noChangeArrowheads="1"/>
            </p:cNvSpPr>
            <p:nvPr/>
          </p:nvSpPr>
          <p:spPr bwMode="auto">
            <a:xfrm>
              <a:off x="2249" y="1316"/>
              <a:ext cx="961" cy="476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3600" b="1">
                  <a:latin typeface="华文楷体" panose="02010600040101010101" pitchFamily="2" charset="-122"/>
                  <a:ea typeface="华文楷体" panose="02010600040101010101" pitchFamily="2" charset="-122"/>
                </a:rPr>
                <a:t>概念</a:t>
              </a:r>
              <a:endParaRPr lang="zh-CN" altLang="en-US" sz="3600" b="1"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6193" name="Text Box 18"/>
            <p:cNvSpPr txBox="1">
              <a:spLocks noChangeArrowheads="1"/>
            </p:cNvSpPr>
            <p:nvPr/>
          </p:nvSpPr>
          <p:spPr bwMode="gray">
            <a:xfrm>
              <a:off x="1372" y="1433"/>
              <a:ext cx="309" cy="340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en-US" altLang="zh-CN" sz="2400" b="1">
                  <a:solidFill>
                    <a:schemeClr val="bg1"/>
                  </a:solidFill>
                  <a:ea typeface="宋体" panose="02010600030101010101" pitchFamily="2" charset="-122"/>
                </a:rPr>
                <a:t>2</a:t>
              </a:r>
              <a:endParaRPr lang="en-US" altLang="zh-CN" sz="2400" b="1">
                <a:solidFill>
                  <a:schemeClr val="bg1"/>
                </a:solidFill>
                <a:ea typeface="宋体" panose="02010600030101010101" pitchFamily="2" charset="-122"/>
              </a:endParaRPr>
            </a:p>
          </p:txBody>
        </p:sp>
      </p:grpSp>
      <p:grpSp>
        <p:nvGrpSpPr>
          <p:cNvPr id="8" name="Group 36"/>
          <p:cNvGrpSpPr/>
          <p:nvPr/>
        </p:nvGrpSpPr>
        <p:grpSpPr>
          <a:xfrm>
            <a:off x="2012643" y="5000636"/>
            <a:ext cx="6417009" cy="1199922"/>
            <a:chOff x="1248" y="1316"/>
            <a:chExt cx="5566" cy="884"/>
          </a:xfrm>
        </p:grpSpPr>
        <p:grpSp>
          <p:nvGrpSpPr>
            <p:cNvPr id="9" name="Group 8"/>
            <p:cNvGrpSpPr/>
            <p:nvPr/>
          </p:nvGrpSpPr>
          <p:grpSpPr>
            <a:xfrm>
              <a:off x="1248" y="1371"/>
              <a:ext cx="480" cy="419"/>
              <a:chOff x="1110" y="2656"/>
              <a:chExt cx="1549" cy="1351"/>
            </a:xfrm>
          </p:grpSpPr>
          <p:sp>
            <p:nvSpPr>
              <p:cNvPr id="6187" name="AutoShape 9"/>
              <p:cNvSpPr>
                <a:spLocks noChangeArrowheads="1"/>
              </p:cNvSpPr>
              <p:nvPr/>
            </p:nvSpPr>
            <p:spPr bwMode="gray">
              <a:xfrm>
                <a:off x="1123" y="2679"/>
                <a:ext cx="1536" cy="1328"/>
              </a:xfrm>
              <a:prstGeom prst="hexagon">
                <a:avLst>
                  <a:gd name="adj" fmla="val 28916"/>
                  <a:gd name="vf" fmla="val 115470"/>
                </a:avLst>
              </a:prstGeom>
              <a:solidFill>
                <a:srgbClr val="808080"/>
              </a:solidFill>
              <a:ln w="9525">
                <a:noFill/>
                <a:miter lim="800000"/>
              </a:ln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宋体" panose="02010600030101010101" pitchFamily="2" charset="-122"/>
                </a:endParaRPr>
              </a:p>
            </p:txBody>
          </p:sp>
          <p:sp>
            <p:nvSpPr>
              <p:cNvPr id="6188" name="AutoShape 10"/>
              <p:cNvSpPr>
                <a:spLocks noChangeArrowheads="1"/>
              </p:cNvSpPr>
              <p:nvPr/>
            </p:nvSpPr>
            <p:spPr bwMode="gray">
              <a:xfrm>
                <a:off x="1110" y="2656"/>
                <a:ext cx="1536" cy="1328"/>
              </a:xfrm>
              <a:prstGeom prst="hexagon">
                <a:avLst>
                  <a:gd name="adj" fmla="val 28916"/>
                  <a:gd name="vf" fmla="val 115470"/>
                </a:avLst>
              </a:prstGeom>
              <a:gradFill rotWithShape="1">
                <a:gsLst>
                  <a:gs pos="0">
                    <a:srgbClr val="E6E6E6"/>
                  </a:gs>
                  <a:gs pos="7500">
                    <a:srgbClr val="7D8496"/>
                  </a:gs>
                  <a:gs pos="26500">
                    <a:srgbClr val="E6E6E6"/>
                  </a:gs>
                  <a:gs pos="34000">
                    <a:srgbClr val="7D8496"/>
                  </a:gs>
                  <a:gs pos="46500">
                    <a:srgbClr val="E6E6E6"/>
                  </a:gs>
                  <a:gs pos="50000">
                    <a:srgbClr val="FFFFFF"/>
                  </a:gs>
                  <a:gs pos="53500">
                    <a:srgbClr val="E6E6E6"/>
                  </a:gs>
                  <a:gs pos="66000">
                    <a:srgbClr val="7D8496"/>
                  </a:gs>
                  <a:gs pos="73500">
                    <a:srgbClr val="E6E6E6"/>
                  </a:gs>
                  <a:gs pos="92500">
                    <a:srgbClr val="7D8496"/>
                  </a:gs>
                  <a:gs pos="100000">
                    <a:srgbClr val="E6E6E6"/>
                  </a:gs>
                </a:gsLst>
                <a:lin ang="2700000" scaled="1"/>
              </a:gradFill>
              <a:ln w="9525">
                <a:solidFill>
                  <a:srgbClr val="C0C0C0"/>
                </a:solidFill>
                <a:miter lim="800000"/>
              </a:ln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宋体" panose="02010600030101010101" pitchFamily="2" charset="-122"/>
                </a:endParaRPr>
              </a:p>
            </p:txBody>
          </p:sp>
          <p:sp>
            <p:nvSpPr>
              <p:cNvPr id="69" name="AutoShape 11"/>
              <p:cNvSpPr>
                <a:spLocks noChangeArrowheads="1"/>
              </p:cNvSpPr>
              <p:nvPr/>
            </p:nvSpPr>
            <p:spPr bwMode="gray">
              <a:xfrm>
                <a:off x="1199" y="2735"/>
                <a:ext cx="1351" cy="1169"/>
              </a:xfrm>
              <a:prstGeom prst="hexagon">
                <a:avLst>
                  <a:gd name="adj" fmla="val 28896"/>
                  <a:gd name="vf" fmla="val 115470"/>
                </a:avLst>
              </a:prstGeom>
              <a:gradFill rotWithShape="1">
                <a:gsLst>
                  <a:gs pos="0">
                    <a:schemeClr val="hlink">
                      <a:gamma/>
                      <a:shade val="46275"/>
                      <a:invGamma/>
                    </a:schemeClr>
                  </a:gs>
                  <a:gs pos="100000">
                    <a:schemeClr val="hlink"/>
                  </a:gs>
                </a:gsLst>
                <a:lin ang="2700000" scaled="1"/>
              </a:gradFill>
              <a:ln w="9525">
                <a:solidFill>
                  <a:schemeClr val="bg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6184" name="Line 16"/>
            <p:cNvSpPr>
              <a:spLocks noChangeShapeType="1"/>
            </p:cNvSpPr>
            <p:nvPr/>
          </p:nvSpPr>
          <p:spPr bwMode="auto">
            <a:xfrm flipV="1">
              <a:off x="1632" y="1721"/>
              <a:ext cx="5182" cy="34"/>
            </a:xfrm>
            <a:prstGeom prst="line">
              <a:avLst/>
            </a:prstGeom>
            <a:noFill/>
            <a:ln w="25400">
              <a:solidFill>
                <a:schemeClr val="folHlink"/>
              </a:solidFill>
              <a:prstDash val="sysDot"/>
              <a:round/>
              <a:tailEnd type="oval" w="med" len="med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85" name="Text Box 17"/>
            <p:cNvSpPr txBox="1">
              <a:spLocks noChangeArrowheads="1"/>
            </p:cNvSpPr>
            <p:nvPr/>
          </p:nvSpPr>
          <p:spPr bwMode="auto">
            <a:xfrm>
              <a:off x="2249" y="1316"/>
              <a:ext cx="4565" cy="884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3600" b="1" smtClean="0">
                  <a:latin typeface="华文楷体" panose="02010600040101010101" pitchFamily="2" charset="-122"/>
                  <a:ea typeface="华文楷体" panose="02010600040101010101" pitchFamily="2" charset="-122"/>
                </a:rPr>
                <a:t>适应症、禁忌症、并发症</a:t>
              </a:r>
              <a:endParaRPr lang="zh-CN" altLang="en-US" sz="3600" b="1" smtClean="0"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pPr eaLnBrk="0" hangingPunct="0"/>
              <a:endParaRPr lang="zh-CN" altLang="en-US" sz="3600" b="1"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6186" name="Text Box 18"/>
            <p:cNvSpPr txBox="1">
              <a:spLocks noChangeArrowheads="1"/>
            </p:cNvSpPr>
            <p:nvPr/>
          </p:nvSpPr>
          <p:spPr bwMode="gray">
            <a:xfrm>
              <a:off x="1372" y="1433"/>
              <a:ext cx="309" cy="340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en-US" altLang="zh-CN" sz="2400" b="1">
                  <a:solidFill>
                    <a:schemeClr val="bg1"/>
                  </a:solidFill>
                  <a:ea typeface="宋体" panose="02010600030101010101" pitchFamily="2" charset="-122"/>
                </a:rPr>
                <a:t>3</a:t>
              </a:r>
              <a:endParaRPr lang="en-US" altLang="zh-CN" sz="2400" b="1">
                <a:solidFill>
                  <a:schemeClr val="bg1"/>
                </a:solidFill>
                <a:ea typeface="宋体" panose="02010600030101010101" pitchFamily="2" charset="-122"/>
              </a:endParaRPr>
            </a:p>
          </p:txBody>
        </p:sp>
      </p:grpSp>
      <p:sp>
        <p:nvSpPr>
          <p:cNvPr id="67" name="左大括号 66"/>
          <p:cNvSpPr/>
          <p:nvPr/>
        </p:nvSpPr>
        <p:spPr bwMode="auto">
          <a:xfrm>
            <a:off x="1571604" y="1785926"/>
            <a:ext cx="357190" cy="3786214"/>
          </a:xfrm>
          <a:prstGeom prst="leftBrace">
            <a:avLst/>
          </a:prstGeom>
          <a:noFill/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8" name="TextBox 67"/>
          <p:cNvSpPr txBox="1"/>
          <p:nvPr/>
        </p:nvSpPr>
        <p:spPr>
          <a:xfrm>
            <a:off x="715481" y="1785926"/>
            <a:ext cx="800219" cy="43577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40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椎体成形术</a:t>
            </a:r>
            <a:endParaRPr lang="zh-CN" altLang="en-US" sz="4000" b="1" smtClean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218" name="Group 2"/>
          <p:cNvGraphicFramePr>
            <a:graphicFrameLocks noGrp="1"/>
          </p:cNvGraphicFramePr>
          <p:nvPr>
            <p:ph sz="half" idx="2"/>
          </p:nvPr>
        </p:nvGraphicFramePr>
        <p:xfrm>
          <a:off x="457200" y="1279525"/>
          <a:ext cx="8234363" cy="5149852"/>
        </p:xfrm>
        <a:graphic>
          <a:graphicData uri="http://schemas.openxmlformats.org/drawingml/2006/table">
            <a:tbl>
              <a:tblPr/>
              <a:tblGrid>
                <a:gridCol w="1865313"/>
                <a:gridCol w="3343275"/>
                <a:gridCol w="3025775"/>
              </a:tblGrid>
              <a:tr h="98901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        </a:t>
                      </a: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术 式</a:t>
                      </a: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项     目</a:t>
                      </a:r>
                      <a:endParaRPr kumimoji="0" lang="zh-CN" alt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4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椎体成形术</a:t>
                      </a:r>
                      <a:endParaRPr kumimoji="0" lang="zh-CN" altLang="en-US" sz="4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4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传统手术</a:t>
                      </a:r>
                      <a:endParaRPr kumimoji="0" lang="zh-CN" altLang="en-US" sz="4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1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麻醉方式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局麻（安全）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全麻或腰麻（风险大）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1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手术时间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30--45</a:t>
                      </a: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分钟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2—3</a:t>
                      </a: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小时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830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75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适  应  症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75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广泛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(</a:t>
                      </a: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压缩性骨折、血管瘤等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)</a:t>
                      </a:r>
                      <a:endParaRPr kumimoji="0" lang="en-US" alt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75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主要适用于骨折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2288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下床时间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6h</a:t>
                      </a:r>
                      <a:endParaRPr kumimoji="0" lang="en-US" alt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术后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4</a:t>
                      </a: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周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942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止痛起效时间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术后即起效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术后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3</a:t>
                      </a: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天左右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260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手术切口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1cm</a:t>
                      </a: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左右</a:t>
                      </a:r>
                      <a:endParaRPr kumimoji="0" lang="en-US" alt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12—16cm</a:t>
                      </a:r>
                      <a:endParaRPr kumimoji="0" lang="en-US" alt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672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住院时间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3—5</a:t>
                      </a: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天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14—18</a:t>
                      </a: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天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672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出血量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5-10ml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200-300ml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355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住院费用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1.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8</a:t>
                      </a: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万—2万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3</a:t>
                      </a: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万左右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216" name="Line 48"/>
          <p:cNvSpPr>
            <a:spLocks noChangeShapeType="1"/>
          </p:cNvSpPr>
          <p:nvPr/>
        </p:nvSpPr>
        <p:spPr bwMode="auto">
          <a:xfrm>
            <a:off x="457200" y="1066800"/>
            <a:ext cx="190500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971550" y="188913"/>
            <a:ext cx="7758113" cy="94456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4800" b="1" kern="0">
                <a:solidFill>
                  <a:schemeClr val="hlink"/>
                </a:solidFill>
                <a:latin typeface="幼圆" panose="02010509060101010101" pitchFamily="49" charset="-122"/>
                <a:ea typeface="幼圆" panose="02010509060101010101" pitchFamily="49" charset="-122"/>
                <a:cs typeface="+mj-cs"/>
              </a:rPr>
              <a:t>               </a:t>
            </a:r>
            <a:r>
              <a:rPr lang="zh-CN" altLang="en-US" sz="6000" b="1" kern="0" smtClean="0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j-cs"/>
              </a:rPr>
              <a:t>优势</a:t>
            </a:r>
            <a:endParaRPr lang="zh-CN" altLang="en-US" sz="6000" b="1" kern="0">
              <a:solidFill>
                <a:srgbClr val="FFFFFF"/>
              </a:solidFill>
              <a:latin typeface="楷体" panose="02010609060101010101" pitchFamily="49" charset="-122"/>
              <a:ea typeface="楷体" panose="02010609060101010101" pitchFamily="49" charset="-122"/>
              <a:cs typeface="+mj-cs"/>
            </a:endParaRPr>
          </a:p>
        </p:txBody>
      </p:sp>
    </p:spTree>
  </p:cSld>
  <p:clrMapOvr>
    <a:masterClrMapping/>
  </p:clrMapOvr>
  <p:transition>
    <p:wedg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zh-CN" altLang="en-US" sz="3200" smtClean="0">
                <a:ea typeface="宋体" panose="02010600030101010101" pitchFamily="2" charset="-122"/>
              </a:rPr>
              <a:t>                                 </a:t>
            </a:r>
            <a:r>
              <a:rPr lang="zh-CN" altLang="en-US" sz="6000" smtClean="0">
                <a:ea typeface="宋体" panose="02010600030101010101" pitchFamily="2" charset="-122"/>
              </a:rPr>
              <a:t>概念</a:t>
            </a:r>
            <a:endParaRPr lang="zh-CN" altLang="en-US" sz="6000" smtClean="0">
              <a:ea typeface="宋体" panose="02010600030101010101" pitchFamily="2" charset="-122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black">
          <a:xfrm>
            <a:off x="-3357563" y="928688"/>
            <a:ext cx="10287017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r" eaLnBrk="0" hangingPunct="0"/>
            <a:r>
              <a:rPr lang="zh-CN" altLang="en-US" sz="3600" b="1" smtClean="0">
                <a:solidFill>
                  <a:srgbClr val="00001A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           椎体</a:t>
            </a:r>
            <a:r>
              <a:rPr lang="zh-CN" altLang="en-US" sz="3600" b="1">
                <a:solidFill>
                  <a:srgbClr val="00001A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成形术（</a:t>
            </a:r>
            <a:r>
              <a:rPr lang="zh-CN" altLang="en-US" sz="3600" b="1" smtClean="0">
                <a:solidFill>
                  <a:srgbClr val="00001A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PVP和</a:t>
            </a:r>
            <a:r>
              <a:rPr lang="en-US" altLang="zh-CN" sz="3600" b="1" smtClean="0">
                <a:solidFill>
                  <a:srgbClr val="00001A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PKP</a:t>
            </a:r>
            <a:r>
              <a:rPr lang="zh-CN" altLang="en-US" sz="3600" b="1" smtClean="0">
                <a:solidFill>
                  <a:srgbClr val="00001A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）</a:t>
            </a:r>
            <a:r>
              <a:rPr lang="zh-CN" altLang="en-US" sz="3600" b="1">
                <a:solidFill>
                  <a:srgbClr val="00001A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：</a:t>
            </a:r>
            <a:r>
              <a:rPr lang="zh-CN" altLang="en-US" sz="3600" b="1">
                <a:solidFill>
                  <a:schemeClr val="accent2"/>
                </a:solidFill>
                <a:ea typeface="宋体" panose="02010600030101010101" pitchFamily="2" charset="-122"/>
              </a:rPr>
              <a:t> </a:t>
            </a:r>
            <a:endParaRPr lang="zh-CN" altLang="en-US" sz="3600" b="1">
              <a:solidFill>
                <a:schemeClr val="accent2"/>
              </a:solidFill>
              <a:ea typeface="宋体" panose="02010600030101010101" pitchFamily="2" charset="-122"/>
            </a:endParaRPr>
          </a:p>
        </p:txBody>
      </p:sp>
      <p:grpSp>
        <p:nvGrpSpPr>
          <p:cNvPr id="2" name="Group 25"/>
          <p:cNvGrpSpPr/>
          <p:nvPr/>
        </p:nvGrpSpPr>
        <p:grpSpPr>
          <a:xfrm>
            <a:off x="611188" y="2400300"/>
            <a:ext cx="7669212" cy="3886200"/>
            <a:chOff x="480" y="1248"/>
            <a:chExt cx="4831" cy="2448"/>
          </a:xfrm>
        </p:grpSpPr>
        <p:sp>
          <p:nvSpPr>
            <p:cNvPr id="8" name="Freeform 4"/>
            <p:cNvSpPr>
              <a:spLocks noEditPoints="1"/>
            </p:cNvSpPr>
            <p:nvPr/>
          </p:nvSpPr>
          <p:spPr bwMode="gray">
            <a:xfrm rot="-1358056">
              <a:off x="877" y="1717"/>
              <a:ext cx="3839" cy="1527"/>
            </a:xfrm>
            <a:custGeom>
              <a:cxnLst>
                <a:cxn ang="0">
                  <a:pos x="1692" y="12"/>
                </a:cxn>
                <a:cxn ang="0">
                  <a:pos x="1234" y="74"/>
                </a:cxn>
                <a:cxn ang="0">
                  <a:pos x="828" y="182"/>
                </a:cxn>
                <a:cxn ang="0">
                  <a:pos x="486" y="330"/>
                </a:cxn>
                <a:cxn ang="0">
                  <a:pos x="226" y="510"/>
                </a:cxn>
                <a:cxn ang="0">
                  <a:pos x="58" y="718"/>
                </a:cxn>
                <a:cxn ang="0">
                  <a:pos x="0" y="944"/>
                </a:cxn>
                <a:cxn ang="0">
                  <a:pos x="58" y="1170"/>
                </a:cxn>
                <a:cxn ang="0">
                  <a:pos x="226" y="1378"/>
                </a:cxn>
                <a:cxn ang="0">
                  <a:pos x="486" y="1558"/>
                </a:cxn>
                <a:cxn ang="0">
                  <a:pos x="828" y="1706"/>
                </a:cxn>
                <a:cxn ang="0">
                  <a:pos x="1234" y="1814"/>
                </a:cxn>
                <a:cxn ang="0">
                  <a:pos x="1692" y="1876"/>
                </a:cxn>
                <a:cxn ang="0">
                  <a:pos x="2186" y="1884"/>
                </a:cxn>
                <a:cxn ang="0">
                  <a:pos x="2658" y="1840"/>
                </a:cxn>
                <a:cxn ang="0">
                  <a:pos x="3084" y="1746"/>
                </a:cxn>
                <a:cxn ang="0">
                  <a:pos x="3448" y="1612"/>
                </a:cxn>
                <a:cxn ang="0">
                  <a:pos x="3738" y="1442"/>
                </a:cxn>
                <a:cxn ang="0">
                  <a:pos x="3938" y="1242"/>
                </a:cxn>
                <a:cxn ang="0">
                  <a:pos x="4034" y="1022"/>
                </a:cxn>
                <a:cxn ang="0">
                  <a:pos x="4014" y="790"/>
                </a:cxn>
                <a:cxn ang="0">
                  <a:pos x="3882" y="576"/>
                </a:cxn>
                <a:cxn ang="0">
                  <a:pos x="3650" y="386"/>
                </a:cxn>
                <a:cxn ang="0">
                  <a:pos x="3334" y="228"/>
                </a:cxn>
                <a:cxn ang="0">
                  <a:pos x="2948" y="106"/>
                </a:cxn>
                <a:cxn ang="0">
                  <a:pos x="2506" y="28"/>
                </a:cxn>
                <a:cxn ang="0">
                  <a:pos x="2020" y="0"/>
                </a:cxn>
                <a:cxn ang="0">
                  <a:pos x="1606" y="1736"/>
                </a:cxn>
                <a:cxn ang="0">
                  <a:pos x="1164" y="1678"/>
                </a:cxn>
                <a:cxn ang="0">
                  <a:pos x="776" y="1576"/>
                </a:cxn>
                <a:cxn ang="0">
                  <a:pos x="458" y="1436"/>
                </a:cxn>
                <a:cxn ang="0">
                  <a:pos x="224" y="1266"/>
                </a:cxn>
                <a:cxn ang="0">
                  <a:pos x="88" y="1074"/>
                </a:cxn>
                <a:cxn ang="0">
                  <a:pos x="68" y="864"/>
                </a:cxn>
                <a:cxn ang="0">
                  <a:pos x="166" y="664"/>
                </a:cxn>
                <a:cxn ang="0">
                  <a:pos x="370" y="486"/>
                </a:cxn>
                <a:cxn ang="0">
                  <a:pos x="662" y="336"/>
                </a:cxn>
                <a:cxn ang="0">
                  <a:pos x="1028" y="222"/>
                </a:cxn>
                <a:cxn ang="0">
                  <a:pos x="1454" y="148"/>
                </a:cxn>
                <a:cxn ang="0">
                  <a:pos x="1922" y="120"/>
                </a:cxn>
                <a:cxn ang="0">
                  <a:pos x="2392" y="148"/>
                </a:cxn>
                <a:cxn ang="0">
                  <a:pos x="2818" y="222"/>
                </a:cxn>
                <a:cxn ang="0">
                  <a:pos x="3184" y="336"/>
                </a:cxn>
                <a:cxn ang="0">
                  <a:pos x="3476" y="486"/>
                </a:cxn>
                <a:cxn ang="0">
                  <a:pos x="3680" y="664"/>
                </a:cxn>
                <a:cxn ang="0">
                  <a:pos x="3778" y="864"/>
                </a:cxn>
                <a:cxn ang="0">
                  <a:pos x="3758" y="1074"/>
                </a:cxn>
                <a:cxn ang="0">
                  <a:pos x="3622" y="1266"/>
                </a:cxn>
                <a:cxn ang="0">
                  <a:pos x="3388" y="1436"/>
                </a:cxn>
                <a:cxn ang="0">
                  <a:pos x="3070" y="1576"/>
                </a:cxn>
                <a:cxn ang="0">
                  <a:pos x="2682" y="1678"/>
                </a:cxn>
                <a:cxn ang="0">
                  <a:pos x="2240" y="1736"/>
                </a:cxn>
              </a:cxnLst>
              <a:rect l="0" t="0" r="r" b="b"/>
              <a:pathLst>
                <a:path w="4040" h="1888">
                  <a:moveTo>
                    <a:pt x="2020" y="0"/>
                  </a:moveTo>
                  <a:lnTo>
                    <a:pt x="1854" y="4"/>
                  </a:lnTo>
                  <a:lnTo>
                    <a:pt x="1692" y="12"/>
                  </a:lnTo>
                  <a:lnTo>
                    <a:pt x="1534" y="28"/>
                  </a:lnTo>
                  <a:lnTo>
                    <a:pt x="1382" y="48"/>
                  </a:lnTo>
                  <a:lnTo>
                    <a:pt x="1234" y="74"/>
                  </a:lnTo>
                  <a:lnTo>
                    <a:pt x="1092" y="106"/>
                  </a:lnTo>
                  <a:lnTo>
                    <a:pt x="956" y="142"/>
                  </a:lnTo>
                  <a:lnTo>
                    <a:pt x="828" y="182"/>
                  </a:lnTo>
                  <a:lnTo>
                    <a:pt x="706" y="228"/>
                  </a:lnTo>
                  <a:lnTo>
                    <a:pt x="592" y="276"/>
                  </a:lnTo>
                  <a:lnTo>
                    <a:pt x="486" y="330"/>
                  </a:lnTo>
                  <a:lnTo>
                    <a:pt x="390" y="386"/>
                  </a:lnTo>
                  <a:lnTo>
                    <a:pt x="302" y="446"/>
                  </a:lnTo>
                  <a:lnTo>
                    <a:pt x="226" y="510"/>
                  </a:lnTo>
                  <a:lnTo>
                    <a:pt x="158" y="576"/>
                  </a:lnTo>
                  <a:lnTo>
                    <a:pt x="102" y="646"/>
                  </a:lnTo>
                  <a:lnTo>
                    <a:pt x="58" y="718"/>
                  </a:lnTo>
                  <a:lnTo>
                    <a:pt x="26" y="790"/>
                  </a:lnTo>
                  <a:lnTo>
                    <a:pt x="6" y="866"/>
                  </a:lnTo>
                  <a:lnTo>
                    <a:pt x="0" y="944"/>
                  </a:lnTo>
                  <a:lnTo>
                    <a:pt x="6" y="1022"/>
                  </a:lnTo>
                  <a:lnTo>
                    <a:pt x="26" y="1098"/>
                  </a:lnTo>
                  <a:lnTo>
                    <a:pt x="58" y="1170"/>
                  </a:lnTo>
                  <a:lnTo>
                    <a:pt x="102" y="1242"/>
                  </a:lnTo>
                  <a:lnTo>
                    <a:pt x="158" y="1312"/>
                  </a:lnTo>
                  <a:lnTo>
                    <a:pt x="226" y="1378"/>
                  </a:lnTo>
                  <a:lnTo>
                    <a:pt x="302" y="1442"/>
                  </a:lnTo>
                  <a:lnTo>
                    <a:pt x="390" y="1502"/>
                  </a:lnTo>
                  <a:lnTo>
                    <a:pt x="486" y="1558"/>
                  </a:lnTo>
                  <a:lnTo>
                    <a:pt x="592" y="1612"/>
                  </a:lnTo>
                  <a:lnTo>
                    <a:pt x="706" y="1660"/>
                  </a:lnTo>
                  <a:lnTo>
                    <a:pt x="828" y="1706"/>
                  </a:lnTo>
                  <a:lnTo>
                    <a:pt x="956" y="1746"/>
                  </a:lnTo>
                  <a:lnTo>
                    <a:pt x="1092" y="1782"/>
                  </a:lnTo>
                  <a:lnTo>
                    <a:pt x="1234" y="1814"/>
                  </a:lnTo>
                  <a:lnTo>
                    <a:pt x="1382" y="1840"/>
                  </a:lnTo>
                  <a:lnTo>
                    <a:pt x="1534" y="1860"/>
                  </a:lnTo>
                  <a:lnTo>
                    <a:pt x="1692" y="1876"/>
                  </a:lnTo>
                  <a:lnTo>
                    <a:pt x="1854" y="1884"/>
                  </a:lnTo>
                  <a:lnTo>
                    <a:pt x="2020" y="1888"/>
                  </a:lnTo>
                  <a:lnTo>
                    <a:pt x="2186" y="1884"/>
                  </a:lnTo>
                  <a:lnTo>
                    <a:pt x="2348" y="1876"/>
                  </a:lnTo>
                  <a:lnTo>
                    <a:pt x="2506" y="1860"/>
                  </a:lnTo>
                  <a:lnTo>
                    <a:pt x="2658" y="1840"/>
                  </a:lnTo>
                  <a:lnTo>
                    <a:pt x="2806" y="1814"/>
                  </a:lnTo>
                  <a:lnTo>
                    <a:pt x="2948" y="1782"/>
                  </a:lnTo>
                  <a:lnTo>
                    <a:pt x="3084" y="1746"/>
                  </a:lnTo>
                  <a:lnTo>
                    <a:pt x="3212" y="1706"/>
                  </a:lnTo>
                  <a:lnTo>
                    <a:pt x="3334" y="1660"/>
                  </a:lnTo>
                  <a:lnTo>
                    <a:pt x="3448" y="1612"/>
                  </a:lnTo>
                  <a:lnTo>
                    <a:pt x="3554" y="1558"/>
                  </a:lnTo>
                  <a:lnTo>
                    <a:pt x="3650" y="1502"/>
                  </a:lnTo>
                  <a:lnTo>
                    <a:pt x="3738" y="1442"/>
                  </a:lnTo>
                  <a:lnTo>
                    <a:pt x="3814" y="1378"/>
                  </a:lnTo>
                  <a:lnTo>
                    <a:pt x="3882" y="1312"/>
                  </a:lnTo>
                  <a:lnTo>
                    <a:pt x="3938" y="1242"/>
                  </a:lnTo>
                  <a:lnTo>
                    <a:pt x="3982" y="1170"/>
                  </a:lnTo>
                  <a:lnTo>
                    <a:pt x="4014" y="1098"/>
                  </a:lnTo>
                  <a:lnTo>
                    <a:pt x="4034" y="1022"/>
                  </a:lnTo>
                  <a:lnTo>
                    <a:pt x="4040" y="944"/>
                  </a:lnTo>
                  <a:lnTo>
                    <a:pt x="4034" y="866"/>
                  </a:lnTo>
                  <a:lnTo>
                    <a:pt x="4014" y="790"/>
                  </a:lnTo>
                  <a:lnTo>
                    <a:pt x="3982" y="718"/>
                  </a:lnTo>
                  <a:lnTo>
                    <a:pt x="3938" y="646"/>
                  </a:lnTo>
                  <a:lnTo>
                    <a:pt x="3882" y="576"/>
                  </a:lnTo>
                  <a:lnTo>
                    <a:pt x="3814" y="510"/>
                  </a:lnTo>
                  <a:lnTo>
                    <a:pt x="3738" y="446"/>
                  </a:lnTo>
                  <a:lnTo>
                    <a:pt x="3650" y="386"/>
                  </a:lnTo>
                  <a:lnTo>
                    <a:pt x="3554" y="330"/>
                  </a:lnTo>
                  <a:lnTo>
                    <a:pt x="3448" y="276"/>
                  </a:lnTo>
                  <a:lnTo>
                    <a:pt x="3334" y="228"/>
                  </a:lnTo>
                  <a:lnTo>
                    <a:pt x="3212" y="182"/>
                  </a:lnTo>
                  <a:lnTo>
                    <a:pt x="3084" y="142"/>
                  </a:lnTo>
                  <a:lnTo>
                    <a:pt x="2948" y="106"/>
                  </a:lnTo>
                  <a:lnTo>
                    <a:pt x="2806" y="74"/>
                  </a:lnTo>
                  <a:lnTo>
                    <a:pt x="2658" y="48"/>
                  </a:lnTo>
                  <a:lnTo>
                    <a:pt x="2506" y="28"/>
                  </a:lnTo>
                  <a:lnTo>
                    <a:pt x="2348" y="12"/>
                  </a:lnTo>
                  <a:lnTo>
                    <a:pt x="2186" y="4"/>
                  </a:lnTo>
                  <a:lnTo>
                    <a:pt x="2020" y="0"/>
                  </a:lnTo>
                  <a:close/>
                  <a:moveTo>
                    <a:pt x="1922" y="1748"/>
                  </a:moveTo>
                  <a:lnTo>
                    <a:pt x="1762" y="1746"/>
                  </a:lnTo>
                  <a:lnTo>
                    <a:pt x="1606" y="1736"/>
                  </a:lnTo>
                  <a:lnTo>
                    <a:pt x="1454" y="1722"/>
                  </a:lnTo>
                  <a:lnTo>
                    <a:pt x="1306" y="1702"/>
                  </a:lnTo>
                  <a:lnTo>
                    <a:pt x="1164" y="1678"/>
                  </a:lnTo>
                  <a:lnTo>
                    <a:pt x="1028" y="1648"/>
                  </a:lnTo>
                  <a:lnTo>
                    <a:pt x="898" y="1614"/>
                  </a:lnTo>
                  <a:lnTo>
                    <a:pt x="776" y="1576"/>
                  </a:lnTo>
                  <a:lnTo>
                    <a:pt x="662" y="1532"/>
                  </a:lnTo>
                  <a:lnTo>
                    <a:pt x="554" y="1486"/>
                  </a:lnTo>
                  <a:lnTo>
                    <a:pt x="458" y="1436"/>
                  </a:lnTo>
                  <a:lnTo>
                    <a:pt x="370" y="1382"/>
                  </a:lnTo>
                  <a:lnTo>
                    <a:pt x="292" y="1326"/>
                  </a:lnTo>
                  <a:lnTo>
                    <a:pt x="224" y="1266"/>
                  </a:lnTo>
                  <a:lnTo>
                    <a:pt x="166" y="1204"/>
                  </a:lnTo>
                  <a:lnTo>
                    <a:pt x="122" y="1140"/>
                  </a:lnTo>
                  <a:lnTo>
                    <a:pt x="88" y="1074"/>
                  </a:lnTo>
                  <a:lnTo>
                    <a:pt x="68" y="1004"/>
                  </a:lnTo>
                  <a:lnTo>
                    <a:pt x="62" y="934"/>
                  </a:lnTo>
                  <a:lnTo>
                    <a:pt x="68" y="864"/>
                  </a:lnTo>
                  <a:lnTo>
                    <a:pt x="88" y="796"/>
                  </a:lnTo>
                  <a:lnTo>
                    <a:pt x="122" y="730"/>
                  </a:lnTo>
                  <a:lnTo>
                    <a:pt x="166" y="664"/>
                  </a:lnTo>
                  <a:lnTo>
                    <a:pt x="224" y="602"/>
                  </a:lnTo>
                  <a:lnTo>
                    <a:pt x="292" y="544"/>
                  </a:lnTo>
                  <a:lnTo>
                    <a:pt x="370" y="486"/>
                  </a:lnTo>
                  <a:lnTo>
                    <a:pt x="458" y="434"/>
                  </a:lnTo>
                  <a:lnTo>
                    <a:pt x="554" y="382"/>
                  </a:lnTo>
                  <a:lnTo>
                    <a:pt x="662" y="336"/>
                  </a:lnTo>
                  <a:lnTo>
                    <a:pt x="776" y="294"/>
                  </a:lnTo>
                  <a:lnTo>
                    <a:pt x="898" y="256"/>
                  </a:lnTo>
                  <a:lnTo>
                    <a:pt x="1028" y="222"/>
                  </a:lnTo>
                  <a:lnTo>
                    <a:pt x="1164" y="192"/>
                  </a:lnTo>
                  <a:lnTo>
                    <a:pt x="1306" y="166"/>
                  </a:lnTo>
                  <a:lnTo>
                    <a:pt x="1454" y="148"/>
                  </a:lnTo>
                  <a:lnTo>
                    <a:pt x="1606" y="132"/>
                  </a:lnTo>
                  <a:lnTo>
                    <a:pt x="1762" y="124"/>
                  </a:lnTo>
                  <a:lnTo>
                    <a:pt x="1922" y="120"/>
                  </a:lnTo>
                  <a:lnTo>
                    <a:pt x="2084" y="124"/>
                  </a:lnTo>
                  <a:lnTo>
                    <a:pt x="2240" y="132"/>
                  </a:lnTo>
                  <a:lnTo>
                    <a:pt x="2392" y="148"/>
                  </a:lnTo>
                  <a:lnTo>
                    <a:pt x="2540" y="166"/>
                  </a:lnTo>
                  <a:lnTo>
                    <a:pt x="2682" y="192"/>
                  </a:lnTo>
                  <a:lnTo>
                    <a:pt x="2818" y="222"/>
                  </a:lnTo>
                  <a:lnTo>
                    <a:pt x="2948" y="256"/>
                  </a:lnTo>
                  <a:lnTo>
                    <a:pt x="3070" y="294"/>
                  </a:lnTo>
                  <a:lnTo>
                    <a:pt x="3184" y="336"/>
                  </a:lnTo>
                  <a:lnTo>
                    <a:pt x="3292" y="382"/>
                  </a:lnTo>
                  <a:lnTo>
                    <a:pt x="3388" y="434"/>
                  </a:lnTo>
                  <a:lnTo>
                    <a:pt x="3476" y="486"/>
                  </a:lnTo>
                  <a:lnTo>
                    <a:pt x="3554" y="544"/>
                  </a:lnTo>
                  <a:lnTo>
                    <a:pt x="3622" y="602"/>
                  </a:lnTo>
                  <a:lnTo>
                    <a:pt x="3680" y="664"/>
                  </a:lnTo>
                  <a:lnTo>
                    <a:pt x="3724" y="730"/>
                  </a:lnTo>
                  <a:lnTo>
                    <a:pt x="3758" y="796"/>
                  </a:lnTo>
                  <a:lnTo>
                    <a:pt x="3778" y="864"/>
                  </a:lnTo>
                  <a:lnTo>
                    <a:pt x="3784" y="934"/>
                  </a:lnTo>
                  <a:lnTo>
                    <a:pt x="3778" y="1004"/>
                  </a:lnTo>
                  <a:lnTo>
                    <a:pt x="3758" y="1074"/>
                  </a:lnTo>
                  <a:lnTo>
                    <a:pt x="3724" y="1140"/>
                  </a:lnTo>
                  <a:lnTo>
                    <a:pt x="3680" y="1204"/>
                  </a:lnTo>
                  <a:lnTo>
                    <a:pt x="3622" y="1266"/>
                  </a:lnTo>
                  <a:lnTo>
                    <a:pt x="3554" y="1326"/>
                  </a:lnTo>
                  <a:lnTo>
                    <a:pt x="3476" y="1382"/>
                  </a:lnTo>
                  <a:lnTo>
                    <a:pt x="3388" y="1436"/>
                  </a:lnTo>
                  <a:lnTo>
                    <a:pt x="3292" y="1486"/>
                  </a:lnTo>
                  <a:lnTo>
                    <a:pt x="3184" y="1532"/>
                  </a:lnTo>
                  <a:lnTo>
                    <a:pt x="3070" y="1576"/>
                  </a:lnTo>
                  <a:lnTo>
                    <a:pt x="2948" y="1614"/>
                  </a:lnTo>
                  <a:lnTo>
                    <a:pt x="2818" y="1648"/>
                  </a:lnTo>
                  <a:lnTo>
                    <a:pt x="2682" y="1678"/>
                  </a:lnTo>
                  <a:lnTo>
                    <a:pt x="2540" y="1702"/>
                  </a:lnTo>
                  <a:lnTo>
                    <a:pt x="2392" y="1722"/>
                  </a:lnTo>
                  <a:lnTo>
                    <a:pt x="2240" y="1736"/>
                  </a:lnTo>
                  <a:lnTo>
                    <a:pt x="2084" y="1746"/>
                  </a:lnTo>
                  <a:lnTo>
                    <a:pt x="1922" y="1748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30196"/>
                    <a:invGamma/>
                    <a:alpha val="36000"/>
                  </a:schemeClr>
                </a:gs>
                <a:gs pos="100000">
                  <a:schemeClr val="bg2"/>
                </a:gs>
              </a:gsLst>
              <a:lin ang="0" scaled="1"/>
            </a:gradFill>
            <a:ln w="0">
              <a:noFill/>
              <a:prstDash val="solid"/>
              <a:round/>
            </a:ln>
          </p:spPr>
          <p:txBody>
            <a:bodyPr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zh-CN" altLang="en-US">
                <a:ea typeface="宋体" panose="02010600030101010101" pitchFamily="2" charset="-122"/>
              </a:endParaRPr>
            </a:p>
          </p:txBody>
        </p:sp>
        <p:sp>
          <p:nvSpPr>
            <p:cNvPr id="8199" name="Oval 5"/>
            <p:cNvSpPr>
              <a:spLocks noChangeArrowheads="1"/>
            </p:cNvSpPr>
            <p:nvPr/>
          </p:nvSpPr>
          <p:spPr bwMode="gray">
            <a:xfrm rot="-1543677">
              <a:off x="2736" y="1680"/>
              <a:ext cx="672" cy="192"/>
            </a:xfrm>
            <a:prstGeom prst="ellipse">
              <a:avLst/>
            </a:prstGeom>
            <a:gradFill rotWithShape="1">
              <a:gsLst>
                <a:gs pos="0">
                  <a:srgbClr val="5F5F5F"/>
                </a:gs>
                <a:gs pos="100000">
                  <a:srgbClr val="84A5CA"/>
                </a:gs>
              </a:gsLst>
              <a:lin ang="0" scaled="1"/>
            </a:gradFill>
            <a:ln w="9525">
              <a:noFill/>
              <a:round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宋体" panose="02010600030101010101" pitchFamily="2" charset="-122"/>
              </a:endParaRPr>
            </a:p>
          </p:txBody>
        </p:sp>
        <p:sp>
          <p:nvSpPr>
            <p:cNvPr id="8200" name="Oval 6"/>
            <p:cNvSpPr>
              <a:spLocks noChangeArrowheads="1"/>
            </p:cNvSpPr>
            <p:nvPr/>
          </p:nvSpPr>
          <p:spPr bwMode="gray">
            <a:xfrm rot="-1543677">
              <a:off x="4416" y="1776"/>
              <a:ext cx="672" cy="192"/>
            </a:xfrm>
            <a:prstGeom prst="ellipse">
              <a:avLst/>
            </a:prstGeom>
            <a:gradFill rotWithShape="1">
              <a:gsLst>
                <a:gs pos="0">
                  <a:srgbClr val="5F5F5F"/>
                </a:gs>
                <a:gs pos="100000">
                  <a:srgbClr val="84A5CA"/>
                </a:gs>
              </a:gsLst>
              <a:lin ang="0" scaled="1"/>
            </a:gradFill>
            <a:ln w="9525">
              <a:noFill/>
              <a:round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宋体" panose="02010600030101010101" pitchFamily="2" charset="-122"/>
              </a:endParaRPr>
            </a:p>
          </p:txBody>
        </p:sp>
        <p:sp>
          <p:nvSpPr>
            <p:cNvPr id="8201" name="Oval 7"/>
            <p:cNvSpPr>
              <a:spLocks noChangeArrowheads="1"/>
            </p:cNvSpPr>
            <p:nvPr/>
          </p:nvSpPr>
          <p:spPr bwMode="gray">
            <a:xfrm rot="-1543677">
              <a:off x="1824" y="3456"/>
              <a:ext cx="672" cy="192"/>
            </a:xfrm>
            <a:prstGeom prst="ellipse">
              <a:avLst/>
            </a:prstGeom>
            <a:gradFill rotWithShape="1">
              <a:gsLst>
                <a:gs pos="0">
                  <a:srgbClr val="5F5F5F"/>
                </a:gs>
                <a:gs pos="100000">
                  <a:srgbClr val="84A5CA"/>
                </a:gs>
              </a:gsLst>
              <a:lin ang="0" scaled="1"/>
            </a:gradFill>
            <a:ln w="9525">
              <a:noFill/>
              <a:round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宋体" panose="02010600030101010101" pitchFamily="2" charset="-122"/>
              </a:endParaRPr>
            </a:p>
          </p:txBody>
        </p:sp>
        <p:sp>
          <p:nvSpPr>
            <p:cNvPr id="8202" name="Oval 8"/>
            <p:cNvSpPr>
              <a:spLocks noChangeArrowheads="1"/>
            </p:cNvSpPr>
            <p:nvPr/>
          </p:nvSpPr>
          <p:spPr bwMode="gray">
            <a:xfrm rot="-1543677">
              <a:off x="3456" y="3072"/>
              <a:ext cx="672" cy="192"/>
            </a:xfrm>
            <a:prstGeom prst="ellipse">
              <a:avLst/>
            </a:prstGeom>
            <a:gradFill rotWithShape="1">
              <a:gsLst>
                <a:gs pos="0">
                  <a:srgbClr val="5F5F5F"/>
                </a:gs>
                <a:gs pos="100000">
                  <a:srgbClr val="84A5CA"/>
                </a:gs>
              </a:gsLst>
              <a:lin ang="0" scaled="1"/>
            </a:gradFill>
            <a:ln w="9525">
              <a:noFill/>
              <a:round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宋体" panose="02010600030101010101" pitchFamily="2" charset="-122"/>
              </a:endParaRPr>
            </a:p>
          </p:txBody>
        </p:sp>
        <p:sp>
          <p:nvSpPr>
            <p:cNvPr id="8203" name="Oval 9"/>
            <p:cNvSpPr>
              <a:spLocks noChangeArrowheads="1"/>
            </p:cNvSpPr>
            <p:nvPr/>
          </p:nvSpPr>
          <p:spPr bwMode="gray">
            <a:xfrm rot="-1543677">
              <a:off x="1296" y="2544"/>
              <a:ext cx="672" cy="192"/>
            </a:xfrm>
            <a:prstGeom prst="ellipse">
              <a:avLst/>
            </a:prstGeom>
            <a:gradFill rotWithShape="1">
              <a:gsLst>
                <a:gs pos="0">
                  <a:srgbClr val="5F5F5F"/>
                </a:gs>
                <a:gs pos="100000">
                  <a:srgbClr val="84A5CA"/>
                </a:gs>
              </a:gsLst>
              <a:lin ang="0" scaled="1"/>
            </a:gradFill>
            <a:ln w="9525">
              <a:noFill/>
              <a:round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宋体" panose="02010600030101010101" pitchFamily="2" charset="-122"/>
              </a:endParaRPr>
            </a:p>
          </p:txBody>
        </p:sp>
        <p:sp>
          <p:nvSpPr>
            <p:cNvPr id="14" name="Oval 10"/>
            <p:cNvSpPr>
              <a:spLocks noChangeArrowheads="1"/>
            </p:cNvSpPr>
            <p:nvPr/>
          </p:nvSpPr>
          <p:spPr bwMode="gray">
            <a:xfrm>
              <a:off x="2407" y="1248"/>
              <a:ext cx="720" cy="694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100000">
                  <a:schemeClr val="hlink">
                    <a:gamma/>
                    <a:shade val="34510"/>
                    <a:invGamma/>
                  </a:schemeClr>
                </a:gs>
              </a:gsLst>
              <a:path path="shape">
                <a:fillToRect l="50000" t="50000" r="50000" b="50000"/>
              </a:path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ea typeface="宋体" panose="02010600030101010101" pitchFamily="2" charset="-122"/>
              </a:endParaRPr>
            </a:p>
          </p:txBody>
        </p:sp>
        <p:sp>
          <p:nvSpPr>
            <p:cNvPr id="15" name="Oval 11"/>
            <p:cNvSpPr>
              <a:spLocks noChangeArrowheads="1"/>
            </p:cNvSpPr>
            <p:nvPr/>
          </p:nvSpPr>
          <p:spPr bwMode="gray">
            <a:xfrm>
              <a:off x="999" y="2078"/>
              <a:ext cx="719" cy="694"/>
            </a:xfrm>
            <a:prstGeom prst="ellipse">
              <a:avLst/>
            </a:prstGeom>
            <a:gradFill rotWithShape="1">
              <a:gsLst>
                <a:gs pos="0">
                  <a:schemeClr val="accent1"/>
                </a:gs>
                <a:gs pos="100000">
                  <a:schemeClr val="accent1">
                    <a:gamma/>
                    <a:shade val="31373"/>
                    <a:invGamma/>
                  </a:schemeClr>
                </a:gs>
              </a:gsLst>
              <a:path path="shape">
                <a:fillToRect l="50000" t="50000" r="50000" b="50000"/>
              </a:path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ea typeface="宋体" panose="02010600030101010101" pitchFamily="2" charset="-122"/>
              </a:endParaRPr>
            </a:p>
          </p:txBody>
        </p:sp>
        <p:sp>
          <p:nvSpPr>
            <p:cNvPr id="16" name="Oval 12"/>
            <p:cNvSpPr>
              <a:spLocks noChangeArrowheads="1"/>
            </p:cNvSpPr>
            <p:nvPr/>
          </p:nvSpPr>
          <p:spPr bwMode="gray">
            <a:xfrm>
              <a:off x="1493" y="3002"/>
              <a:ext cx="719" cy="694"/>
            </a:xfrm>
            <a:prstGeom prst="ellipse">
              <a:avLst/>
            </a:prstGeom>
            <a:gradFill rotWithShape="1">
              <a:gsLst>
                <a:gs pos="0">
                  <a:schemeClr val="accent2"/>
                </a:gs>
                <a:gs pos="100000">
                  <a:schemeClr val="accent2">
                    <a:gamma/>
                    <a:shade val="35686"/>
                    <a:invGamma/>
                  </a:schemeClr>
                </a:gs>
              </a:gsLst>
              <a:path path="shape">
                <a:fillToRect l="50000" t="50000" r="50000" b="50000"/>
              </a:path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ea typeface="宋体" panose="02010600030101010101" pitchFamily="2" charset="-122"/>
              </a:endParaRPr>
            </a:p>
          </p:txBody>
        </p:sp>
        <p:sp>
          <p:nvSpPr>
            <p:cNvPr id="17" name="Oval 13"/>
            <p:cNvSpPr>
              <a:spLocks noChangeArrowheads="1"/>
            </p:cNvSpPr>
            <p:nvPr/>
          </p:nvSpPr>
          <p:spPr bwMode="gray">
            <a:xfrm>
              <a:off x="3048" y="2659"/>
              <a:ext cx="719" cy="694"/>
            </a:xfrm>
            <a:prstGeom prst="ellipse">
              <a:avLst/>
            </a:prstGeom>
            <a:gradFill rotWithShape="1">
              <a:gsLst>
                <a:gs pos="0">
                  <a:schemeClr val="bg2"/>
                </a:gs>
                <a:gs pos="100000">
                  <a:schemeClr val="bg2">
                    <a:gamma/>
                    <a:shade val="35686"/>
                    <a:invGamma/>
                  </a:schemeClr>
                </a:gs>
              </a:gsLst>
              <a:path path="shape">
                <a:fillToRect l="50000" t="50000" r="50000" b="50000"/>
              </a:path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ea typeface="宋体" panose="02010600030101010101" pitchFamily="2" charset="-122"/>
              </a:endParaRPr>
            </a:p>
          </p:txBody>
        </p:sp>
        <p:sp>
          <p:nvSpPr>
            <p:cNvPr id="18" name="Oval 14"/>
            <p:cNvSpPr>
              <a:spLocks noChangeArrowheads="1"/>
            </p:cNvSpPr>
            <p:nvPr/>
          </p:nvSpPr>
          <p:spPr bwMode="gray">
            <a:xfrm>
              <a:off x="4072" y="1372"/>
              <a:ext cx="680" cy="695"/>
            </a:xfrm>
            <a:prstGeom prst="ellipse">
              <a:avLst/>
            </a:prstGeom>
            <a:gradFill rotWithShape="1">
              <a:gsLst>
                <a:gs pos="0">
                  <a:schemeClr val="folHlink"/>
                </a:gs>
                <a:gs pos="100000">
                  <a:schemeClr val="folHlink">
                    <a:gamma/>
                    <a:shade val="34510"/>
                    <a:invGamma/>
                  </a:schemeClr>
                </a:gs>
              </a:gsLst>
              <a:path path="shape">
                <a:fillToRect l="50000" t="50000" r="50000" b="50000"/>
              </a:path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b="1">
                <a:ea typeface="宋体" panose="02010600030101010101" pitchFamily="2" charset="-122"/>
              </a:endParaRPr>
            </a:p>
          </p:txBody>
        </p:sp>
        <p:sp>
          <p:nvSpPr>
            <p:cNvPr id="8209" name="Text Box 15"/>
            <p:cNvSpPr txBox="1">
              <a:spLocks noChangeArrowheads="1"/>
            </p:cNvSpPr>
            <p:nvPr/>
          </p:nvSpPr>
          <p:spPr bwMode="gray">
            <a:xfrm>
              <a:off x="1127" y="2321"/>
              <a:ext cx="986" cy="23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b="1">
                  <a:solidFill>
                    <a:srgbClr val="FF00FF"/>
                  </a:solidFill>
                  <a:latin typeface="Verdana" panose="020b0604030504040204" pitchFamily="34" charset="0"/>
                  <a:ea typeface="宋体" panose="02010600030101010101" pitchFamily="2" charset="-122"/>
                </a:rPr>
                <a:t>恢复椎体高度</a:t>
              </a:r>
              <a:endParaRPr lang="zh-CN" altLang="en-US" b="1">
                <a:solidFill>
                  <a:srgbClr val="FF00FF"/>
                </a:solidFill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8210" name="Text Box 16"/>
            <p:cNvSpPr txBox="1">
              <a:spLocks noChangeArrowheads="1"/>
            </p:cNvSpPr>
            <p:nvPr/>
          </p:nvSpPr>
          <p:spPr bwMode="gray">
            <a:xfrm>
              <a:off x="2532" y="1485"/>
              <a:ext cx="986" cy="23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b="1">
                  <a:solidFill>
                    <a:srgbClr val="FF00FF"/>
                  </a:solidFill>
                  <a:latin typeface="Verdana" panose="020b0604030504040204" pitchFamily="34" charset="0"/>
                  <a:ea typeface="宋体" panose="02010600030101010101" pitchFamily="2" charset="-122"/>
                </a:rPr>
                <a:t>增强椎体强度</a:t>
              </a:r>
              <a:endParaRPr lang="zh-CN" altLang="en-US" b="1">
                <a:solidFill>
                  <a:srgbClr val="FF00FF"/>
                </a:solidFill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8211" name="Text Box 17"/>
            <p:cNvSpPr txBox="1">
              <a:spLocks noChangeArrowheads="1"/>
            </p:cNvSpPr>
            <p:nvPr/>
          </p:nvSpPr>
          <p:spPr bwMode="gray">
            <a:xfrm>
              <a:off x="4180" y="1612"/>
              <a:ext cx="1131" cy="23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b="1">
                  <a:solidFill>
                    <a:srgbClr val="FF00FF"/>
                  </a:solidFill>
                  <a:latin typeface="Verdana" panose="020b0604030504040204" pitchFamily="34" charset="0"/>
                  <a:ea typeface="宋体" panose="02010600030101010101" pitchFamily="2" charset="-122"/>
                </a:rPr>
                <a:t>增强椎体稳定性</a:t>
              </a:r>
              <a:endParaRPr lang="zh-CN" altLang="en-US" b="1">
                <a:solidFill>
                  <a:srgbClr val="FF00FF"/>
                </a:solidFill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8212" name="Text Box 18"/>
            <p:cNvSpPr txBox="1">
              <a:spLocks noChangeArrowheads="1"/>
            </p:cNvSpPr>
            <p:nvPr/>
          </p:nvSpPr>
          <p:spPr bwMode="gray">
            <a:xfrm>
              <a:off x="3177" y="2902"/>
              <a:ext cx="696" cy="23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b="1">
                  <a:solidFill>
                    <a:srgbClr val="FF00FF"/>
                  </a:solidFill>
                  <a:latin typeface="Verdana" panose="020b0604030504040204" pitchFamily="34" charset="0"/>
                  <a:ea typeface="宋体" panose="02010600030101010101" pitchFamily="2" charset="-122"/>
                </a:rPr>
                <a:t>防止塌陷</a:t>
              </a:r>
              <a:endParaRPr lang="zh-CN" altLang="en-US" b="1">
                <a:solidFill>
                  <a:srgbClr val="FF00FF"/>
                </a:solidFill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8213" name="Text Box 19"/>
            <p:cNvSpPr txBox="1">
              <a:spLocks noChangeArrowheads="1"/>
            </p:cNvSpPr>
            <p:nvPr/>
          </p:nvSpPr>
          <p:spPr bwMode="gray">
            <a:xfrm>
              <a:off x="1620" y="3241"/>
              <a:ext cx="986" cy="23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b="1">
                  <a:solidFill>
                    <a:srgbClr val="FF00FF"/>
                  </a:solidFill>
                  <a:latin typeface="Verdana" panose="020b0604030504040204" pitchFamily="34" charset="0"/>
                  <a:ea typeface="宋体" panose="02010600030101010101" pitchFamily="2" charset="-122"/>
                </a:rPr>
                <a:t>缓解腰背疼痛</a:t>
              </a:r>
              <a:endParaRPr lang="zh-CN" altLang="en-US" b="1">
                <a:solidFill>
                  <a:srgbClr val="FF00FF"/>
                </a:solidFill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8214" name="Text Box 20"/>
            <p:cNvSpPr txBox="1">
              <a:spLocks noChangeArrowheads="1"/>
            </p:cNvSpPr>
            <p:nvPr/>
          </p:nvSpPr>
          <p:spPr bwMode="gray">
            <a:xfrm>
              <a:off x="2160" y="2256"/>
              <a:ext cx="1452" cy="40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0" hangingPunct="0"/>
              <a:endParaRPr lang="zh-CN" altLang="en-US" sz="3600" b="1">
                <a:ea typeface="宋体" panose="02010600030101010101" pitchFamily="2" charset="-122"/>
              </a:endParaRPr>
            </a:p>
          </p:txBody>
        </p:sp>
        <p:sp>
          <p:nvSpPr>
            <p:cNvPr id="8215" name="Line 21"/>
            <p:cNvSpPr>
              <a:spLocks noChangeShapeType="1"/>
            </p:cNvSpPr>
            <p:nvPr/>
          </p:nvSpPr>
          <p:spPr bwMode="gray">
            <a:xfrm>
              <a:off x="1639" y="1497"/>
              <a:ext cx="1025" cy="7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tailEnd type="triangle" w="med" len="med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8216" name="AutoShape 22"/>
            <p:cNvCxnSpPr>
              <a:cxnSpLocks noChangeShapeType="1"/>
            </p:cNvCxnSpPr>
            <p:nvPr/>
          </p:nvCxnSpPr>
          <p:spPr bwMode="gray">
            <a:xfrm flipH="1">
              <a:off x="559" y="1497"/>
              <a:ext cx="1087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</a:ln>
          </p:spPr>
        </p:cxnSp>
        <p:sp>
          <p:nvSpPr>
            <p:cNvPr id="8217" name="Text Box 23"/>
            <p:cNvSpPr txBox="1">
              <a:spLocks noChangeArrowheads="1"/>
            </p:cNvSpPr>
            <p:nvPr/>
          </p:nvSpPr>
          <p:spPr bwMode="gray">
            <a:xfrm>
              <a:off x="480" y="1248"/>
              <a:ext cx="1296" cy="23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eaLnBrk="0" hangingPunct="0"/>
              <a:endParaRPr lang="zh-CN" altLang="en-US" b="1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28" name="Text Box 26"/>
          <p:cNvSpPr txBox="1">
            <a:spLocks noChangeArrowheads="1"/>
          </p:cNvSpPr>
          <p:nvPr/>
        </p:nvSpPr>
        <p:spPr bwMode="auto">
          <a:xfrm>
            <a:off x="214282" y="1824038"/>
            <a:ext cx="2786082" cy="112338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2000" b="1" smtClean="0">
                <a:ea typeface="宋体" panose="02010600030101010101" pitchFamily="2" charset="-122"/>
              </a:rPr>
              <a:t>经椎弓根穿刺至病变椎体向椎体内注入骨水泥</a:t>
            </a:r>
            <a:endParaRPr lang="zh-CN" altLang="en-US" sz="2000" b="1"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endParaRPr lang="zh-CN" altLang="en-US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>
                <a:ea typeface="宋体" panose="02010600030101010101" pitchFamily="2" charset="-122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zh-CN" altLang="en-US" smtClean="0">
              <a:ea typeface="宋体" panose="02010600030101010101" pitchFamily="2" charset="-122"/>
            </a:endParaRPr>
          </a:p>
        </p:txBody>
      </p:sp>
      <p:pic>
        <p:nvPicPr>
          <p:cNvPr id="9219" name="图片 44036" descr="27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1563" y="2071688"/>
            <a:ext cx="6721475" cy="2771775"/>
          </a:xfrm>
        </p:spPr>
      </p:pic>
      <p:sp>
        <p:nvSpPr>
          <p:cNvPr id="4" name="Rectangle 2"/>
          <p:cNvSpPr txBox="1">
            <a:spLocks noChangeArrowheads="1"/>
          </p:cNvSpPr>
          <p:nvPr/>
        </p:nvSpPr>
        <p:spPr bwMode="black">
          <a:xfrm>
            <a:off x="1143000" y="260350"/>
            <a:ext cx="7924800" cy="944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6000" b="1" kern="0">
                <a:solidFill>
                  <a:schemeClr val="bg1"/>
                </a:solidFill>
                <a:latin typeface="+mj-lt"/>
                <a:ea typeface="宋体" panose="02010600030101010101" pitchFamily="2" charset="-122"/>
                <a:cs typeface="+mj-cs"/>
              </a:rPr>
              <a:t>正常椎体结构示意图</a:t>
            </a:r>
            <a:endParaRPr lang="zh-CN" altLang="en-US" sz="6000" b="1" kern="0">
              <a:solidFill>
                <a:schemeClr val="bg1"/>
              </a:solidFill>
              <a:latin typeface="+mj-lt"/>
              <a:ea typeface="宋体" panose="02010600030101010101" pitchFamily="2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>
                <a:ea typeface="宋体" panose="02010600030101010101" pitchFamily="2" charset="-122"/>
              </a:rPr>
              <a:t> </a:t>
            </a:r>
            <a:endParaRPr lang="zh-CN" altLang="en-US" smtClean="0">
              <a:ea typeface="宋体" panose="02010600030101010101" pitchFamily="2" charset="-122"/>
            </a:endParaRPr>
          </a:p>
        </p:txBody>
      </p:sp>
      <p:pic>
        <p:nvPicPr>
          <p:cNvPr id="10243" name="内容占位符 9" descr="20131004091028 (1)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1563" y="1500188"/>
            <a:ext cx="6892925" cy="3600450"/>
          </a:xfrm>
        </p:spPr>
      </p:pic>
      <p:sp>
        <p:nvSpPr>
          <p:cNvPr id="4" name="Rectangle 2"/>
          <p:cNvSpPr txBox="1">
            <a:spLocks noChangeArrowheads="1"/>
          </p:cNvSpPr>
          <p:nvPr/>
        </p:nvSpPr>
        <p:spPr bwMode="black">
          <a:xfrm>
            <a:off x="1143000" y="260350"/>
            <a:ext cx="7924800" cy="944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6000" b="1" kern="0">
                <a:solidFill>
                  <a:schemeClr val="bg1"/>
                </a:solidFill>
                <a:latin typeface="+mj-lt"/>
                <a:ea typeface="宋体" panose="02010600030101010101" pitchFamily="2" charset="-122"/>
                <a:cs typeface="+mj-cs"/>
              </a:rPr>
              <a:t>椎体成形术示意图</a:t>
            </a:r>
            <a:endParaRPr lang="zh-CN" altLang="en-US" sz="6000" b="1" kern="0">
              <a:solidFill>
                <a:schemeClr val="bg1"/>
              </a:solidFill>
              <a:latin typeface="+mj-lt"/>
              <a:ea typeface="宋体" panose="02010600030101010101" pitchFamily="2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>
                <a:ea typeface="宋体" panose="02010600030101010101" pitchFamily="2" charset="-122"/>
              </a:rPr>
              <a:t> </a:t>
            </a:r>
            <a:endParaRPr lang="zh-CN" altLang="en-US" smtClean="0">
              <a:ea typeface="宋体" panose="02010600030101010101" pitchFamily="2" charset="-122"/>
            </a:endParaRPr>
          </a:p>
        </p:txBody>
      </p:sp>
      <p:pic>
        <p:nvPicPr>
          <p:cNvPr id="11267" name="Picture 4" descr="4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000625" y="1643063"/>
            <a:ext cx="3524250" cy="41910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1268" name="Picture 2" descr="3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8688" y="1714500"/>
            <a:ext cx="3078162" cy="4100513"/>
          </a:xfrm>
          <a:noFill/>
        </p:spPr>
      </p:pic>
      <p:sp>
        <p:nvSpPr>
          <p:cNvPr id="5" name="Rectangle 2"/>
          <p:cNvSpPr txBox="1">
            <a:spLocks noChangeArrowheads="1"/>
          </p:cNvSpPr>
          <p:nvPr/>
        </p:nvSpPr>
        <p:spPr bwMode="black">
          <a:xfrm>
            <a:off x="1143000" y="260350"/>
            <a:ext cx="7924800" cy="944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6000" b="1" kern="0">
                <a:solidFill>
                  <a:schemeClr val="bg1"/>
                </a:solidFill>
                <a:latin typeface="+mj-lt"/>
                <a:ea typeface="宋体" panose="02010600030101010101" pitchFamily="2" charset="-122"/>
                <a:cs typeface="+mj-cs"/>
              </a:rPr>
              <a:t>手术前后对比图</a:t>
            </a:r>
            <a:endParaRPr lang="zh-CN" altLang="en-US" sz="6000" b="1" kern="0">
              <a:solidFill>
                <a:schemeClr val="bg1"/>
              </a:solidFill>
              <a:latin typeface="+mj-lt"/>
              <a:ea typeface="宋体" panose="02010600030101010101" pitchFamily="2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zh-CN" altLang="en-US" sz="6600" smtClean="0">
                <a:ea typeface="宋体" panose="02010600030101010101" pitchFamily="2" charset="-122"/>
              </a:rPr>
              <a:t>                 适应症</a:t>
            </a:r>
            <a:endParaRPr lang="zh-CN" altLang="en-US" sz="6600" smtClean="0">
              <a:ea typeface="宋体" panose="02010600030101010101" pitchFamily="2" charset="-122"/>
            </a:endParaRPr>
          </a:p>
        </p:txBody>
      </p:sp>
      <p:grpSp>
        <p:nvGrpSpPr>
          <p:cNvPr id="2" name="Group 4"/>
          <p:cNvGrpSpPr/>
          <p:nvPr/>
        </p:nvGrpSpPr>
        <p:grpSpPr>
          <a:xfrm>
            <a:off x="1908175" y="1628775"/>
            <a:ext cx="6521450" cy="1301750"/>
            <a:chOff x="912" y="1008"/>
            <a:chExt cx="4428" cy="912"/>
          </a:xfrm>
        </p:grpSpPr>
        <p:sp>
          <p:nvSpPr>
            <p:cNvPr id="66565" name="AutoShape 5"/>
            <p:cNvSpPr>
              <a:spLocks noChangeArrowheads="1"/>
            </p:cNvSpPr>
            <p:nvPr/>
          </p:nvSpPr>
          <p:spPr bwMode="gray">
            <a:xfrm>
              <a:off x="912" y="1008"/>
              <a:ext cx="3984" cy="912"/>
            </a:xfrm>
            <a:prstGeom prst="roundRect">
              <a:avLst>
                <a:gd name="adj" fmla="val 10889"/>
              </a:avLst>
            </a:prstGeom>
            <a:gradFill rotWithShape="1">
              <a:gsLst>
                <a:gs pos="0">
                  <a:srgbClr val="DDDDDD"/>
                </a:gs>
                <a:gs pos="50000">
                  <a:srgbClr val="DDDDDD">
                    <a:gamma/>
                    <a:tint val="36471"/>
                    <a:invGamma/>
                  </a:srgbClr>
                </a:gs>
                <a:gs pos="100000">
                  <a:srgbClr val="DDDDDD"/>
                </a:gs>
              </a:gsLst>
              <a:lin ang="2700000" scaled="1"/>
            </a:gradFill>
            <a:ln w="38100">
              <a:solidFill>
                <a:srgbClr val="FFFFFF"/>
              </a:solidFill>
              <a:round/>
            </a:ln>
            <a:effectLst>
              <a:outerShdw dist="135003" dir="2928844" algn="ctr" rotWithShape="0">
                <a:srgbClr val="000000">
                  <a:alpha val="50000"/>
                </a:srgbClr>
              </a:outerShdw>
            </a:effec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>
                  <a:ea typeface="宋体" panose="02010600030101010101" pitchFamily="2" charset="-122"/>
                </a:rPr>
                <a:t>                                                         </a:t>
              </a:r>
              <a:endParaRPr lang="zh-CN" altLang="en-US">
                <a:ea typeface="宋体" panose="02010600030101010101" pitchFamily="2" charset="-122"/>
              </a:endParaRPr>
            </a:p>
          </p:txBody>
        </p:sp>
        <p:grpSp>
          <p:nvGrpSpPr>
            <p:cNvPr id="12301" name="Group 6"/>
            <p:cNvGrpSpPr/>
            <p:nvPr/>
          </p:nvGrpSpPr>
          <p:grpSpPr>
            <a:xfrm>
              <a:off x="999" y="1092"/>
              <a:ext cx="768" cy="746"/>
              <a:chOff x="999" y="1092"/>
              <a:chExt cx="768" cy="746"/>
            </a:xfrm>
          </p:grpSpPr>
          <p:sp>
            <p:nvSpPr>
              <p:cNvPr id="66567" name="AutoShape 7"/>
              <p:cNvSpPr>
                <a:spLocks noChangeArrowheads="1"/>
              </p:cNvSpPr>
              <p:nvPr/>
            </p:nvSpPr>
            <p:spPr bwMode="gray">
              <a:xfrm>
                <a:off x="999" y="1097"/>
                <a:ext cx="763" cy="741"/>
              </a:xfrm>
              <a:prstGeom prst="roundRect">
                <a:avLst>
                  <a:gd name="adj" fmla="val 11921"/>
                </a:avLst>
              </a:prstGeom>
              <a:gradFill rotWithShape="1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69804"/>
                      <a:invGamma/>
                    </a:schemeClr>
                  </a:gs>
                </a:gsLst>
                <a:lin ang="5400000" scaled="1"/>
              </a:gradFill>
              <a:ln w="38100">
                <a:solidFill>
                  <a:schemeClr val="bg1"/>
                </a:solidFill>
                <a:round/>
              </a:ln>
              <a:effectLst/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ea typeface="宋体" panose="02010600030101010101" pitchFamily="2" charset="-122"/>
                </a:endParaRPr>
              </a:p>
            </p:txBody>
          </p:sp>
          <p:sp>
            <p:nvSpPr>
              <p:cNvPr id="66568" name="Freeform 8"/>
              <p:cNvSpPr/>
              <p:nvPr/>
            </p:nvSpPr>
            <p:spPr bwMode="gray">
              <a:xfrm>
                <a:off x="1048" y="1140"/>
                <a:ext cx="384" cy="373"/>
              </a:xfrm>
              <a:custGeom>
                <a:cxnLst>
                  <a:cxn ang="0">
                    <a:pos x="118" y="0"/>
                  </a:cxn>
                  <a:cxn ang="0">
                    <a:pos x="0" y="118"/>
                  </a:cxn>
                  <a:cxn ang="0">
                    <a:pos x="0" y="589"/>
                  </a:cxn>
                  <a:cxn ang="0">
                    <a:pos x="161" y="174"/>
                  </a:cxn>
                  <a:cxn ang="0">
                    <a:pos x="589" y="0"/>
                  </a:cxn>
                  <a:cxn ang="0">
                    <a:pos x="118" y="0"/>
                  </a:cxn>
                </a:cxnLst>
                <a:rect l="0" t="0" r="r" b="b"/>
                <a:pathLst>
                  <a:path w="596" h="598">
                    <a:moveTo>
                      <a:pt x="118" y="0"/>
                    </a:moveTo>
                    <a:cubicBezTo>
                      <a:pt x="53" y="0"/>
                      <a:pt x="0" y="53"/>
                      <a:pt x="0" y="118"/>
                    </a:cubicBezTo>
                    <a:lnTo>
                      <a:pt x="0" y="589"/>
                    </a:lnTo>
                    <a:cubicBezTo>
                      <a:pt x="27" y="598"/>
                      <a:pt x="12" y="309"/>
                      <a:pt x="161" y="174"/>
                    </a:cubicBezTo>
                    <a:cubicBezTo>
                      <a:pt x="310" y="39"/>
                      <a:pt x="596" y="29"/>
                      <a:pt x="589" y="0"/>
                    </a:cubicBezTo>
                    <a:lnTo>
                      <a:pt x="118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chemeClr val="accent1">
                      <a:gamma/>
                      <a:tint val="54510"/>
                      <a:invGamma/>
                    </a:schemeClr>
                  </a:gs>
                  <a:gs pos="50000">
                    <a:schemeClr val="accent1">
                      <a:alpha val="0"/>
                    </a:schemeClr>
                  </a:gs>
                  <a:gs pos="100000">
                    <a:schemeClr val="accent1">
                      <a:gamma/>
                      <a:tint val="54510"/>
                      <a:invGamma/>
                    </a:schemeClr>
                  </a:gs>
                </a:gsLst>
                <a:lin ang="2700000" scaled="1"/>
              </a:gradFill>
              <a:ln w="0">
                <a:noFill/>
                <a:prstDash val="solid"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ea typeface="宋体" panose="02010600030101010101" pitchFamily="2" charset="-122"/>
                </a:endParaRPr>
              </a:p>
            </p:txBody>
          </p:sp>
          <p:sp>
            <p:nvSpPr>
              <p:cNvPr id="66569" name="Text Box 9"/>
              <p:cNvSpPr txBox="1">
                <a:spLocks noChangeArrowheads="1"/>
              </p:cNvSpPr>
              <p:nvPr/>
            </p:nvSpPr>
            <p:spPr bwMode="gray">
              <a:xfrm>
                <a:off x="1244" y="1295"/>
                <a:ext cx="260" cy="364"/>
              </a:xfrm>
              <a:prstGeom prst="rect">
                <a:avLst/>
              </a:prstGeom>
              <a:noFill/>
              <a:ln w="9525" algn="ctr"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 algn="ctr" eaLnBrk="0" hangingPunct="0">
                  <a:defRPr/>
                </a:pPr>
                <a:r>
                  <a:rPr lang="en-US" altLang="zh-CN" sz="280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ea typeface="宋体" panose="02010600030101010101" pitchFamily="2" charset="-122"/>
                  </a:rPr>
                  <a:t>1</a:t>
                </a:r>
                <a:endParaRPr lang="en-US" altLang="zh-CN" sz="2800">
                  <a:solidFill>
                    <a:srgbClr val="FFFFFF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12302" name="Text Box 10"/>
            <p:cNvSpPr txBox="1">
              <a:spLocks noChangeArrowheads="1"/>
            </p:cNvSpPr>
            <p:nvPr/>
          </p:nvSpPr>
          <p:spPr bwMode="gray">
            <a:xfrm>
              <a:off x="1799" y="1168"/>
              <a:ext cx="3541" cy="663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2800" b="1">
                  <a:solidFill>
                    <a:srgbClr val="000000"/>
                  </a:solidFill>
                  <a:ea typeface="宋体" panose="02010600030101010101" pitchFamily="2" charset="-122"/>
                </a:rPr>
                <a:t>骨质疏松性椎体压                                       缩性骨折</a:t>
              </a:r>
              <a:endParaRPr lang="zh-CN" altLang="en-US" sz="2800" b="1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</p:grpSp>
      <p:grpSp>
        <p:nvGrpSpPr>
          <p:cNvPr id="4" name="Group 11"/>
          <p:cNvGrpSpPr/>
          <p:nvPr/>
        </p:nvGrpSpPr>
        <p:grpSpPr>
          <a:xfrm>
            <a:off x="1905000" y="3130550"/>
            <a:ext cx="5867400" cy="1301750"/>
            <a:chOff x="912" y="2016"/>
            <a:chExt cx="3984" cy="912"/>
          </a:xfrm>
        </p:grpSpPr>
        <p:sp>
          <p:nvSpPr>
            <p:cNvPr id="66572" name="AutoShape 12"/>
            <p:cNvSpPr>
              <a:spLocks noChangeArrowheads="1"/>
            </p:cNvSpPr>
            <p:nvPr/>
          </p:nvSpPr>
          <p:spPr bwMode="gray">
            <a:xfrm>
              <a:off x="912" y="2016"/>
              <a:ext cx="3984" cy="912"/>
            </a:xfrm>
            <a:prstGeom prst="roundRect">
              <a:avLst>
                <a:gd name="adj" fmla="val 10889"/>
              </a:avLst>
            </a:prstGeom>
            <a:gradFill rotWithShape="1">
              <a:gsLst>
                <a:gs pos="0">
                  <a:srgbClr val="DDDDDD"/>
                </a:gs>
                <a:gs pos="50000">
                  <a:srgbClr val="DDDDDD">
                    <a:gamma/>
                    <a:tint val="39216"/>
                    <a:invGamma/>
                  </a:srgbClr>
                </a:gs>
                <a:gs pos="100000">
                  <a:srgbClr val="DDDDDD"/>
                </a:gs>
              </a:gsLst>
              <a:lin ang="2700000" scaled="1"/>
            </a:gradFill>
            <a:ln w="38100">
              <a:solidFill>
                <a:srgbClr val="FFFFFF"/>
              </a:solidFill>
              <a:round/>
            </a:ln>
            <a:effectLst>
              <a:outerShdw dist="135003" dir="2928844" algn="ctr" rotWithShape="0">
                <a:srgbClr val="000000">
                  <a:alpha val="50000"/>
                </a:srgbClr>
              </a:outerShdw>
            </a:effec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zh-CN" altLang="en-US">
                <a:ea typeface="宋体" panose="02010600030101010101" pitchFamily="2" charset="-122"/>
              </a:endParaRPr>
            </a:p>
          </p:txBody>
        </p:sp>
        <p:grpSp>
          <p:nvGrpSpPr>
            <p:cNvPr id="12295" name="Group 13"/>
            <p:cNvGrpSpPr/>
            <p:nvPr/>
          </p:nvGrpSpPr>
          <p:grpSpPr>
            <a:xfrm>
              <a:off x="999" y="2100"/>
              <a:ext cx="768" cy="746"/>
              <a:chOff x="999" y="2100"/>
              <a:chExt cx="768" cy="746"/>
            </a:xfrm>
          </p:grpSpPr>
          <p:sp>
            <p:nvSpPr>
              <p:cNvPr id="66574" name="AutoShape 14"/>
              <p:cNvSpPr>
                <a:spLocks noChangeArrowheads="1"/>
              </p:cNvSpPr>
              <p:nvPr/>
            </p:nvSpPr>
            <p:spPr bwMode="gray">
              <a:xfrm>
                <a:off x="999" y="2105"/>
                <a:ext cx="763" cy="741"/>
              </a:xfrm>
              <a:prstGeom prst="roundRect">
                <a:avLst>
                  <a:gd name="adj" fmla="val 11921"/>
                </a:avLst>
              </a:prstGeom>
              <a:gradFill rotWithShape="1">
                <a:gsLst>
                  <a:gs pos="0">
                    <a:schemeClr val="hlink">
                      <a:gamma/>
                      <a:tint val="72549"/>
                      <a:invGamma/>
                    </a:schemeClr>
                  </a:gs>
                  <a:gs pos="100000">
                    <a:schemeClr val="hlink"/>
                  </a:gs>
                </a:gsLst>
                <a:lin ang="5400000" scaled="1"/>
              </a:gradFill>
              <a:ln w="38100">
                <a:solidFill>
                  <a:schemeClr val="bg1"/>
                </a:solidFill>
                <a:round/>
              </a:ln>
              <a:effectLst/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ea typeface="宋体" panose="02010600030101010101" pitchFamily="2" charset="-122"/>
                </a:endParaRPr>
              </a:p>
            </p:txBody>
          </p:sp>
          <p:sp>
            <p:nvSpPr>
              <p:cNvPr id="66575" name="Freeform 15"/>
              <p:cNvSpPr/>
              <p:nvPr/>
            </p:nvSpPr>
            <p:spPr bwMode="gray">
              <a:xfrm>
                <a:off x="1048" y="2148"/>
                <a:ext cx="384" cy="373"/>
              </a:xfrm>
              <a:custGeom>
                <a:cxnLst>
                  <a:cxn ang="0">
                    <a:pos x="118" y="0"/>
                  </a:cxn>
                  <a:cxn ang="0">
                    <a:pos x="0" y="118"/>
                  </a:cxn>
                  <a:cxn ang="0">
                    <a:pos x="0" y="589"/>
                  </a:cxn>
                  <a:cxn ang="0">
                    <a:pos x="161" y="174"/>
                  </a:cxn>
                  <a:cxn ang="0">
                    <a:pos x="589" y="0"/>
                  </a:cxn>
                  <a:cxn ang="0">
                    <a:pos x="118" y="0"/>
                  </a:cxn>
                </a:cxnLst>
                <a:rect l="0" t="0" r="r" b="b"/>
                <a:pathLst>
                  <a:path w="596" h="598">
                    <a:moveTo>
                      <a:pt x="118" y="0"/>
                    </a:moveTo>
                    <a:cubicBezTo>
                      <a:pt x="53" y="0"/>
                      <a:pt x="0" y="53"/>
                      <a:pt x="0" y="118"/>
                    </a:cubicBezTo>
                    <a:lnTo>
                      <a:pt x="0" y="589"/>
                    </a:lnTo>
                    <a:cubicBezTo>
                      <a:pt x="27" y="598"/>
                      <a:pt x="12" y="309"/>
                      <a:pt x="161" y="174"/>
                    </a:cubicBezTo>
                    <a:cubicBezTo>
                      <a:pt x="310" y="39"/>
                      <a:pt x="596" y="29"/>
                      <a:pt x="589" y="0"/>
                    </a:cubicBezTo>
                    <a:lnTo>
                      <a:pt x="118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chemeClr val="hlink">
                      <a:gamma/>
                      <a:tint val="42353"/>
                      <a:invGamma/>
                    </a:schemeClr>
                  </a:gs>
                  <a:gs pos="100000">
                    <a:schemeClr val="hlink">
                      <a:alpha val="0"/>
                    </a:schemeClr>
                  </a:gs>
                </a:gsLst>
                <a:lin ang="2700000" scaled="1"/>
              </a:gradFill>
              <a:ln w="0">
                <a:noFill/>
                <a:prstDash val="solid"/>
                <a:round/>
              </a:ln>
            </p:spPr>
            <p:txBody>
              <a:bodyPr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ea typeface="宋体" panose="02010600030101010101" pitchFamily="2" charset="-122"/>
                </a:endParaRPr>
              </a:p>
            </p:txBody>
          </p:sp>
          <p:sp>
            <p:nvSpPr>
              <p:cNvPr id="66576" name="Text Box 16"/>
              <p:cNvSpPr txBox="1">
                <a:spLocks noChangeArrowheads="1"/>
              </p:cNvSpPr>
              <p:nvPr/>
            </p:nvSpPr>
            <p:spPr bwMode="gray">
              <a:xfrm>
                <a:off x="1244" y="2304"/>
                <a:ext cx="260" cy="364"/>
              </a:xfrm>
              <a:prstGeom prst="rect">
                <a:avLst/>
              </a:prstGeom>
              <a:noFill/>
              <a:ln w="9525" algn="ctr"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 algn="ctr" eaLnBrk="0" hangingPunct="0">
                  <a:defRPr/>
                </a:pPr>
                <a:r>
                  <a:rPr lang="en-US" altLang="zh-CN" sz="280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ea typeface="宋体" panose="02010600030101010101" pitchFamily="2" charset="-122"/>
                  </a:rPr>
                  <a:t>2</a:t>
                </a:r>
                <a:endParaRPr lang="en-US" altLang="zh-CN" sz="2800">
                  <a:solidFill>
                    <a:srgbClr val="FFFFFF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12296" name="Text Box 17"/>
            <p:cNvSpPr txBox="1">
              <a:spLocks noChangeArrowheads="1"/>
            </p:cNvSpPr>
            <p:nvPr/>
          </p:nvSpPr>
          <p:spPr bwMode="gray">
            <a:xfrm>
              <a:off x="1872" y="2141"/>
              <a:ext cx="2928" cy="363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2800" b="1">
                  <a:solidFill>
                    <a:srgbClr val="000000"/>
                  </a:solidFill>
                  <a:ea typeface="宋体" panose="02010600030101010101" pitchFamily="2" charset="-122"/>
                </a:rPr>
                <a:t>椎体肿瘤</a:t>
              </a:r>
              <a:endParaRPr lang="zh-CN" altLang="en-US" sz="2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zh-CN" altLang="en-US" sz="6600" smtClean="0">
                <a:ea typeface="宋体" panose="02010600030101010101" pitchFamily="2" charset="-122"/>
              </a:rPr>
              <a:t>                 禁忌症</a:t>
            </a:r>
            <a:endParaRPr lang="zh-CN" altLang="en-US" sz="6600" smtClean="0">
              <a:ea typeface="宋体" panose="02010600030101010101" pitchFamily="2" charset="-122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371600"/>
            <a:ext cx="8229600" cy="4754563"/>
          </a:xfrm>
        </p:spPr>
        <p:txBody>
          <a:bodyPr/>
          <a:lstStyle/>
          <a:p>
            <a:pPr eaLnBrk="1" hangingPunct="1"/>
            <a:endParaRPr lang="zh-CN" altLang="en-US" smtClean="0">
              <a:ea typeface="宋体" panose="02010600030101010101" pitchFamily="2" charset="-122"/>
            </a:endParaRPr>
          </a:p>
        </p:txBody>
      </p:sp>
      <p:sp>
        <p:nvSpPr>
          <p:cNvPr id="13316" name="AutoShape 4"/>
          <p:cNvSpPr>
            <a:spLocks noChangeArrowheads="1"/>
          </p:cNvSpPr>
          <p:nvPr/>
        </p:nvSpPr>
        <p:spPr bwMode="auto">
          <a:xfrm>
            <a:off x="1116013" y="1700213"/>
            <a:ext cx="1584325" cy="3960812"/>
          </a:xfrm>
          <a:prstGeom prst="flowChartMagneticDrum">
            <a:avLst/>
          </a:prstGeom>
          <a:solidFill>
            <a:srgbClr val="99CC00"/>
          </a:solidFill>
          <a:ln w="9525">
            <a:noFill/>
            <a:round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ea typeface="宋体" panose="02010600030101010101" pitchFamily="2" charset="-122"/>
              </a:rPr>
              <a:t>严重</a:t>
            </a:r>
            <a:endParaRPr lang="zh-CN" altLang="en-US" sz="3200" b="1">
              <a:ea typeface="宋体" panose="02010600030101010101" pitchFamily="2" charset="-122"/>
            </a:endParaRPr>
          </a:p>
          <a:p>
            <a:pPr algn="ctr"/>
            <a:r>
              <a:rPr lang="zh-CN" altLang="en-US" sz="3200" b="1">
                <a:ea typeface="宋体" panose="02010600030101010101" pitchFamily="2" charset="-122"/>
              </a:rPr>
              <a:t>心肺</a:t>
            </a:r>
            <a:endParaRPr lang="zh-CN" altLang="en-US" sz="3200" b="1">
              <a:ea typeface="宋体" panose="02010600030101010101" pitchFamily="2" charset="-122"/>
            </a:endParaRPr>
          </a:p>
          <a:p>
            <a:pPr algn="ctr"/>
            <a:r>
              <a:rPr lang="zh-CN" altLang="en-US" sz="3200" b="1">
                <a:ea typeface="宋体" panose="02010600030101010101" pitchFamily="2" charset="-122"/>
              </a:rPr>
              <a:t>疾患</a:t>
            </a:r>
            <a:endParaRPr lang="zh-CN" altLang="en-US" sz="3200" b="1">
              <a:ea typeface="宋体" panose="02010600030101010101" pitchFamily="2" charset="-122"/>
            </a:endParaRPr>
          </a:p>
          <a:p>
            <a:pPr algn="ctr"/>
            <a:r>
              <a:rPr lang="zh-CN" altLang="en-US" sz="3200" b="1">
                <a:ea typeface="宋体" panose="02010600030101010101" pitchFamily="2" charset="-122"/>
              </a:rPr>
              <a:t>不能</a:t>
            </a:r>
            <a:endParaRPr lang="zh-CN" altLang="en-US" sz="3200" b="1">
              <a:ea typeface="宋体" panose="02010600030101010101" pitchFamily="2" charset="-122"/>
            </a:endParaRPr>
          </a:p>
          <a:p>
            <a:pPr algn="ctr"/>
            <a:r>
              <a:rPr lang="zh-CN" altLang="en-US" sz="3200" b="1">
                <a:ea typeface="宋体" panose="02010600030101010101" pitchFamily="2" charset="-122"/>
              </a:rPr>
              <a:t>耐受</a:t>
            </a:r>
            <a:endParaRPr lang="zh-CN" altLang="en-US" sz="3200" b="1">
              <a:ea typeface="宋体" panose="02010600030101010101" pitchFamily="2" charset="-122"/>
            </a:endParaRPr>
          </a:p>
          <a:p>
            <a:pPr algn="ctr"/>
            <a:r>
              <a:rPr lang="zh-CN" altLang="en-US" sz="3200" b="1">
                <a:ea typeface="宋体" panose="02010600030101010101" pitchFamily="2" charset="-122"/>
              </a:rPr>
              <a:t>手术</a:t>
            </a:r>
            <a:endParaRPr lang="zh-CN" altLang="en-US" sz="3200" b="1">
              <a:ea typeface="宋体" panose="02010600030101010101" pitchFamily="2" charset="-122"/>
            </a:endParaRPr>
          </a:p>
        </p:txBody>
      </p:sp>
      <p:sp>
        <p:nvSpPr>
          <p:cNvPr id="13317" name="AutoShape 5"/>
          <p:cNvSpPr>
            <a:spLocks noChangeArrowheads="1"/>
          </p:cNvSpPr>
          <p:nvPr/>
        </p:nvSpPr>
        <p:spPr bwMode="auto">
          <a:xfrm>
            <a:off x="2987675" y="1700213"/>
            <a:ext cx="1584325" cy="3960812"/>
          </a:xfrm>
          <a:prstGeom prst="flowChartMagneticDrum">
            <a:avLst/>
          </a:prstGeom>
          <a:solidFill>
            <a:srgbClr val="99CC00"/>
          </a:solidFill>
          <a:ln w="9525">
            <a:noFill/>
            <a:round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ea typeface="宋体" panose="02010600030101010101" pitchFamily="2" charset="-122"/>
              </a:rPr>
              <a:t>出</a:t>
            </a:r>
            <a:endParaRPr lang="zh-CN" altLang="en-US" sz="3600" b="1">
              <a:ea typeface="宋体" panose="02010600030101010101" pitchFamily="2" charset="-122"/>
            </a:endParaRPr>
          </a:p>
          <a:p>
            <a:pPr algn="ctr"/>
            <a:r>
              <a:rPr lang="zh-CN" altLang="en-US" sz="3600" b="1">
                <a:ea typeface="宋体" panose="02010600030101010101" pitchFamily="2" charset="-122"/>
              </a:rPr>
              <a:t>血</a:t>
            </a:r>
            <a:endParaRPr lang="zh-CN" altLang="en-US" sz="3600" b="1">
              <a:ea typeface="宋体" panose="02010600030101010101" pitchFamily="2" charset="-122"/>
            </a:endParaRPr>
          </a:p>
          <a:p>
            <a:pPr algn="ctr"/>
            <a:r>
              <a:rPr lang="zh-CN" altLang="en-US" sz="3600" b="1">
                <a:ea typeface="宋体" panose="02010600030101010101" pitchFamily="2" charset="-122"/>
              </a:rPr>
              <a:t>性</a:t>
            </a:r>
            <a:endParaRPr lang="zh-CN" altLang="en-US" sz="3600" b="1">
              <a:ea typeface="宋体" panose="02010600030101010101" pitchFamily="2" charset="-122"/>
            </a:endParaRPr>
          </a:p>
          <a:p>
            <a:pPr algn="ctr"/>
            <a:r>
              <a:rPr lang="zh-CN" altLang="en-US" sz="3600" b="1">
                <a:ea typeface="宋体" panose="02010600030101010101" pitchFamily="2" charset="-122"/>
              </a:rPr>
              <a:t>疾</a:t>
            </a:r>
            <a:endParaRPr lang="zh-CN" altLang="en-US" sz="3600" b="1">
              <a:ea typeface="宋体" panose="02010600030101010101" pitchFamily="2" charset="-122"/>
            </a:endParaRPr>
          </a:p>
          <a:p>
            <a:pPr algn="ctr"/>
            <a:r>
              <a:rPr lang="zh-CN" altLang="en-US" sz="3600" b="1">
                <a:ea typeface="宋体" panose="02010600030101010101" pitchFamily="2" charset="-122"/>
              </a:rPr>
              <a:t>病</a:t>
            </a:r>
            <a:endParaRPr lang="zh-CN" altLang="en-US" sz="3600" b="1">
              <a:ea typeface="宋体" panose="02010600030101010101" pitchFamily="2" charset="-122"/>
            </a:endParaRPr>
          </a:p>
        </p:txBody>
      </p:sp>
      <p:sp>
        <p:nvSpPr>
          <p:cNvPr id="13318" name="AutoShape 6"/>
          <p:cNvSpPr>
            <a:spLocks noChangeArrowheads="1"/>
          </p:cNvSpPr>
          <p:nvPr/>
        </p:nvSpPr>
        <p:spPr bwMode="auto">
          <a:xfrm>
            <a:off x="4716463" y="1700213"/>
            <a:ext cx="1584325" cy="3960812"/>
          </a:xfrm>
          <a:prstGeom prst="flowChartMagneticDrum">
            <a:avLst/>
          </a:prstGeom>
          <a:solidFill>
            <a:srgbClr val="99CC00"/>
          </a:solidFill>
          <a:ln w="9525">
            <a:noFill/>
            <a:round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ea typeface="宋体" panose="02010600030101010101" pitchFamily="2" charset="-122"/>
              </a:rPr>
              <a:t>椎体</a:t>
            </a:r>
            <a:endParaRPr lang="zh-CN" altLang="en-US" sz="3200" b="1">
              <a:ea typeface="宋体" panose="02010600030101010101" pitchFamily="2" charset="-122"/>
            </a:endParaRPr>
          </a:p>
          <a:p>
            <a:pPr algn="ctr"/>
            <a:r>
              <a:rPr lang="zh-CN" altLang="en-US" sz="3200" b="1">
                <a:ea typeface="宋体" panose="02010600030101010101" pitchFamily="2" charset="-122"/>
              </a:rPr>
              <a:t>严重</a:t>
            </a:r>
            <a:endParaRPr lang="zh-CN" altLang="en-US" sz="3200" b="1">
              <a:ea typeface="宋体" panose="02010600030101010101" pitchFamily="2" charset="-122"/>
            </a:endParaRPr>
          </a:p>
          <a:p>
            <a:pPr algn="ctr"/>
            <a:r>
              <a:rPr lang="zh-CN" altLang="en-US" sz="3200" b="1">
                <a:ea typeface="宋体" panose="02010600030101010101" pitchFamily="2" charset="-122"/>
              </a:rPr>
              <a:t>压缩</a:t>
            </a:r>
            <a:endParaRPr lang="zh-CN" altLang="en-US" sz="3200" b="1">
              <a:ea typeface="宋体" panose="02010600030101010101" pitchFamily="2" charset="-122"/>
            </a:endParaRPr>
          </a:p>
          <a:p>
            <a:pPr algn="ctr"/>
            <a:r>
              <a:rPr lang="zh-CN" altLang="en-US" sz="3200" b="1">
                <a:ea typeface="宋体" panose="02010600030101010101" pitchFamily="2" charset="-122"/>
              </a:rPr>
              <a:t>无法</a:t>
            </a:r>
            <a:endParaRPr lang="zh-CN" altLang="en-US" sz="3200" b="1">
              <a:ea typeface="宋体" panose="02010600030101010101" pitchFamily="2" charset="-122"/>
            </a:endParaRPr>
          </a:p>
          <a:p>
            <a:pPr algn="ctr"/>
            <a:r>
              <a:rPr lang="zh-CN" altLang="en-US" sz="3200" b="1">
                <a:ea typeface="宋体" panose="02010600030101010101" pitchFamily="2" charset="-122"/>
              </a:rPr>
              <a:t>放置</a:t>
            </a:r>
            <a:endParaRPr lang="zh-CN" altLang="en-US" sz="3200" b="1">
              <a:ea typeface="宋体" panose="02010600030101010101" pitchFamily="2" charset="-122"/>
            </a:endParaRPr>
          </a:p>
          <a:p>
            <a:pPr algn="ctr"/>
            <a:r>
              <a:rPr lang="zh-CN" altLang="en-US" sz="3200" b="1">
                <a:ea typeface="宋体" panose="02010600030101010101" pitchFamily="2" charset="-122"/>
              </a:rPr>
              <a:t>导针</a:t>
            </a:r>
            <a:endParaRPr lang="zh-CN" altLang="en-US" sz="3200" b="1">
              <a:ea typeface="宋体" panose="02010600030101010101" pitchFamily="2" charset="-122"/>
            </a:endParaRPr>
          </a:p>
        </p:txBody>
      </p:sp>
      <p:sp>
        <p:nvSpPr>
          <p:cNvPr id="13319" name="AutoShape 7"/>
          <p:cNvSpPr>
            <a:spLocks noChangeArrowheads="1"/>
          </p:cNvSpPr>
          <p:nvPr/>
        </p:nvSpPr>
        <p:spPr bwMode="auto">
          <a:xfrm>
            <a:off x="6588125" y="1700213"/>
            <a:ext cx="1584325" cy="3960812"/>
          </a:xfrm>
          <a:prstGeom prst="flowChartMagneticDrum">
            <a:avLst/>
          </a:prstGeom>
          <a:solidFill>
            <a:srgbClr val="99CC00"/>
          </a:solidFill>
          <a:ln w="9525">
            <a:noFill/>
            <a:round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ea typeface="宋体" panose="02010600030101010101" pitchFamily="2" charset="-122"/>
              </a:rPr>
              <a:t>椎体</a:t>
            </a:r>
            <a:endParaRPr lang="zh-CN" altLang="en-US" sz="3200" b="1">
              <a:ea typeface="宋体" panose="02010600030101010101" pitchFamily="2" charset="-122"/>
            </a:endParaRPr>
          </a:p>
          <a:p>
            <a:pPr algn="ctr"/>
            <a:r>
              <a:rPr lang="zh-CN" altLang="en-US" sz="3200" b="1">
                <a:ea typeface="宋体" panose="02010600030101010101" pitchFamily="2" charset="-122"/>
              </a:rPr>
              <a:t>中柱</a:t>
            </a:r>
            <a:endParaRPr lang="zh-CN" altLang="en-US" sz="3200" b="1">
              <a:ea typeface="宋体" panose="02010600030101010101" pitchFamily="2" charset="-122"/>
            </a:endParaRPr>
          </a:p>
          <a:p>
            <a:pPr algn="ctr"/>
            <a:r>
              <a:rPr lang="zh-CN" altLang="en-US" sz="3200" b="1">
                <a:ea typeface="宋体" panose="02010600030101010101" pitchFamily="2" charset="-122"/>
              </a:rPr>
              <a:t>破坏</a:t>
            </a:r>
            <a:endParaRPr lang="zh-CN" altLang="en-US" sz="3200" b="1">
              <a:ea typeface="宋体" panose="02010600030101010101" pitchFamily="2" charset="-122"/>
            </a:endParaRPr>
          </a:p>
          <a:p>
            <a:pPr algn="ctr"/>
            <a:r>
              <a:rPr lang="zh-CN" altLang="en-US" sz="3200" b="1">
                <a:ea typeface="宋体" panose="02010600030101010101" pitchFamily="2" charset="-122"/>
              </a:rPr>
              <a:t>、</a:t>
            </a:r>
            <a:endParaRPr lang="zh-CN" altLang="en-US" sz="3200" b="1">
              <a:ea typeface="宋体" panose="02010600030101010101" pitchFamily="2" charset="-122"/>
            </a:endParaRPr>
          </a:p>
          <a:p>
            <a:pPr algn="ctr"/>
            <a:r>
              <a:rPr lang="zh-CN" altLang="en-US" sz="3200" b="1">
                <a:ea typeface="宋体" panose="02010600030101010101" pitchFamily="2" charset="-122"/>
              </a:rPr>
              <a:t>脊髓</a:t>
            </a:r>
            <a:endParaRPr lang="zh-CN" altLang="en-US" sz="3200" b="1">
              <a:ea typeface="宋体" panose="02010600030101010101" pitchFamily="2" charset="-122"/>
            </a:endParaRPr>
          </a:p>
          <a:p>
            <a:pPr algn="ctr"/>
            <a:r>
              <a:rPr lang="zh-CN" altLang="en-US" sz="3200" b="1">
                <a:ea typeface="宋体" panose="02010600030101010101" pitchFamily="2" charset="-122"/>
              </a:rPr>
              <a:t>受压</a:t>
            </a:r>
            <a:endParaRPr lang="zh-CN" altLang="en-US" sz="3200" b="1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-71438" y="260350"/>
            <a:ext cx="9244013" cy="944563"/>
          </a:xfrm>
        </p:spPr>
        <p:txBody>
          <a:bodyPr/>
          <a:lstStyle/>
          <a:p>
            <a:pPr algn="ctr" eaLnBrk="1" hangingPunct="1"/>
            <a:r>
              <a:rPr lang="zh-CN" altLang="en-US" sz="6600" smtClean="0">
                <a:ea typeface="宋体" panose="02010600030101010101" pitchFamily="2" charset="-122"/>
              </a:rPr>
              <a:t>                  术后并发症</a:t>
            </a:r>
            <a:endParaRPr lang="zh-CN" altLang="en-US" sz="6600" smtClean="0">
              <a:ea typeface="宋体" panose="02010600030101010101" pitchFamily="2" charset="-122"/>
            </a:endParaRPr>
          </a:p>
        </p:txBody>
      </p:sp>
      <p:sp>
        <p:nvSpPr>
          <p:cNvPr id="3078" name="Text Box 15"/>
          <p:cNvSpPr txBox="1">
            <a:spLocks noChangeArrowheads="1"/>
          </p:cNvSpPr>
          <p:nvPr/>
        </p:nvSpPr>
        <p:spPr bwMode="auto">
          <a:xfrm>
            <a:off x="1357313" y="2214554"/>
            <a:ext cx="6286500" cy="263149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  <a:defRPr/>
            </a:pPr>
            <a:r>
              <a:rPr lang="zh-CN" altLang="en-US" sz="6600" b="1">
                <a:ea typeface="宋体" panose="02010600030101010101" pitchFamily="2" charset="-122"/>
              </a:rPr>
              <a:t>骨水泥渗漏</a:t>
            </a:r>
            <a:endParaRPr lang="zh-CN" altLang="en-US" sz="6600" b="1">
              <a:ea typeface="宋体" panose="02010600030101010101" pitchFamily="2" charset="-122"/>
            </a:endParaRPr>
          </a:p>
          <a:p>
            <a:pPr algn="ctr">
              <a:spcBef>
                <a:spcPct val="50000"/>
              </a:spcBef>
              <a:defRPr/>
            </a:pPr>
            <a:r>
              <a:rPr lang="zh-CN" altLang="en-US" sz="6600" b="1">
                <a:ea typeface="宋体" panose="02010600030101010101" pitchFamily="2" charset="-122"/>
              </a:rPr>
              <a:t>出血、</a:t>
            </a:r>
            <a:r>
              <a:rPr lang="zh-CN" altLang="en-US" sz="6600" b="1">
                <a:solidFill>
                  <a:schemeClr val="accent4"/>
                </a:solidFill>
                <a:ea typeface="宋体" panose="02010600030101010101" pitchFamily="2" charset="-122"/>
              </a:rPr>
              <a:t>感染</a:t>
            </a:r>
            <a:endParaRPr lang="zh-CN" altLang="en-US" sz="6600" b="1">
              <a:solidFill>
                <a:schemeClr val="accent4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mtClean="0">
                <a:ea typeface="宋体" panose="02010600030101010101" pitchFamily="2" charset="-122"/>
              </a:rPr>
              <a:t>目录</a:t>
            </a:r>
            <a:endParaRPr lang="en-US" altLang="zh-CN" smtClean="0">
              <a:ea typeface="宋体" panose="02010600030101010101" pitchFamily="2" charset="-122"/>
            </a:endParaRPr>
          </a:p>
        </p:txBody>
      </p:sp>
      <p:grpSp>
        <p:nvGrpSpPr>
          <p:cNvPr id="2" name="Group 36"/>
          <p:cNvGrpSpPr/>
          <p:nvPr/>
        </p:nvGrpSpPr>
        <p:grpSpPr>
          <a:xfrm>
            <a:off x="2071697" y="1643050"/>
            <a:ext cx="3929063" cy="647007"/>
            <a:chOff x="1248" y="1316"/>
            <a:chExt cx="3408" cy="477"/>
          </a:xfrm>
        </p:grpSpPr>
        <p:grpSp>
          <p:nvGrpSpPr>
            <p:cNvPr id="3" name="Group 8"/>
            <p:cNvGrpSpPr/>
            <p:nvPr/>
          </p:nvGrpSpPr>
          <p:grpSpPr>
            <a:xfrm>
              <a:off x="1248" y="1371"/>
              <a:ext cx="480" cy="419"/>
              <a:chOff x="1110" y="2656"/>
              <a:chExt cx="1549" cy="1351"/>
            </a:xfrm>
          </p:grpSpPr>
          <p:sp>
            <p:nvSpPr>
              <p:cNvPr id="6208" name="AutoShape 9"/>
              <p:cNvSpPr>
                <a:spLocks noChangeArrowheads="1"/>
              </p:cNvSpPr>
              <p:nvPr/>
            </p:nvSpPr>
            <p:spPr bwMode="gray">
              <a:xfrm>
                <a:off x="1123" y="2679"/>
                <a:ext cx="1536" cy="1328"/>
              </a:xfrm>
              <a:prstGeom prst="hexagon">
                <a:avLst>
                  <a:gd name="adj" fmla="val 28916"/>
                  <a:gd name="vf" fmla="val 115470"/>
                </a:avLst>
              </a:prstGeom>
              <a:solidFill>
                <a:srgbClr val="808080"/>
              </a:solidFill>
              <a:ln w="9525">
                <a:noFill/>
                <a:miter lim="800000"/>
              </a:ln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宋体" panose="02010600030101010101" pitchFamily="2" charset="-122"/>
                </a:endParaRPr>
              </a:p>
            </p:txBody>
          </p:sp>
          <p:sp>
            <p:nvSpPr>
              <p:cNvPr id="6209" name="AutoShape 10"/>
              <p:cNvSpPr>
                <a:spLocks noChangeArrowheads="1"/>
              </p:cNvSpPr>
              <p:nvPr/>
            </p:nvSpPr>
            <p:spPr bwMode="gray">
              <a:xfrm>
                <a:off x="1110" y="2656"/>
                <a:ext cx="1536" cy="1328"/>
              </a:xfrm>
              <a:prstGeom prst="hexagon">
                <a:avLst>
                  <a:gd name="adj" fmla="val 28916"/>
                  <a:gd name="vf" fmla="val 115470"/>
                </a:avLst>
              </a:prstGeom>
              <a:gradFill rotWithShape="1">
                <a:gsLst>
                  <a:gs pos="0">
                    <a:srgbClr val="E6E6E6"/>
                  </a:gs>
                  <a:gs pos="7500">
                    <a:srgbClr val="7D8496"/>
                  </a:gs>
                  <a:gs pos="26500">
                    <a:srgbClr val="E6E6E6"/>
                  </a:gs>
                  <a:gs pos="34000">
                    <a:srgbClr val="7D8496"/>
                  </a:gs>
                  <a:gs pos="46500">
                    <a:srgbClr val="E6E6E6"/>
                  </a:gs>
                  <a:gs pos="50000">
                    <a:srgbClr val="FFFFFF"/>
                  </a:gs>
                  <a:gs pos="53500">
                    <a:srgbClr val="E6E6E6"/>
                  </a:gs>
                  <a:gs pos="66000">
                    <a:srgbClr val="7D8496"/>
                  </a:gs>
                  <a:gs pos="73500">
                    <a:srgbClr val="E6E6E6"/>
                  </a:gs>
                  <a:gs pos="92500">
                    <a:srgbClr val="7D8496"/>
                  </a:gs>
                  <a:gs pos="100000">
                    <a:srgbClr val="E6E6E6"/>
                  </a:gs>
                </a:gsLst>
                <a:lin ang="2700000" scaled="1"/>
              </a:gradFill>
              <a:ln w="9525">
                <a:solidFill>
                  <a:srgbClr val="C0C0C0"/>
                </a:solidFill>
                <a:miter lim="800000"/>
              </a:ln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宋体" panose="02010600030101010101" pitchFamily="2" charset="-122"/>
                </a:endParaRPr>
              </a:p>
            </p:txBody>
          </p:sp>
          <p:sp>
            <p:nvSpPr>
              <p:cNvPr id="61451" name="AutoShape 11"/>
              <p:cNvSpPr>
                <a:spLocks noChangeArrowheads="1"/>
              </p:cNvSpPr>
              <p:nvPr/>
            </p:nvSpPr>
            <p:spPr bwMode="gray">
              <a:xfrm>
                <a:off x="1199" y="2735"/>
                <a:ext cx="1351" cy="1170"/>
              </a:xfrm>
              <a:prstGeom prst="hexagon">
                <a:avLst>
                  <a:gd name="adj" fmla="val 28896"/>
                  <a:gd name="vf" fmla="val 115470"/>
                </a:avLst>
              </a:prstGeom>
              <a:gradFill rotWithShape="1">
                <a:gsLst>
                  <a:gs pos="0">
                    <a:schemeClr val="hlink">
                      <a:gamma/>
                      <a:shade val="46275"/>
                      <a:invGamma/>
                    </a:schemeClr>
                  </a:gs>
                  <a:gs pos="100000">
                    <a:schemeClr val="hlink"/>
                  </a:gs>
                </a:gsLst>
                <a:lin ang="2700000" scaled="1"/>
              </a:gradFill>
              <a:ln w="9525">
                <a:solidFill>
                  <a:schemeClr val="bg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6205" name="Line 16"/>
            <p:cNvSpPr>
              <a:spLocks noChangeShapeType="1"/>
            </p:cNvSpPr>
            <p:nvPr/>
          </p:nvSpPr>
          <p:spPr bwMode="auto">
            <a:xfrm>
              <a:off x="1632" y="1755"/>
              <a:ext cx="3024" cy="0"/>
            </a:xfrm>
            <a:prstGeom prst="line">
              <a:avLst/>
            </a:prstGeom>
            <a:noFill/>
            <a:ln w="25400">
              <a:solidFill>
                <a:schemeClr val="folHlink"/>
              </a:solidFill>
              <a:prstDash val="sysDot"/>
              <a:round/>
              <a:tailEnd type="oval" w="med" len="med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06" name="Text Box 17"/>
            <p:cNvSpPr txBox="1">
              <a:spLocks noChangeArrowheads="1"/>
            </p:cNvSpPr>
            <p:nvPr/>
          </p:nvSpPr>
          <p:spPr bwMode="auto">
            <a:xfrm>
              <a:off x="2249" y="1316"/>
              <a:ext cx="1762" cy="477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3600" b="1" smtClean="0">
                  <a:latin typeface="华文楷体" panose="02010600040101010101" pitchFamily="2" charset="-122"/>
                  <a:ea typeface="华文楷体" panose="02010600040101010101" pitchFamily="2" charset="-122"/>
                </a:rPr>
                <a:t>术前护理</a:t>
              </a:r>
              <a:endParaRPr lang="zh-CN" altLang="en-US" sz="3600" b="1"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6207" name="Text Box 18"/>
            <p:cNvSpPr txBox="1">
              <a:spLocks noChangeArrowheads="1"/>
            </p:cNvSpPr>
            <p:nvPr/>
          </p:nvSpPr>
          <p:spPr bwMode="gray">
            <a:xfrm>
              <a:off x="1372" y="1433"/>
              <a:ext cx="223" cy="288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en-US" altLang="zh-CN" sz="2400" b="1">
                  <a:solidFill>
                    <a:schemeClr val="bg1"/>
                  </a:solidFill>
                  <a:ea typeface="宋体" panose="02010600030101010101" pitchFamily="2" charset="-122"/>
                </a:rPr>
                <a:t>1</a:t>
              </a:r>
              <a:endParaRPr lang="en-US" altLang="zh-CN" sz="2400" b="1">
                <a:solidFill>
                  <a:schemeClr val="bg1"/>
                </a:solidFill>
                <a:ea typeface="宋体" panose="02010600030101010101" pitchFamily="2" charset="-122"/>
              </a:endParaRPr>
            </a:p>
          </p:txBody>
        </p:sp>
      </p:grpSp>
      <p:grpSp>
        <p:nvGrpSpPr>
          <p:cNvPr id="4" name="Group 36"/>
          <p:cNvGrpSpPr/>
          <p:nvPr/>
        </p:nvGrpSpPr>
        <p:grpSpPr>
          <a:xfrm>
            <a:off x="2000259" y="3286124"/>
            <a:ext cx="3929063" cy="646112"/>
            <a:chOff x="1248" y="1316"/>
            <a:chExt cx="3408" cy="476"/>
          </a:xfrm>
        </p:grpSpPr>
        <p:grpSp>
          <p:nvGrpSpPr>
            <p:cNvPr id="5" name="Group 8"/>
            <p:cNvGrpSpPr/>
            <p:nvPr/>
          </p:nvGrpSpPr>
          <p:grpSpPr>
            <a:xfrm>
              <a:off x="1248" y="1371"/>
              <a:ext cx="480" cy="419"/>
              <a:chOff x="1110" y="2656"/>
              <a:chExt cx="1549" cy="1351"/>
            </a:xfrm>
          </p:grpSpPr>
          <p:sp>
            <p:nvSpPr>
              <p:cNvPr id="6194" name="AutoShape 9"/>
              <p:cNvSpPr>
                <a:spLocks noChangeArrowheads="1"/>
              </p:cNvSpPr>
              <p:nvPr/>
            </p:nvSpPr>
            <p:spPr bwMode="gray">
              <a:xfrm>
                <a:off x="1123" y="2679"/>
                <a:ext cx="1536" cy="1328"/>
              </a:xfrm>
              <a:prstGeom prst="hexagon">
                <a:avLst>
                  <a:gd name="adj" fmla="val 28916"/>
                  <a:gd name="vf" fmla="val 115470"/>
                </a:avLst>
              </a:prstGeom>
              <a:solidFill>
                <a:srgbClr val="808080"/>
              </a:solidFill>
              <a:ln w="9525">
                <a:noFill/>
                <a:miter lim="800000"/>
              </a:ln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宋体" panose="02010600030101010101" pitchFamily="2" charset="-122"/>
                </a:endParaRPr>
              </a:p>
            </p:txBody>
          </p:sp>
          <p:sp>
            <p:nvSpPr>
              <p:cNvPr id="6195" name="AutoShape 10"/>
              <p:cNvSpPr>
                <a:spLocks noChangeArrowheads="1"/>
              </p:cNvSpPr>
              <p:nvPr/>
            </p:nvSpPr>
            <p:spPr bwMode="gray">
              <a:xfrm>
                <a:off x="1110" y="2656"/>
                <a:ext cx="1536" cy="1328"/>
              </a:xfrm>
              <a:prstGeom prst="hexagon">
                <a:avLst>
                  <a:gd name="adj" fmla="val 28916"/>
                  <a:gd name="vf" fmla="val 115470"/>
                </a:avLst>
              </a:prstGeom>
              <a:gradFill rotWithShape="1">
                <a:gsLst>
                  <a:gs pos="0">
                    <a:srgbClr val="E6E6E6"/>
                  </a:gs>
                  <a:gs pos="7500">
                    <a:srgbClr val="7D8496"/>
                  </a:gs>
                  <a:gs pos="26500">
                    <a:srgbClr val="E6E6E6"/>
                  </a:gs>
                  <a:gs pos="34000">
                    <a:srgbClr val="7D8496"/>
                  </a:gs>
                  <a:gs pos="46500">
                    <a:srgbClr val="E6E6E6"/>
                  </a:gs>
                  <a:gs pos="50000">
                    <a:srgbClr val="FFFFFF"/>
                  </a:gs>
                  <a:gs pos="53500">
                    <a:srgbClr val="E6E6E6"/>
                  </a:gs>
                  <a:gs pos="66000">
                    <a:srgbClr val="7D8496"/>
                  </a:gs>
                  <a:gs pos="73500">
                    <a:srgbClr val="E6E6E6"/>
                  </a:gs>
                  <a:gs pos="92500">
                    <a:srgbClr val="7D8496"/>
                  </a:gs>
                  <a:gs pos="100000">
                    <a:srgbClr val="E6E6E6"/>
                  </a:gs>
                </a:gsLst>
                <a:lin ang="2700000" scaled="1"/>
              </a:gradFill>
              <a:ln w="9525">
                <a:solidFill>
                  <a:srgbClr val="C0C0C0"/>
                </a:solidFill>
                <a:miter lim="800000"/>
              </a:ln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宋体" panose="02010600030101010101" pitchFamily="2" charset="-122"/>
                </a:endParaRPr>
              </a:p>
            </p:txBody>
          </p:sp>
          <p:sp>
            <p:nvSpPr>
              <p:cNvPr id="61" name="AutoShape 11"/>
              <p:cNvSpPr>
                <a:spLocks noChangeArrowheads="1"/>
              </p:cNvSpPr>
              <p:nvPr/>
            </p:nvSpPr>
            <p:spPr bwMode="gray">
              <a:xfrm>
                <a:off x="1199" y="2735"/>
                <a:ext cx="1351" cy="1169"/>
              </a:xfrm>
              <a:prstGeom prst="hexagon">
                <a:avLst>
                  <a:gd name="adj" fmla="val 28896"/>
                  <a:gd name="vf" fmla="val 115470"/>
                </a:avLst>
              </a:prstGeom>
              <a:gradFill rotWithShape="1">
                <a:gsLst>
                  <a:gs pos="0">
                    <a:schemeClr val="hlink">
                      <a:gamma/>
                      <a:shade val="46275"/>
                      <a:invGamma/>
                    </a:schemeClr>
                  </a:gs>
                  <a:gs pos="100000">
                    <a:schemeClr val="hlink"/>
                  </a:gs>
                </a:gsLst>
                <a:lin ang="2700000" scaled="1"/>
              </a:gradFill>
              <a:ln w="9525">
                <a:solidFill>
                  <a:schemeClr val="bg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6191" name="Line 16"/>
            <p:cNvSpPr>
              <a:spLocks noChangeShapeType="1"/>
            </p:cNvSpPr>
            <p:nvPr/>
          </p:nvSpPr>
          <p:spPr bwMode="auto">
            <a:xfrm>
              <a:off x="1632" y="1755"/>
              <a:ext cx="3024" cy="0"/>
            </a:xfrm>
            <a:prstGeom prst="line">
              <a:avLst/>
            </a:prstGeom>
            <a:noFill/>
            <a:ln w="25400">
              <a:solidFill>
                <a:schemeClr val="folHlink"/>
              </a:solidFill>
              <a:prstDash val="sysDot"/>
              <a:round/>
              <a:tailEnd type="oval" w="med" len="med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92" name="Text Box 17"/>
            <p:cNvSpPr txBox="1">
              <a:spLocks noChangeArrowheads="1"/>
            </p:cNvSpPr>
            <p:nvPr/>
          </p:nvSpPr>
          <p:spPr bwMode="auto">
            <a:xfrm>
              <a:off x="2249" y="1316"/>
              <a:ext cx="1762" cy="476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3600" b="1" smtClean="0">
                  <a:latin typeface="华文楷体" panose="02010600040101010101" pitchFamily="2" charset="-122"/>
                  <a:ea typeface="华文楷体" panose="02010600040101010101" pitchFamily="2" charset="-122"/>
                </a:rPr>
                <a:t>术后护理</a:t>
              </a:r>
              <a:endParaRPr lang="zh-CN" altLang="en-US" sz="3600" b="1"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6193" name="Text Box 18"/>
            <p:cNvSpPr txBox="1">
              <a:spLocks noChangeArrowheads="1"/>
            </p:cNvSpPr>
            <p:nvPr/>
          </p:nvSpPr>
          <p:spPr bwMode="gray">
            <a:xfrm>
              <a:off x="1372" y="1433"/>
              <a:ext cx="309" cy="340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en-US" altLang="zh-CN" sz="2400" b="1">
                  <a:solidFill>
                    <a:schemeClr val="bg1"/>
                  </a:solidFill>
                  <a:ea typeface="宋体" panose="02010600030101010101" pitchFamily="2" charset="-122"/>
                </a:rPr>
                <a:t>2</a:t>
              </a:r>
              <a:endParaRPr lang="en-US" altLang="zh-CN" sz="2400" b="1">
                <a:solidFill>
                  <a:schemeClr val="bg1"/>
                </a:solidFill>
                <a:ea typeface="宋体" panose="02010600030101010101" pitchFamily="2" charset="-122"/>
              </a:endParaRPr>
            </a:p>
          </p:txBody>
        </p:sp>
      </p:grpSp>
      <p:grpSp>
        <p:nvGrpSpPr>
          <p:cNvPr id="6" name="Group 36"/>
          <p:cNvGrpSpPr/>
          <p:nvPr/>
        </p:nvGrpSpPr>
        <p:grpSpPr>
          <a:xfrm>
            <a:off x="2012643" y="5000636"/>
            <a:ext cx="3929063" cy="646112"/>
            <a:chOff x="1248" y="1316"/>
            <a:chExt cx="3408" cy="476"/>
          </a:xfrm>
        </p:grpSpPr>
        <p:grpSp>
          <p:nvGrpSpPr>
            <p:cNvPr id="7" name="Group 8"/>
            <p:cNvGrpSpPr/>
            <p:nvPr/>
          </p:nvGrpSpPr>
          <p:grpSpPr>
            <a:xfrm>
              <a:off x="1248" y="1371"/>
              <a:ext cx="480" cy="419"/>
              <a:chOff x="1110" y="2656"/>
              <a:chExt cx="1549" cy="1351"/>
            </a:xfrm>
          </p:grpSpPr>
          <p:sp>
            <p:nvSpPr>
              <p:cNvPr id="6187" name="AutoShape 9"/>
              <p:cNvSpPr>
                <a:spLocks noChangeArrowheads="1"/>
              </p:cNvSpPr>
              <p:nvPr/>
            </p:nvSpPr>
            <p:spPr bwMode="gray">
              <a:xfrm>
                <a:off x="1123" y="2679"/>
                <a:ext cx="1536" cy="1328"/>
              </a:xfrm>
              <a:prstGeom prst="hexagon">
                <a:avLst>
                  <a:gd name="adj" fmla="val 28916"/>
                  <a:gd name="vf" fmla="val 115470"/>
                </a:avLst>
              </a:prstGeom>
              <a:solidFill>
                <a:srgbClr val="808080"/>
              </a:solidFill>
              <a:ln w="9525">
                <a:noFill/>
                <a:miter lim="800000"/>
              </a:ln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宋体" panose="02010600030101010101" pitchFamily="2" charset="-122"/>
                </a:endParaRPr>
              </a:p>
            </p:txBody>
          </p:sp>
          <p:sp>
            <p:nvSpPr>
              <p:cNvPr id="6188" name="AutoShape 10"/>
              <p:cNvSpPr>
                <a:spLocks noChangeArrowheads="1"/>
              </p:cNvSpPr>
              <p:nvPr/>
            </p:nvSpPr>
            <p:spPr bwMode="gray">
              <a:xfrm>
                <a:off x="1110" y="2656"/>
                <a:ext cx="1536" cy="1328"/>
              </a:xfrm>
              <a:prstGeom prst="hexagon">
                <a:avLst>
                  <a:gd name="adj" fmla="val 28916"/>
                  <a:gd name="vf" fmla="val 115470"/>
                </a:avLst>
              </a:prstGeom>
              <a:gradFill rotWithShape="1">
                <a:gsLst>
                  <a:gs pos="0">
                    <a:srgbClr val="E6E6E6"/>
                  </a:gs>
                  <a:gs pos="7500">
                    <a:srgbClr val="7D8496"/>
                  </a:gs>
                  <a:gs pos="26500">
                    <a:srgbClr val="E6E6E6"/>
                  </a:gs>
                  <a:gs pos="34000">
                    <a:srgbClr val="7D8496"/>
                  </a:gs>
                  <a:gs pos="46500">
                    <a:srgbClr val="E6E6E6"/>
                  </a:gs>
                  <a:gs pos="50000">
                    <a:srgbClr val="FFFFFF"/>
                  </a:gs>
                  <a:gs pos="53500">
                    <a:srgbClr val="E6E6E6"/>
                  </a:gs>
                  <a:gs pos="66000">
                    <a:srgbClr val="7D8496"/>
                  </a:gs>
                  <a:gs pos="73500">
                    <a:srgbClr val="E6E6E6"/>
                  </a:gs>
                  <a:gs pos="92500">
                    <a:srgbClr val="7D8496"/>
                  </a:gs>
                  <a:gs pos="100000">
                    <a:srgbClr val="E6E6E6"/>
                  </a:gs>
                </a:gsLst>
                <a:lin ang="2700000" scaled="1"/>
              </a:gradFill>
              <a:ln w="9525">
                <a:solidFill>
                  <a:srgbClr val="C0C0C0"/>
                </a:solidFill>
                <a:miter lim="800000"/>
              </a:ln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宋体" panose="02010600030101010101" pitchFamily="2" charset="-122"/>
                </a:endParaRPr>
              </a:p>
            </p:txBody>
          </p:sp>
          <p:sp>
            <p:nvSpPr>
              <p:cNvPr id="69" name="AutoShape 11"/>
              <p:cNvSpPr>
                <a:spLocks noChangeArrowheads="1"/>
              </p:cNvSpPr>
              <p:nvPr/>
            </p:nvSpPr>
            <p:spPr bwMode="gray">
              <a:xfrm>
                <a:off x="1199" y="2735"/>
                <a:ext cx="1351" cy="1169"/>
              </a:xfrm>
              <a:prstGeom prst="hexagon">
                <a:avLst>
                  <a:gd name="adj" fmla="val 28896"/>
                  <a:gd name="vf" fmla="val 115470"/>
                </a:avLst>
              </a:prstGeom>
              <a:gradFill rotWithShape="1">
                <a:gsLst>
                  <a:gs pos="0">
                    <a:schemeClr val="hlink">
                      <a:gamma/>
                      <a:shade val="46275"/>
                      <a:invGamma/>
                    </a:schemeClr>
                  </a:gs>
                  <a:gs pos="100000">
                    <a:schemeClr val="hlink"/>
                  </a:gs>
                </a:gsLst>
                <a:lin ang="2700000" scaled="1"/>
              </a:gradFill>
              <a:ln w="9525">
                <a:solidFill>
                  <a:schemeClr val="bg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6184" name="Line 16"/>
            <p:cNvSpPr>
              <a:spLocks noChangeShapeType="1"/>
            </p:cNvSpPr>
            <p:nvPr/>
          </p:nvSpPr>
          <p:spPr bwMode="auto">
            <a:xfrm>
              <a:off x="1632" y="1755"/>
              <a:ext cx="3024" cy="0"/>
            </a:xfrm>
            <a:prstGeom prst="line">
              <a:avLst/>
            </a:prstGeom>
            <a:noFill/>
            <a:ln w="25400">
              <a:solidFill>
                <a:schemeClr val="folHlink"/>
              </a:solidFill>
              <a:prstDash val="sysDot"/>
              <a:round/>
              <a:tailEnd type="oval" w="med" len="med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85" name="Text Box 17"/>
            <p:cNvSpPr txBox="1">
              <a:spLocks noChangeArrowheads="1"/>
            </p:cNvSpPr>
            <p:nvPr/>
          </p:nvSpPr>
          <p:spPr bwMode="auto">
            <a:xfrm>
              <a:off x="2249" y="1316"/>
              <a:ext cx="1762" cy="476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3600" b="1" smtClean="0">
                  <a:latin typeface="华文楷体" panose="02010600040101010101" pitchFamily="2" charset="-122"/>
                  <a:ea typeface="华文楷体" panose="02010600040101010101" pitchFamily="2" charset="-122"/>
                </a:rPr>
                <a:t>出院指导</a:t>
              </a:r>
              <a:endParaRPr lang="zh-CN" altLang="en-US" sz="3600" b="1"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6186" name="Text Box 18"/>
            <p:cNvSpPr txBox="1">
              <a:spLocks noChangeArrowheads="1"/>
            </p:cNvSpPr>
            <p:nvPr/>
          </p:nvSpPr>
          <p:spPr bwMode="gray">
            <a:xfrm>
              <a:off x="1372" y="1433"/>
              <a:ext cx="309" cy="340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en-US" altLang="zh-CN" sz="2400" b="1">
                  <a:solidFill>
                    <a:schemeClr val="bg1"/>
                  </a:solidFill>
                  <a:ea typeface="宋体" panose="02010600030101010101" pitchFamily="2" charset="-122"/>
                </a:rPr>
                <a:t>3</a:t>
              </a:r>
              <a:endParaRPr lang="en-US" altLang="zh-CN" sz="2400" b="1">
                <a:solidFill>
                  <a:schemeClr val="bg1"/>
                </a:solidFill>
                <a:ea typeface="宋体" panose="02010600030101010101" pitchFamily="2" charset="-122"/>
              </a:endParaRPr>
            </a:p>
          </p:txBody>
        </p:sp>
      </p:grpSp>
      <p:sp>
        <p:nvSpPr>
          <p:cNvPr id="67" name="左大括号 66"/>
          <p:cNvSpPr/>
          <p:nvPr/>
        </p:nvSpPr>
        <p:spPr bwMode="auto">
          <a:xfrm>
            <a:off x="1571604" y="1785926"/>
            <a:ext cx="357190" cy="3786214"/>
          </a:xfrm>
          <a:prstGeom prst="leftBrace">
            <a:avLst/>
          </a:prstGeom>
          <a:noFill/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8" name="TextBox 67"/>
          <p:cNvSpPr txBox="1"/>
          <p:nvPr/>
        </p:nvSpPr>
        <p:spPr>
          <a:xfrm>
            <a:off x="642910" y="1142984"/>
            <a:ext cx="800219" cy="592935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40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椎体成形术的护理</a:t>
            </a:r>
            <a:endParaRPr lang="zh-CN" altLang="en-US" sz="4000" b="1" smtClean="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339" name="Group 3"/>
          <p:cNvGrpSpPr/>
          <p:nvPr/>
        </p:nvGrpSpPr>
        <p:grpSpPr>
          <a:xfrm>
            <a:off x="1428750" y="1285875"/>
            <a:ext cx="5856288" cy="2381250"/>
            <a:chExt cx="3750" cy="2800"/>
          </a:xfrm>
        </p:grpSpPr>
        <p:grpSp>
          <p:nvGrpSpPr>
            <p:cNvPr id="14356" name="Group 4"/>
            <p:cNvGrpSpPr/>
            <p:nvPr/>
          </p:nvGrpSpPr>
          <p:grpSpPr>
            <a:xfrm>
              <a:off x="0" y="0"/>
              <a:ext cx="3696" cy="866"/>
              <a:chExt cx="3984" cy="963"/>
            </a:xfrm>
          </p:grpSpPr>
          <p:sp>
            <p:nvSpPr>
              <p:cNvPr id="31749" name="AutoShape 5"/>
              <p:cNvSpPr>
                <a:spLocks noChangeArrowheads="1"/>
              </p:cNvSpPr>
              <p:nvPr/>
            </p:nvSpPr>
            <p:spPr bwMode="auto">
              <a:xfrm>
                <a:off x="0" y="0"/>
                <a:ext cx="3984" cy="911"/>
              </a:xfrm>
              <a:prstGeom prst="roundRect">
                <a:avLst>
                  <a:gd name="adj" fmla="val 10889"/>
                </a:avLst>
              </a:prstGeom>
              <a:gradFill rotWithShape="1">
                <a:gsLst>
                  <a:gs pos="0">
                    <a:srgbClr val="DDDDDD"/>
                  </a:gs>
                  <a:gs pos="50000">
                    <a:srgbClr val="DDDDDD">
                      <a:gamma/>
                      <a:tint val="36471"/>
                      <a:invGamma/>
                    </a:srgbClr>
                  </a:gs>
                  <a:gs pos="100000">
                    <a:srgbClr val="DDDDDD"/>
                  </a:gs>
                </a:gsLst>
                <a:lin ang="2700000" scaled="1"/>
              </a:gradFill>
              <a:ln w="38100">
                <a:solidFill>
                  <a:srgbClr val="FFFFFF"/>
                </a:solidFill>
                <a:round/>
              </a:ln>
              <a:effectLst>
                <a:outerShdw dist="135003" dir="2928844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宋体" panose="02010600030101010101" pitchFamily="2" charset="-122"/>
                </a:endParaRPr>
              </a:p>
            </p:txBody>
          </p:sp>
          <p:grpSp>
            <p:nvGrpSpPr>
              <p:cNvPr id="14372" name="Group 6"/>
              <p:cNvGrpSpPr/>
              <p:nvPr/>
            </p:nvGrpSpPr>
            <p:grpSpPr>
              <a:xfrm>
                <a:off x="87" y="84"/>
                <a:ext cx="768" cy="879"/>
                <a:chExt cx="768" cy="879"/>
              </a:xfrm>
            </p:grpSpPr>
            <p:sp>
              <p:nvSpPr>
                <p:cNvPr id="31751" name="AutoShape 7"/>
                <p:cNvSpPr>
                  <a:spLocks noChangeArrowheads="1"/>
                </p:cNvSpPr>
                <p:nvPr/>
              </p:nvSpPr>
              <p:spPr bwMode="auto">
                <a:xfrm>
                  <a:off x="0" y="-1"/>
                  <a:ext cx="768" cy="747"/>
                </a:xfrm>
                <a:prstGeom prst="roundRect">
                  <a:avLst>
                    <a:gd name="adj" fmla="val 11921"/>
                  </a:avLst>
                </a:prstGeom>
                <a:gradFill rotWithShape="1">
                  <a:gsLst>
                    <a:gs pos="0">
                      <a:schemeClr val="accent1"/>
                    </a:gs>
                    <a:gs pos="100000">
                      <a:schemeClr val="accent1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38100">
                  <a:solidFill>
                    <a:schemeClr val="bg1"/>
                  </a:solidFill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1752" name="未知"/>
                <p:cNvSpPr/>
                <p:nvPr/>
              </p:nvSpPr>
              <p:spPr bwMode="auto">
                <a:xfrm>
                  <a:off x="48" y="47"/>
                  <a:ext cx="382" cy="374"/>
                </a:xfrm>
                <a:custGeom>
                  <a:cxnLst>
                    <a:cxn ang="0">
                      <a:pos x="118" y="0"/>
                    </a:cxn>
                    <a:cxn ang="0">
                      <a:pos x="0" y="118"/>
                    </a:cxn>
                    <a:cxn ang="0">
                      <a:pos x="0" y="589"/>
                    </a:cxn>
                    <a:cxn ang="0">
                      <a:pos x="161" y="174"/>
                    </a:cxn>
                    <a:cxn ang="0">
                      <a:pos x="589" y="0"/>
                    </a:cxn>
                    <a:cxn ang="0">
                      <a:pos x="118" y="0"/>
                    </a:cxn>
                  </a:cxnLst>
                  <a:rect l="0" t="0" r="r" b="b"/>
                  <a:pathLst>
                    <a:path w="596" h="598">
                      <a:moveTo>
                        <a:pt x="118" y="0"/>
                      </a:moveTo>
                      <a:cubicBezTo>
                        <a:pt x="53" y="0"/>
                        <a:pt x="0" y="53"/>
                        <a:pt x="0" y="118"/>
                      </a:cubicBezTo>
                      <a:lnTo>
                        <a:pt x="0" y="589"/>
                      </a:lnTo>
                      <a:cubicBezTo>
                        <a:pt x="27" y="598"/>
                        <a:pt x="12" y="309"/>
                        <a:pt x="161" y="174"/>
                      </a:cubicBezTo>
                      <a:cubicBezTo>
                        <a:pt x="310" y="39"/>
                        <a:pt x="596" y="29"/>
                        <a:pt x="589" y="0"/>
                      </a:cubicBezTo>
                      <a:lnTo>
                        <a:pt x="118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chemeClr val="accent1">
                        <a:gamma/>
                        <a:tint val="54510"/>
                        <a:invGamma/>
                      </a:schemeClr>
                    </a:gs>
                    <a:gs pos="50000">
                      <a:schemeClr val="accent1">
                        <a:alpha val="0"/>
                      </a:schemeClr>
                    </a:gs>
                    <a:gs pos="100000">
                      <a:schemeClr val="accent1">
                        <a:gamma/>
                        <a:tint val="54510"/>
                        <a:invGamma/>
                      </a:schemeClr>
                    </a:gs>
                  </a:gsLst>
                  <a:lin ang="2700000" scaled="1"/>
                </a:gra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1753" name="Text Box 9"/>
                <p:cNvSpPr txBox="1">
                  <a:spLocks noChangeArrowheads="1"/>
                </p:cNvSpPr>
                <p:nvPr/>
              </p:nvSpPr>
              <p:spPr bwMode="auto">
                <a:xfrm>
                  <a:off x="244" y="200"/>
                  <a:ext cx="264" cy="679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  <a:effectLst/>
              </p:spPr>
              <p:txBody>
                <a:bodyPr wrap="none">
                  <a:spAutoFit/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9pPr>
                </a:lstStyle>
                <a:p>
                  <a:pPr eaLnBrk="0" hangingPunct="0"/>
                  <a:r>
                    <a:rPr lang="en-US" altLang="zh-CN" sz="280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C0C0C0"/>
                        </a:outerShdw>
                      </a:effectLst>
                      <a:ea typeface="宋体" panose="02010600030101010101" pitchFamily="2" charset="-122"/>
                    </a:rPr>
                    <a:t>1</a:t>
                  </a:r>
                  <a:endParaRPr lang="en-US" altLang="zh-CN" sz="280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ea typeface="宋体" panose="02010600030101010101" pitchFamily="2" charset="-122"/>
                  </a:endParaRPr>
                </a:p>
              </p:txBody>
            </p:sp>
          </p:grpSp>
          <p:sp>
            <p:nvSpPr>
              <p:cNvPr id="14373" name="Text Box 10"/>
              <p:cNvSpPr txBox="1">
                <a:spLocks noChangeArrowheads="1"/>
              </p:cNvSpPr>
              <p:nvPr/>
            </p:nvSpPr>
            <p:spPr bwMode="auto">
              <a:xfrm>
                <a:off x="959" y="143"/>
                <a:ext cx="2929" cy="765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>
                  <a:spcBef>
                    <a:spcPct val="20000"/>
                  </a:spcBef>
                </a:pPr>
                <a:r>
                  <a:rPr lang="zh-CN" altLang="en-US" sz="3200" b="1">
                    <a:solidFill>
                      <a:srgbClr val="692AA2"/>
                    </a:solidFill>
                    <a:ea typeface="楷体_GB2312" pitchFamily="49" charset="-122"/>
                  </a:rPr>
                  <a:t>  心理护理</a:t>
                </a:r>
                <a:endParaRPr lang="zh-CN" altLang="en-US" sz="3200" b="1">
                  <a:solidFill>
                    <a:srgbClr val="692AA2"/>
                  </a:solidFill>
                  <a:ea typeface="楷体_GB2312" pitchFamily="49" charset="-122"/>
                </a:endParaRPr>
              </a:p>
            </p:txBody>
          </p:sp>
        </p:grpSp>
        <p:grpSp>
          <p:nvGrpSpPr>
            <p:cNvPr id="14357" name="Group 11"/>
            <p:cNvGrpSpPr/>
            <p:nvPr/>
          </p:nvGrpSpPr>
          <p:grpSpPr>
            <a:xfrm>
              <a:off x="0" y="964"/>
              <a:ext cx="3696" cy="1415"/>
              <a:chExt cx="3984" cy="1575"/>
            </a:xfrm>
          </p:grpSpPr>
          <p:sp>
            <p:nvSpPr>
              <p:cNvPr id="31756" name="AutoShape 12"/>
              <p:cNvSpPr>
                <a:spLocks noChangeArrowheads="1"/>
              </p:cNvSpPr>
              <p:nvPr/>
            </p:nvSpPr>
            <p:spPr bwMode="auto">
              <a:xfrm>
                <a:off x="0" y="-1"/>
                <a:ext cx="3984" cy="912"/>
              </a:xfrm>
              <a:prstGeom prst="roundRect">
                <a:avLst>
                  <a:gd name="adj" fmla="val 10889"/>
                </a:avLst>
              </a:prstGeom>
              <a:gradFill rotWithShape="1">
                <a:gsLst>
                  <a:gs pos="0">
                    <a:srgbClr val="DDDDDD"/>
                  </a:gs>
                  <a:gs pos="50000">
                    <a:srgbClr val="DDDDDD">
                      <a:gamma/>
                      <a:tint val="39216"/>
                      <a:invGamma/>
                    </a:srgbClr>
                  </a:gs>
                  <a:gs pos="100000">
                    <a:srgbClr val="DDDDDD"/>
                  </a:gs>
                </a:gsLst>
                <a:lin ang="2700000" scaled="1"/>
              </a:gradFill>
              <a:ln w="38100">
                <a:solidFill>
                  <a:srgbClr val="FFFFFF"/>
                </a:solidFill>
                <a:round/>
              </a:ln>
              <a:effectLst>
                <a:outerShdw dist="135003" dir="2928844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宋体" panose="02010600030101010101" pitchFamily="2" charset="-122"/>
                </a:endParaRPr>
              </a:p>
            </p:txBody>
          </p:sp>
          <p:grpSp>
            <p:nvGrpSpPr>
              <p:cNvPr id="14366" name="Group 13"/>
              <p:cNvGrpSpPr/>
              <p:nvPr/>
            </p:nvGrpSpPr>
            <p:grpSpPr>
              <a:xfrm>
                <a:off x="87" y="84"/>
                <a:ext cx="768" cy="880"/>
                <a:chExt cx="768" cy="880"/>
              </a:xfrm>
            </p:grpSpPr>
            <p:sp>
              <p:nvSpPr>
                <p:cNvPr id="31758" name="AutoShape 14"/>
                <p:cNvSpPr>
                  <a:spLocks noChangeArrowheads="1"/>
                </p:cNvSpPr>
                <p:nvPr/>
              </p:nvSpPr>
              <p:spPr bwMode="auto">
                <a:xfrm>
                  <a:off x="0" y="-2"/>
                  <a:ext cx="768" cy="746"/>
                </a:xfrm>
                <a:prstGeom prst="roundRect">
                  <a:avLst>
                    <a:gd name="adj" fmla="val 11921"/>
                  </a:avLst>
                </a:prstGeom>
                <a:gradFill rotWithShape="1">
                  <a:gsLst>
                    <a:gs pos="0">
                      <a:schemeClr val="hlink">
                        <a:gamma/>
                        <a:tint val="72549"/>
                        <a:invGamma/>
                      </a:schemeClr>
                    </a:gs>
                    <a:gs pos="100000">
                      <a:schemeClr val="hlink"/>
                    </a:gs>
                  </a:gsLst>
                  <a:lin ang="5400000" scaled="1"/>
                </a:gradFill>
                <a:ln w="38100">
                  <a:solidFill>
                    <a:schemeClr val="bg1"/>
                  </a:solidFill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1759" name="未知"/>
                <p:cNvSpPr/>
                <p:nvPr/>
              </p:nvSpPr>
              <p:spPr bwMode="auto">
                <a:xfrm>
                  <a:off x="48" y="46"/>
                  <a:ext cx="382" cy="374"/>
                </a:xfrm>
                <a:custGeom>
                  <a:cxnLst>
                    <a:cxn ang="0">
                      <a:pos x="118" y="0"/>
                    </a:cxn>
                    <a:cxn ang="0">
                      <a:pos x="0" y="118"/>
                    </a:cxn>
                    <a:cxn ang="0">
                      <a:pos x="0" y="589"/>
                    </a:cxn>
                    <a:cxn ang="0">
                      <a:pos x="161" y="174"/>
                    </a:cxn>
                    <a:cxn ang="0">
                      <a:pos x="589" y="0"/>
                    </a:cxn>
                    <a:cxn ang="0">
                      <a:pos x="118" y="0"/>
                    </a:cxn>
                  </a:cxnLst>
                  <a:rect l="0" t="0" r="r" b="b"/>
                  <a:pathLst>
                    <a:path w="596" h="598">
                      <a:moveTo>
                        <a:pt x="118" y="0"/>
                      </a:moveTo>
                      <a:cubicBezTo>
                        <a:pt x="53" y="0"/>
                        <a:pt x="0" y="53"/>
                        <a:pt x="0" y="118"/>
                      </a:cubicBezTo>
                      <a:lnTo>
                        <a:pt x="0" y="589"/>
                      </a:lnTo>
                      <a:cubicBezTo>
                        <a:pt x="27" y="598"/>
                        <a:pt x="12" y="309"/>
                        <a:pt x="161" y="174"/>
                      </a:cubicBezTo>
                      <a:cubicBezTo>
                        <a:pt x="310" y="39"/>
                        <a:pt x="596" y="29"/>
                        <a:pt x="589" y="0"/>
                      </a:cubicBezTo>
                      <a:lnTo>
                        <a:pt x="118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chemeClr val="hlink">
                        <a:gamma/>
                        <a:tint val="42353"/>
                        <a:invGamma/>
                      </a:schemeClr>
                    </a:gs>
                    <a:gs pos="100000">
                      <a:schemeClr val="hlink">
                        <a:alpha val="0"/>
                      </a:schemeClr>
                    </a:gs>
                  </a:gsLst>
                  <a:lin ang="2700000" scaled="1"/>
                </a:gra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1760" name="Text Box 16"/>
                <p:cNvSpPr txBox="1">
                  <a:spLocks noChangeArrowheads="1"/>
                </p:cNvSpPr>
                <p:nvPr/>
              </p:nvSpPr>
              <p:spPr bwMode="auto">
                <a:xfrm>
                  <a:off x="244" y="200"/>
                  <a:ext cx="264" cy="679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  <a:effectLst/>
              </p:spPr>
              <p:txBody>
                <a:bodyPr wrap="none">
                  <a:spAutoFit/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9pPr>
                </a:lstStyle>
                <a:p>
                  <a:pPr eaLnBrk="0" hangingPunct="0"/>
                  <a:r>
                    <a:rPr lang="en-US" altLang="zh-CN" sz="280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C0C0C0"/>
                        </a:outerShdw>
                      </a:effectLst>
                      <a:ea typeface="宋体" panose="02010600030101010101" pitchFamily="2" charset="-122"/>
                    </a:rPr>
                    <a:t>2</a:t>
                  </a:r>
                  <a:endParaRPr lang="en-US" altLang="zh-CN" sz="280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ea typeface="宋体" panose="02010600030101010101" pitchFamily="2" charset="-122"/>
                  </a:endParaRPr>
                </a:p>
              </p:txBody>
            </p:sp>
          </p:grpSp>
          <p:sp>
            <p:nvSpPr>
              <p:cNvPr id="14367" name="Text Box 17"/>
              <p:cNvSpPr txBox="1">
                <a:spLocks noChangeArrowheads="1"/>
              </p:cNvSpPr>
              <p:nvPr/>
            </p:nvSpPr>
            <p:spPr bwMode="auto">
              <a:xfrm>
                <a:off x="1022" y="36"/>
                <a:ext cx="2929" cy="1539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>
                  <a:spcBef>
                    <a:spcPct val="20000"/>
                  </a:spcBef>
                </a:pPr>
                <a:r>
                  <a:rPr lang="zh-CN" altLang="en-US" sz="3200" b="1">
                    <a:solidFill>
                      <a:schemeClr val="hlink"/>
                    </a:solidFill>
                    <a:ea typeface="楷体_GB2312" pitchFamily="49" charset="-122"/>
                  </a:rPr>
                  <a:t>  </a:t>
                </a:r>
                <a:r>
                  <a:rPr lang="zh-CN" altLang="en-US" sz="3200" b="1">
                    <a:solidFill>
                      <a:srgbClr val="692AA2"/>
                    </a:solidFill>
                    <a:ea typeface="楷体_GB2312" pitchFamily="49" charset="-122"/>
                  </a:rPr>
                  <a:t>辅助检查</a:t>
                </a:r>
                <a:endParaRPr lang="zh-CN" altLang="en-US" sz="3200" b="1">
                  <a:solidFill>
                    <a:srgbClr val="692AA2"/>
                  </a:solidFill>
                  <a:ea typeface="楷体_GB2312" pitchFamily="49" charset="-122"/>
                </a:endParaRPr>
              </a:p>
              <a:p>
                <a:pPr>
                  <a:spcBef>
                    <a:spcPct val="20000"/>
                  </a:spcBef>
                  <a:buFontTx/>
                  <a:buChar char="•"/>
                </a:pPr>
                <a:endParaRPr lang="zh-CN" altLang="en-US" sz="3200" b="1">
                  <a:solidFill>
                    <a:schemeClr val="hlink"/>
                  </a:solidFill>
                  <a:ea typeface="楷体_GB2312" pitchFamily="49" charset="-122"/>
                </a:endParaRPr>
              </a:p>
            </p:txBody>
          </p:sp>
        </p:grpSp>
        <p:grpSp>
          <p:nvGrpSpPr>
            <p:cNvPr id="14358" name="Group 18"/>
            <p:cNvGrpSpPr/>
            <p:nvPr/>
          </p:nvGrpSpPr>
          <p:grpSpPr>
            <a:xfrm>
              <a:off x="0" y="1934"/>
              <a:ext cx="3750" cy="866"/>
              <a:chExt cx="4043" cy="964"/>
            </a:xfrm>
          </p:grpSpPr>
          <p:sp>
            <p:nvSpPr>
              <p:cNvPr id="31763" name="AutoShape 19"/>
              <p:cNvSpPr>
                <a:spLocks noChangeArrowheads="1"/>
              </p:cNvSpPr>
              <p:nvPr/>
            </p:nvSpPr>
            <p:spPr bwMode="auto">
              <a:xfrm>
                <a:off x="0" y="0"/>
                <a:ext cx="3984" cy="912"/>
              </a:xfrm>
              <a:prstGeom prst="roundRect">
                <a:avLst>
                  <a:gd name="adj" fmla="val 10889"/>
                </a:avLst>
              </a:prstGeom>
              <a:gradFill rotWithShape="1">
                <a:gsLst>
                  <a:gs pos="0">
                    <a:srgbClr val="DDDDDD"/>
                  </a:gs>
                  <a:gs pos="50000">
                    <a:srgbClr val="DDDDDD">
                      <a:gamma/>
                      <a:tint val="48627"/>
                      <a:invGamma/>
                    </a:srgbClr>
                  </a:gs>
                  <a:gs pos="100000">
                    <a:srgbClr val="DDDDDD"/>
                  </a:gs>
                </a:gsLst>
                <a:lin ang="2700000" scaled="1"/>
              </a:gradFill>
              <a:ln w="38100">
                <a:solidFill>
                  <a:srgbClr val="FFFFFF"/>
                </a:solidFill>
                <a:round/>
              </a:ln>
              <a:effectLst>
                <a:outerShdw dist="135003" dir="2928844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宋体" panose="02010600030101010101" pitchFamily="2" charset="-122"/>
                </a:endParaRPr>
              </a:p>
            </p:txBody>
          </p:sp>
          <p:grpSp>
            <p:nvGrpSpPr>
              <p:cNvPr id="14360" name="Group 20"/>
              <p:cNvGrpSpPr/>
              <p:nvPr/>
            </p:nvGrpSpPr>
            <p:grpSpPr>
              <a:xfrm>
                <a:off x="87" y="84"/>
                <a:ext cx="768" cy="880"/>
                <a:chExt cx="768" cy="880"/>
              </a:xfrm>
            </p:grpSpPr>
            <p:sp>
              <p:nvSpPr>
                <p:cNvPr id="31765" name="AutoShape 21"/>
                <p:cNvSpPr>
                  <a:spLocks noChangeArrowheads="1"/>
                </p:cNvSpPr>
                <p:nvPr/>
              </p:nvSpPr>
              <p:spPr bwMode="auto">
                <a:xfrm>
                  <a:off x="0" y="-1"/>
                  <a:ext cx="768" cy="746"/>
                </a:xfrm>
                <a:prstGeom prst="roundRect">
                  <a:avLst>
                    <a:gd name="adj" fmla="val 11921"/>
                  </a:avLst>
                </a:prstGeom>
                <a:gradFill rotWithShape="1">
                  <a:gsLst>
                    <a:gs pos="0">
                      <a:schemeClr val="folHlink">
                        <a:gamma/>
                        <a:tint val="63529"/>
                        <a:invGamma/>
                      </a:schemeClr>
                    </a:gs>
                    <a:gs pos="100000">
                      <a:schemeClr val="folHlink"/>
                    </a:gs>
                  </a:gsLst>
                  <a:lin ang="5400000" scaled="1"/>
                </a:gradFill>
                <a:ln w="38100">
                  <a:solidFill>
                    <a:schemeClr val="bg1"/>
                  </a:solidFill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1766" name="未知"/>
                <p:cNvSpPr/>
                <p:nvPr/>
              </p:nvSpPr>
              <p:spPr bwMode="auto">
                <a:xfrm>
                  <a:off x="48" y="47"/>
                  <a:ext cx="382" cy="374"/>
                </a:xfrm>
                <a:custGeom>
                  <a:cxnLst>
                    <a:cxn ang="0">
                      <a:pos x="118" y="0"/>
                    </a:cxn>
                    <a:cxn ang="0">
                      <a:pos x="0" y="118"/>
                    </a:cxn>
                    <a:cxn ang="0">
                      <a:pos x="0" y="589"/>
                    </a:cxn>
                    <a:cxn ang="0">
                      <a:pos x="161" y="174"/>
                    </a:cxn>
                    <a:cxn ang="0">
                      <a:pos x="589" y="0"/>
                    </a:cxn>
                    <a:cxn ang="0">
                      <a:pos x="118" y="0"/>
                    </a:cxn>
                  </a:cxnLst>
                  <a:rect l="0" t="0" r="r" b="b"/>
                  <a:pathLst>
                    <a:path w="596" h="598">
                      <a:moveTo>
                        <a:pt x="118" y="0"/>
                      </a:moveTo>
                      <a:cubicBezTo>
                        <a:pt x="53" y="0"/>
                        <a:pt x="0" y="53"/>
                        <a:pt x="0" y="118"/>
                      </a:cubicBezTo>
                      <a:lnTo>
                        <a:pt x="0" y="589"/>
                      </a:lnTo>
                      <a:cubicBezTo>
                        <a:pt x="27" y="598"/>
                        <a:pt x="12" y="309"/>
                        <a:pt x="161" y="174"/>
                      </a:cubicBezTo>
                      <a:cubicBezTo>
                        <a:pt x="310" y="39"/>
                        <a:pt x="596" y="29"/>
                        <a:pt x="589" y="0"/>
                      </a:cubicBezTo>
                      <a:lnTo>
                        <a:pt x="118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chemeClr val="folHlink">
                        <a:gamma/>
                        <a:tint val="48627"/>
                        <a:invGamma/>
                      </a:schemeClr>
                    </a:gs>
                    <a:gs pos="100000">
                      <a:schemeClr val="folHlink">
                        <a:alpha val="0"/>
                      </a:schemeClr>
                    </a:gs>
                  </a:gsLst>
                  <a:lin ang="2700000" scaled="1"/>
                </a:gra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1767" name="Text Box 23"/>
                <p:cNvSpPr txBox="1">
                  <a:spLocks noChangeArrowheads="1"/>
                </p:cNvSpPr>
                <p:nvPr/>
              </p:nvSpPr>
              <p:spPr bwMode="auto">
                <a:xfrm>
                  <a:off x="244" y="201"/>
                  <a:ext cx="264" cy="679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  <a:effectLst/>
              </p:spPr>
              <p:txBody>
                <a:bodyPr wrap="none">
                  <a:spAutoFit/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9pPr>
                </a:lstStyle>
                <a:p>
                  <a:pPr eaLnBrk="0" hangingPunct="0"/>
                  <a:r>
                    <a:rPr lang="en-US" altLang="zh-CN" sz="280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C0C0C0"/>
                        </a:outerShdw>
                      </a:effectLst>
                      <a:ea typeface="宋体" panose="02010600030101010101" pitchFamily="2" charset="-122"/>
                    </a:rPr>
                    <a:t>3</a:t>
                  </a:r>
                  <a:endParaRPr lang="en-US" altLang="zh-CN" sz="280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ea typeface="宋体" panose="02010600030101010101" pitchFamily="2" charset="-122"/>
                  </a:endParaRPr>
                </a:p>
              </p:txBody>
            </p:sp>
          </p:grpSp>
          <p:sp>
            <p:nvSpPr>
              <p:cNvPr id="14361" name="Text Box 24"/>
              <p:cNvSpPr txBox="1">
                <a:spLocks noChangeArrowheads="1"/>
              </p:cNvSpPr>
              <p:nvPr/>
            </p:nvSpPr>
            <p:spPr bwMode="auto">
              <a:xfrm>
                <a:off x="1114" y="127"/>
                <a:ext cx="2929" cy="765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 eaLnBrk="0" hangingPunct="0">
                  <a:spcBef>
                    <a:spcPct val="20000"/>
                  </a:spcBef>
                </a:pPr>
                <a:r>
                  <a:rPr lang="zh-CN" altLang="en-US" sz="3200" b="1">
                    <a:solidFill>
                      <a:srgbClr val="692AA2"/>
                    </a:solidFill>
                    <a:ea typeface="楷体_GB2312" pitchFamily="49" charset="-122"/>
                  </a:rPr>
                  <a:t>术前常规准备</a:t>
                </a:r>
                <a:endParaRPr lang="zh-CN" altLang="en-US" sz="3200" b="1">
                  <a:solidFill>
                    <a:srgbClr val="692AA2"/>
                  </a:solidFill>
                  <a:ea typeface="楷体_GB2312" pitchFamily="49" charset="-122"/>
                </a:endParaRPr>
              </a:p>
            </p:txBody>
          </p:sp>
        </p:grpSp>
      </p:grpSp>
      <p:grpSp>
        <p:nvGrpSpPr>
          <p:cNvPr id="14340" name="Group 25"/>
          <p:cNvGrpSpPr/>
          <p:nvPr/>
        </p:nvGrpSpPr>
        <p:grpSpPr>
          <a:xfrm>
            <a:off x="1447800" y="3810000"/>
            <a:ext cx="5689600" cy="2181225"/>
            <a:chExt cx="3696" cy="2335"/>
          </a:xfrm>
        </p:grpSpPr>
        <p:grpSp>
          <p:nvGrpSpPr>
            <p:cNvPr id="14342" name="Group 26"/>
            <p:cNvGrpSpPr/>
            <p:nvPr/>
          </p:nvGrpSpPr>
          <p:grpSpPr>
            <a:xfrm>
              <a:off x="0" y="0"/>
              <a:ext cx="3696" cy="820"/>
              <a:chExt cx="3984" cy="912"/>
            </a:xfrm>
          </p:grpSpPr>
          <p:sp>
            <p:nvSpPr>
              <p:cNvPr id="31771" name="AutoShape 27"/>
              <p:cNvSpPr>
                <a:spLocks noChangeArrowheads="1"/>
              </p:cNvSpPr>
              <p:nvPr/>
            </p:nvSpPr>
            <p:spPr bwMode="auto">
              <a:xfrm>
                <a:off x="0" y="0"/>
                <a:ext cx="3984" cy="913"/>
              </a:xfrm>
              <a:prstGeom prst="roundRect">
                <a:avLst>
                  <a:gd name="adj" fmla="val 10889"/>
                </a:avLst>
              </a:prstGeom>
              <a:gradFill rotWithShape="1">
                <a:gsLst>
                  <a:gs pos="0">
                    <a:srgbClr val="DDDDDD"/>
                  </a:gs>
                  <a:gs pos="50000">
                    <a:srgbClr val="DDDDDD">
                      <a:gamma/>
                      <a:tint val="36471"/>
                      <a:invGamma/>
                    </a:srgbClr>
                  </a:gs>
                  <a:gs pos="100000">
                    <a:srgbClr val="DDDDDD"/>
                  </a:gs>
                </a:gsLst>
                <a:lin ang="2700000" scaled="1"/>
              </a:gradFill>
              <a:ln w="38100">
                <a:solidFill>
                  <a:srgbClr val="FFFFFF"/>
                </a:solidFill>
                <a:round/>
              </a:ln>
              <a:effectLst>
                <a:outerShdw dist="135003" dir="2928844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宋体" panose="02010600030101010101" pitchFamily="2" charset="-122"/>
                </a:endParaRPr>
              </a:p>
            </p:txBody>
          </p:sp>
          <p:grpSp>
            <p:nvGrpSpPr>
              <p:cNvPr id="14351" name="Group 28"/>
              <p:cNvGrpSpPr/>
              <p:nvPr/>
            </p:nvGrpSpPr>
            <p:grpSpPr>
              <a:xfrm>
                <a:off x="87" y="84"/>
                <a:ext cx="768" cy="818"/>
                <a:chExt cx="768" cy="818"/>
              </a:xfrm>
            </p:grpSpPr>
            <p:sp>
              <p:nvSpPr>
                <p:cNvPr id="31773" name="AutoShape 29"/>
                <p:cNvSpPr>
                  <a:spLocks noChangeArrowheads="1"/>
                </p:cNvSpPr>
                <p:nvPr/>
              </p:nvSpPr>
              <p:spPr bwMode="auto">
                <a:xfrm>
                  <a:off x="0" y="-1"/>
                  <a:ext cx="768" cy="748"/>
                </a:xfrm>
                <a:prstGeom prst="roundRect">
                  <a:avLst>
                    <a:gd name="adj" fmla="val 11921"/>
                  </a:avLst>
                </a:prstGeom>
                <a:gradFill rotWithShape="1">
                  <a:gsLst>
                    <a:gs pos="0">
                      <a:schemeClr val="accent1"/>
                    </a:gs>
                    <a:gs pos="100000">
                      <a:schemeClr val="accent1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38100">
                  <a:solidFill>
                    <a:schemeClr val="bg1"/>
                  </a:solidFill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1774" name="未知"/>
                <p:cNvSpPr/>
                <p:nvPr/>
              </p:nvSpPr>
              <p:spPr bwMode="auto">
                <a:xfrm>
                  <a:off x="48" y="46"/>
                  <a:ext cx="384" cy="374"/>
                </a:xfrm>
                <a:custGeom>
                  <a:cxnLst>
                    <a:cxn ang="0">
                      <a:pos x="118" y="0"/>
                    </a:cxn>
                    <a:cxn ang="0">
                      <a:pos x="0" y="118"/>
                    </a:cxn>
                    <a:cxn ang="0">
                      <a:pos x="0" y="589"/>
                    </a:cxn>
                    <a:cxn ang="0">
                      <a:pos x="161" y="174"/>
                    </a:cxn>
                    <a:cxn ang="0">
                      <a:pos x="589" y="0"/>
                    </a:cxn>
                    <a:cxn ang="0">
                      <a:pos x="118" y="0"/>
                    </a:cxn>
                  </a:cxnLst>
                  <a:rect l="0" t="0" r="r" b="b"/>
                  <a:pathLst>
                    <a:path w="596" h="598">
                      <a:moveTo>
                        <a:pt x="118" y="0"/>
                      </a:moveTo>
                      <a:cubicBezTo>
                        <a:pt x="53" y="0"/>
                        <a:pt x="0" y="53"/>
                        <a:pt x="0" y="118"/>
                      </a:cubicBezTo>
                      <a:lnTo>
                        <a:pt x="0" y="589"/>
                      </a:lnTo>
                      <a:cubicBezTo>
                        <a:pt x="27" y="598"/>
                        <a:pt x="12" y="309"/>
                        <a:pt x="161" y="174"/>
                      </a:cubicBezTo>
                      <a:cubicBezTo>
                        <a:pt x="310" y="39"/>
                        <a:pt x="596" y="29"/>
                        <a:pt x="589" y="0"/>
                      </a:cubicBezTo>
                      <a:lnTo>
                        <a:pt x="118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chemeClr val="accent1">
                        <a:gamma/>
                        <a:tint val="54510"/>
                        <a:invGamma/>
                      </a:schemeClr>
                    </a:gs>
                    <a:gs pos="50000">
                      <a:schemeClr val="accent1">
                        <a:alpha val="0"/>
                      </a:schemeClr>
                    </a:gs>
                    <a:gs pos="100000">
                      <a:schemeClr val="accent1">
                        <a:gamma/>
                        <a:tint val="54510"/>
                        <a:invGamma/>
                      </a:schemeClr>
                    </a:gs>
                  </a:gsLst>
                  <a:lin ang="2700000" scaled="1"/>
                </a:gra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1775" name="Text Box 31"/>
                <p:cNvSpPr txBox="1">
                  <a:spLocks noChangeArrowheads="1"/>
                </p:cNvSpPr>
                <p:nvPr/>
              </p:nvSpPr>
              <p:spPr bwMode="auto">
                <a:xfrm>
                  <a:off x="242" y="200"/>
                  <a:ext cx="268" cy="620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  <a:effectLst/>
              </p:spPr>
              <p:txBody>
                <a:bodyPr wrap="none">
                  <a:spAutoFit/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9pPr>
                </a:lstStyle>
                <a:p>
                  <a:pPr eaLnBrk="0" hangingPunct="0"/>
                  <a:r>
                    <a:rPr lang="en-US" altLang="zh-CN" sz="280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C0C0C0"/>
                        </a:outerShdw>
                      </a:effectLst>
                      <a:ea typeface="宋体" panose="02010600030101010101" pitchFamily="2" charset="-122"/>
                    </a:rPr>
                    <a:t>4</a:t>
                  </a:r>
                  <a:endParaRPr lang="en-US" altLang="zh-CN" sz="280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ea typeface="宋体" panose="02010600030101010101" pitchFamily="2" charset="-122"/>
                  </a:endParaRPr>
                </a:p>
              </p:txBody>
            </p:sp>
          </p:grpSp>
          <p:sp>
            <p:nvSpPr>
              <p:cNvPr id="14352" name="Text Box 32"/>
              <p:cNvSpPr txBox="1">
                <a:spLocks noChangeArrowheads="1"/>
              </p:cNvSpPr>
              <p:nvPr/>
            </p:nvSpPr>
            <p:spPr bwMode="auto">
              <a:xfrm>
                <a:off x="959" y="142"/>
                <a:ext cx="2929" cy="691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 lvl="1">
                  <a:spcBef>
                    <a:spcPct val="20000"/>
                  </a:spcBef>
                  <a:buClr>
                    <a:schemeClr val="accent1"/>
                  </a:buClr>
                  <a:buFont typeface="Wingdings" panose="05000000000000000000" pitchFamily="2" charset="2"/>
                  <a:buNone/>
                </a:pPr>
                <a:r>
                  <a:rPr lang="zh-CN" altLang="en-US" sz="3200" b="1">
                    <a:solidFill>
                      <a:srgbClr val="692AA2"/>
                    </a:solidFill>
                    <a:ea typeface="楷体_GB2312" pitchFamily="49" charset="-122"/>
                  </a:rPr>
                  <a:t>体位训练</a:t>
                </a:r>
                <a:endParaRPr lang="zh-CN" altLang="en-US" sz="3200" b="1">
                  <a:solidFill>
                    <a:srgbClr val="692AA2"/>
                  </a:solidFill>
                  <a:ea typeface="楷体_GB2312" pitchFamily="49" charset="-122"/>
                </a:endParaRPr>
              </a:p>
            </p:txBody>
          </p:sp>
        </p:grpSp>
        <p:grpSp>
          <p:nvGrpSpPr>
            <p:cNvPr id="14343" name="Group 33"/>
            <p:cNvGrpSpPr/>
            <p:nvPr/>
          </p:nvGrpSpPr>
          <p:grpSpPr>
            <a:xfrm>
              <a:off x="0" y="964"/>
              <a:ext cx="3696" cy="1371"/>
              <a:chExt cx="3984" cy="1526"/>
            </a:xfrm>
          </p:grpSpPr>
          <p:sp>
            <p:nvSpPr>
              <p:cNvPr id="31778" name="AutoShape 34"/>
              <p:cNvSpPr>
                <a:spLocks noChangeArrowheads="1"/>
              </p:cNvSpPr>
              <p:nvPr/>
            </p:nvSpPr>
            <p:spPr bwMode="auto">
              <a:xfrm>
                <a:off x="0" y="0"/>
                <a:ext cx="3984" cy="912"/>
              </a:xfrm>
              <a:prstGeom prst="roundRect">
                <a:avLst>
                  <a:gd name="adj" fmla="val 10889"/>
                </a:avLst>
              </a:prstGeom>
              <a:gradFill rotWithShape="1">
                <a:gsLst>
                  <a:gs pos="0">
                    <a:srgbClr val="DDDDDD"/>
                  </a:gs>
                  <a:gs pos="50000">
                    <a:srgbClr val="DDDDDD">
                      <a:gamma/>
                      <a:tint val="39216"/>
                      <a:invGamma/>
                    </a:srgbClr>
                  </a:gs>
                  <a:gs pos="100000">
                    <a:srgbClr val="DDDDDD"/>
                  </a:gs>
                </a:gsLst>
                <a:lin ang="2700000" scaled="1"/>
              </a:gradFill>
              <a:ln w="38100">
                <a:solidFill>
                  <a:srgbClr val="FFFFFF"/>
                </a:solidFill>
                <a:round/>
              </a:ln>
              <a:effectLst>
                <a:outerShdw dist="135003" dir="2928844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宋体" panose="02010600030101010101" pitchFamily="2" charset="-122"/>
                </a:endParaRPr>
              </a:p>
            </p:txBody>
          </p:sp>
          <p:grpSp>
            <p:nvGrpSpPr>
              <p:cNvPr id="14345" name="Group 35"/>
              <p:cNvGrpSpPr/>
              <p:nvPr/>
            </p:nvGrpSpPr>
            <p:grpSpPr>
              <a:xfrm>
                <a:off x="87" y="84"/>
                <a:ext cx="768" cy="820"/>
                <a:chExt cx="768" cy="820"/>
              </a:xfrm>
            </p:grpSpPr>
            <p:sp>
              <p:nvSpPr>
                <p:cNvPr id="31780" name="AutoShape 36"/>
                <p:cNvSpPr>
                  <a:spLocks noChangeArrowheads="1"/>
                </p:cNvSpPr>
                <p:nvPr/>
              </p:nvSpPr>
              <p:spPr bwMode="auto">
                <a:xfrm>
                  <a:off x="0" y="-1"/>
                  <a:ext cx="768" cy="747"/>
                </a:xfrm>
                <a:prstGeom prst="roundRect">
                  <a:avLst>
                    <a:gd name="adj" fmla="val 11921"/>
                  </a:avLst>
                </a:prstGeom>
                <a:gradFill rotWithShape="1">
                  <a:gsLst>
                    <a:gs pos="0">
                      <a:schemeClr val="hlink">
                        <a:gamma/>
                        <a:tint val="72549"/>
                        <a:invGamma/>
                      </a:schemeClr>
                    </a:gs>
                    <a:gs pos="100000">
                      <a:schemeClr val="hlink"/>
                    </a:gs>
                  </a:gsLst>
                  <a:lin ang="5400000" scaled="1"/>
                </a:gradFill>
                <a:ln w="38100">
                  <a:solidFill>
                    <a:schemeClr val="bg1"/>
                  </a:solidFill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1781" name="未知"/>
                <p:cNvSpPr/>
                <p:nvPr/>
              </p:nvSpPr>
              <p:spPr bwMode="auto">
                <a:xfrm>
                  <a:off x="48" y="46"/>
                  <a:ext cx="384" cy="375"/>
                </a:xfrm>
                <a:custGeom>
                  <a:cxnLst>
                    <a:cxn ang="0">
                      <a:pos x="118" y="0"/>
                    </a:cxn>
                    <a:cxn ang="0">
                      <a:pos x="0" y="118"/>
                    </a:cxn>
                    <a:cxn ang="0">
                      <a:pos x="0" y="589"/>
                    </a:cxn>
                    <a:cxn ang="0">
                      <a:pos x="161" y="174"/>
                    </a:cxn>
                    <a:cxn ang="0">
                      <a:pos x="589" y="0"/>
                    </a:cxn>
                    <a:cxn ang="0">
                      <a:pos x="118" y="0"/>
                    </a:cxn>
                  </a:cxnLst>
                  <a:rect l="0" t="0" r="r" b="b"/>
                  <a:pathLst>
                    <a:path w="596" h="598">
                      <a:moveTo>
                        <a:pt x="118" y="0"/>
                      </a:moveTo>
                      <a:cubicBezTo>
                        <a:pt x="53" y="0"/>
                        <a:pt x="0" y="53"/>
                        <a:pt x="0" y="118"/>
                      </a:cubicBezTo>
                      <a:lnTo>
                        <a:pt x="0" y="589"/>
                      </a:lnTo>
                      <a:cubicBezTo>
                        <a:pt x="27" y="598"/>
                        <a:pt x="12" y="309"/>
                        <a:pt x="161" y="174"/>
                      </a:cubicBezTo>
                      <a:cubicBezTo>
                        <a:pt x="310" y="39"/>
                        <a:pt x="596" y="29"/>
                        <a:pt x="589" y="0"/>
                      </a:cubicBezTo>
                      <a:lnTo>
                        <a:pt x="118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chemeClr val="hlink">
                        <a:gamma/>
                        <a:tint val="42353"/>
                        <a:invGamma/>
                      </a:schemeClr>
                    </a:gs>
                    <a:gs pos="100000">
                      <a:schemeClr val="hlink">
                        <a:alpha val="0"/>
                      </a:schemeClr>
                    </a:gs>
                  </a:gsLst>
                  <a:lin ang="2700000" scaled="1"/>
                </a:gra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1782" name="Text Box 38"/>
                <p:cNvSpPr txBox="1">
                  <a:spLocks noChangeArrowheads="1"/>
                </p:cNvSpPr>
                <p:nvPr/>
              </p:nvSpPr>
              <p:spPr bwMode="auto">
                <a:xfrm>
                  <a:off x="242" y="201"/>
                  <a:ext cx="268" cy="619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  <a:effectLst/>
              </p:spPr>
              <p:txBody>
                <a:bodyPr wrap="none">
                  <a:spAutoFit/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+mn-ea"/>
                      <a:cs typeface="+mn-cs"/>
                    </a:defRPr>
                  </a:lvl9pPr>
                </a:lstStyle>
                <a:p>
                  <a:pPr eaLnBrk="0" hangingPunct="0"/>
                  <a:r>
                    <a:rPr lang="en-US" altLang="zh-CN" sz="2800">
                      <a:solidFill>
                        <a:srgbClr val="FFFFFF"/>
                      </a:solidFill>
                      <a:effectLst>
                        <a:outerShdw blurRad="38100" dist="38100" dir="2700000" algn="tl">
                          <a:srgbClr val="C0C0C0"/>
                        </a:outerShdw>
                      </a:effectLst>
                      <a:ea typeface="宋体" panose="02010600030101010101" pitchFamily="2" charset="-122"/>
                    </a:rPr>
                    <a:t>5</a:t>
                  </a:r>
                  <a:endParaRPr lang="en-US" altLang="zh-CN" sz="280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ea typeface="宋体" panose="02010600030101010101" pitchFamily="2" charset="-122"/>
                  </a:endParaRPr>
                </a:p>
              </p:txBody>
            </p:sp>
          </p:grpSp>
          <p:sp>
            <p:nvSpPr>
              <p:cNvPr id="14346" name="Text Box 39"/>
              <p:cNvSpPr txBox="1">
                <a:spLocks noChangeArrowheads="1"/>
              </p:cNvSpPr>
              <p:nvPr/>
            </p:nvSpPr>
            <p:spPr bwMode="auto">
              <a:xfrm>
                <a:off x="959" y="125"/>
                <a:ext cx="2929" cy="1401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>
                  <a:spcBef>
                    <a:spcPct val="20000"/>
                  </a:spcBef>
                </a:pPr>
                <a:r>
                  <a:rPr lang="zh-CN" altLang="en-US" sz="3200" b="1">
                    <a:solidFill>
                      <a:srgbClr val="692AA2"/>
                    </a:solidFill>
                    <a:ea typeface="楷体_GB2312" pitchFamily="49" charset="-122"/>
                  </a:rPr>
                  <a:t>   术日晨的准备</a:t>
                </a:r>
                <a:endParaRPr lang="zh-CN" altLang="en-US" sz="3200" b="1">
                  <a:solidFill>
                    <a:srgbClr val="692AA2"/>
                  </a:solidFill>
                  <a:ea typeface="楷体_GB2312" pitchFamily="49" charset="-122"/>
                </a:endParaRPr>
              </a:p>
              <a:p>
                <a:pPr>
                  <a:spcBef>
                    <a:spcPct val="20000"/>
                  </a:spcBef>
                  <a:buFontTx/>
                  <a:buChar char="•"/>
                </a:pPr>
                <a:endParaRPr lang="zh-CN" altLang="en-US" sz="3200" b="1">
                  <a:solidFill>
                    <a:schemeClr val="hlink"/>
                  </a:solidFill>
                  <a:ea typeface="楷体_GB2312" pitchFamily="49" charset="-122"/>
                </a:endParaRPr>
              </a:p>
            </p:txBody>
          </p:sp>
        </p:grpSp>
      </p:grpSp>
      <p:sp>
        <p:nvSpPr>
          <p:cNvPr id="40" name="标题 3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1" name="Rectangle 2"/>
          <p:cNvSpPr txBox="1">
            <a:spLocks noChangeArrowheads="1"/>
          </p:cNvSpPr>
          <p:nvPr/>
        </p:nvSpPr>
        <p:spPr bwMode="black">
          <a:xfrm>
            <a:off x="1143000" y="214290"/>
            <a:ext cx="7924800" cy="944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6600" b="1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幼圆" panose="02010509060101010101" pitchFamily="49" charset="-122"/>
                <a:ea typeface="幼圆" panose="02010509060101010101" pitchFamily="49" charset="-122"/>
                <a:cs typeface="+mj-cs"/>
              </a:rPr>
              <a:t>        术前护理</a:t>
            </a:r>
            <a:endParaRPr kumimoji="0" lang="zh-CN" altLang="en-US" sz="6600" b="1" i="0" u="none" strike="noStrike" kern="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幼圆" panose="02010509060101010101" pitchFamily="49" charset="-122"/>
              <a:ea typeface="幼圆" panose="02010509060101010101" pitchFamily="49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zh-CN" altLang="en-US" sz="6600" smtClean="0">
                <a:latin typeface="幼圆" panose="02010509060101010101" pitchFamily="49" charset="-122"/>
                <a:ea typeface="幼圆" panose="02010509060101010101" pitchFamily="49" charset="-122"/>
              </a:rPr>
              <a:t>        术前护理</a:t>
            </a:r>
            <a:endParaRPr lang="zh-CN" altLang="en-US" sz="6600" smtClean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371600"/>
            <a:ext cx="8229600" cy="47545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200" smtClean="0">
                <a:ea typeface="宋体" panose="02010600030101010101" pitchFamily="2" charset="-122"/>
              </a:rPr>
              <a:t>1.</a:t>
            </a:r>
            <a:r>
              <a:rPr lang="zh-CN" altLang="en-US" sz="3200" smtClean="0">
                <a:ea typeface="宋体" panose="02010600030101010101" pitchFamily="2" charset="-122"/>
              </a:rPr>
              <a:t>心理护理：</a:t>
            </a:r>
            <a:endParaRPr lang="zh-CN" altLang="en-US" sz="3200" smtClean="0">
              <a:ea typeface="宋体" panose="02010600030101010101" pitchFamily="2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sz="2000" smtClean="0">
                <a:ea typeface="宋体" panose="02010600030101010101" pitchFamily="2" charset="-122"/>
              </a:rPr>
              <a:t>           </a:t>
            </a:r>
            <a:endParaRPr lang="zh-CN" altLang="en-US" sz="2000" smtClean="0">
              <a:ea typeface="宋体" panose="02010600030101010101" pitchFamily="2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smtClean="0">
                <a:ea typeface="宋体" panose="02010600030101010101" pitchFamily="2" charset="-122"/>
              </a:rPr>
              <a:t>           大多数病人及家属对经皮椎体成形术（</a:t>
            </a:r>
            <a:r>
              <a:rPr lang="en-US" altLang="zh-CN" smtClean="0">
                <a:ea typeface="宋体" panose="02010600030101010101" pitchFamily="2" charset="-122"/>
              </a:rPr>
              <a:t>PVP</a:t>
            </a:r>
            <a:r>
              <a:rPr lang="zh-CN" altLang="en-US" smtClean="0">
                <a:ea typeface="宋体" panose="02010600030101010101" pitchFamily="2" charset="-122"/>
              </a:rPr>
              <a:t>）手术缺乏了解，加之病人年龄大，对手术耐受力差，普遍存在紧张、焦虑、恐惧等不良情绪，责任护士应主动介绍手术方法、注意事项、术后效果并给予心理疏导，使病人消除顾虑，积极配合各项术前检查，愉快地接受手术。</a:t>
            </a:r>
            <a:endParaRPr lang="zh-CN" altLang="en-US" smtClean="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>
                <a:ea typeface="宋体" panose="02010600030101010101" pitchFamily="2" charset="-122"/>
              </a:rPr>
              <a:t> </a:t>
            </a:r>
            <a:endParaRPr lang="zh-CN" altLang="en-US" smtClean="0">
              <a:ea typeface="宋体" panose="02010600030101010101" pitchFamily="2" charset="-122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371600"/>
            <a:ext cx="8229600" cy="47545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200" smtClean="0">
                <a:ea typeface="宋体" panose="02010600030101010101" pitchFamily="2" charset="-122"/>
              </a:rPr>
              <a:t>2.</a:t>
            </a:r>
            <a:r>
              <a:rPr lang="zh-CN" altLang="en-US" sz="3200" smtClean="0">
                <a:ea typeface="宋体" panose="02010600030101010101" pitchFamily="2" charset="-122"/>
              </a:rPr>
              <a:t>相关辅助检查：</a:t>
            </a:r>
            <a:endParaRPr lang="zh-CN" altLang="en-US" sz="3200" smtClean="0">
              <a:ea typeface="宋体" panose="02010600030101010101" pitchFamily="2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sz="3200" smtClean="0">
                <a:ea typeface="宋体" panose="02010600030101010101" pitchFamily="2" charset="-122"/>
              </a:rPr>
              <a:t>           术前协助患者进行必要的检查，如出凝血时间、椎体</a:t>
            </a:r>
            <a:r>
              <a:rPr lang="en-US" altLang="zh-CN" sz="3200" smtClean="0">
                <a:ea typeface="宋体" panose="02010600030101010101" pitchFamily="2" charset="-122"/>
              </a:rPr>
              <a:t>CT</a:t>
            </a:r>
            <a:r>
              <a:rPr lang="zh-CN" altLang="en-US" sz="3200" smtClean="0">
                <a:ea typeface="宋体" panose="02010600030101010101" pitchFamily="2" charset="-122"/>
              </a:rPr>
              <a:t>、心电图、椎体核磁共振等。</a:t>
            </a:r>
            <a:endParaRPr lang="zh-CN" altLang="en-US" sz="3200" smtClean="0">
              <a:ea typeface="宋体" panose="02010600030101010101" pitchFamily="2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zh-CN" altLang="en-US" sz="2400" smtClean="0">
              <a:ea typeface="宋体" panose="02010600030101010101" pitchFamily="2" charset="-122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 bwMode="black">
          <a:xfrm>
            <a:off x="457200" y="381000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r" eaLnBrk="0" hangingPunct="0"/>
            <a:r>
              <a:rPr lang="zh-CN" altLang="en-US" sz="3600" b="1">
                <a:solidFill>
                  <a:schemeClr val="bg1"/>
                </a:solidFill>
                <a:ea typeface="宋体" panose="02010600030101010101" pitchFamily="2" charset="-122"/>
              </a:rPr>
              <a:t>术 前 护 理</a:t>
            </a:r>
            <a:br>
              <a:rPr lang="zh-CN" altLang="en-US" sz="3600" b="1">
                <a:solidFill>
                  <a:schemeClr val="bg1"/>
                </a:solidFill>
                <a:ea typeface="宋体" panose="02010600030101010101" pitchFamily="2" charset="-122"/>
              </a:rPr>
            </a:br>
            <a:endParaRPr lang="zh-CN" altLang="en-US" sz="3600" b="1">
              <a:solidFill>
                <a:schemeClr val="bg1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>
                <a:ea typeface="宋体" panose="02010600030101010101" pitchFamily="2" charset="-122"/>
              </a:rPr>
              <a:t> </a:t>
            </a:r>
            <a:endParaRPr lang="zh-CN" altLang="en-US" smtClean="0">
              <a:ea typeface="宋体" panose="02010600030101010101" pitchFamily="2" charset="-122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371600"/>
            <a:ext cx="8229600" cy="47545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2400" smtClean="0">
                <a:ea typeface="宋体" panose="02010600030101010101" pitchFamily="2" charset="-122"/>
              </a:rPr>
              <a:t>3.</a:t>
            </a:r>
            <a:r>
              <a:rPr lang="zh-CN" altLang="en-US" smtClean="0">
                <a:ea typeface="宋体" panose="02010600030101010101" pitchFamily="2" charset="-122"/>
              </a:rPr>
              <a:t>术前常规准备：</a:t>
            </a:r>
            <a:endParaRPr lang="zh-CN" altLang="en-US" smtClean="0">
              <a:ea typeface="宋体" panose="02010600030101010101" pitchFamily="2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sz="2400" smtClean="0">
                <a:ea typeface="宋体" panose="02010600030101010101" pitchFamily="2" charset="-122"/>
              </a:rPr>
              <a:t>            </a:t>
            </a:r>
            <a:r>
              <a:rPr lang="zh-CN" altLang="en-US" smtClean="0">
                <a:ea typeface="宋体" panose="02010600030101010101" pitchFamily="2" charset="-122"/>
              </a:rPr>
              <a:t>术前</a:t>
            </a:r>
            <a:r>
              <a:rPr lang="en-US" altLang="zh-CN" smtClean="0">
                <a:ea typeface="宋体" panose="02010600030101010101" pitchFamily="2" charset="-122"/>
              </a:rPr>
              <a:t>1</a:t>
            </a:r>
            <a:r>
              <a:rPr lang="zh-CN" altLang="en-US" smtClean="0">
                <a:ea typeface="宋体" panose="02010600030101010101" pitchFamily="2" charset="-122"/>
              </a:rPr>
              <a:t>日进行手术部位的皮肤准备；胃肠道准备，因</a:t>
            </a:r>
            <a:r>
              <a:rPr lang="en-US" altLang="zh-CN" smtClean="0">
                <a:ea typeface="宋体" panose="02010600030101010101" pitchFamily="2" charset="-122"/>
              </a:rPr>
              <a:t>PVP</a:t>
            </a:r>
            <a:r>
              <a:rPr lang="zh-CN" altLang="en-US" smtClean="0">
                <a:ea typeface="宋体" panose="02010600030101010101" pitchFamily="2" charset="-122"/>
              </a:rPr>
              <a:t>是在</a:t>
            </a:r>
            <a:r>
              <a:rPr lang="en-US" altLang="zh-CN" smtClean="0">
                <a:ea typeface="宋体" panose="02010600030101010101" pitchFamily="2" charset="-122"/>
              </a:rPr>
              <a:t>X</a:t>
            </a:r>
            <a:r>
              <a:rPr lang="zh-CN" altLang="en-US" smtClean="0">
                <a:ea typeface="宋体" panose="02010600030101010101" pitchFamily="2" charset="-122"/>
              </a:rPr>
              <a:t>线引导下完成的，胃肠道内气体对椎体显影会有明显干扰，因此，术前指导患者进食粗纤维食物，多食植物油有助于胃肠蠕动，禁食牛奶、豆制品、糖等易产气的食物。术前晚可用开塞露灌肠，对于术前精神紧张影响睡眠质量的患者酌情给予镇静药，以保证充足睡眠。</a:t>
            </a:r>
            <a:endParaRPr lang="zh-CN" altLang="en-US" smtClean="0">
              <a:ea typeface="宋体" panose="02010600030101010101" pitchFamily="2" charset="-122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 bwMode="black">
          <a:xfrm>
            <a:off x="457200" y="381000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r" eaLnBrk="0" hangingPunct="0"/>
            <a:r>
              <a:rPr lang="zh-CN" altLang="en-US" sz="3600" b="1">
                <a:solidFill>
                  <a:schemeClr val="bg1"/>
                </a:solidFill>
                <a:ea typeface="宋体" panose="02010600030101010101" pitchFamily="2" charset="-122"/>
              </a:rPr>
              <a:t>术 前 护 理</a:t>
            </a:r>
            <a:br>
              <a:rPr lang="zh-CN" altLang="en-US" sz="3600" b="1">
                <a:solidFill>
                  <a:schemeClr val="bg1"/>
                </a:solidFill>
                <a:ea typeface="宋体" panose="02010600030101010101" pitchFamily="2" charset="-122"/>
              </a:rPr>
            </a:br>
            <a:endParaRPr lang="zh-CN" altLang="en-US" sz="3600" b="1">
              <a:solidFill>
                <a:schemeClr val="bg1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https://d.book118.com/517104150050006032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13TGp_Medical_light_v2">
  <a:themeElements>
    <a:clrScheme name="013TGp_Medical_light_v2 5">
      <a:dk1>
        <a:srgbClr val="000066"/>
      </a:dk1>
      <a:lt1>
        <a:srgbClr val="FFFFFF"/>
      </a:lt1>
      <a:dk2>
        <a:srgbClr val="FFFFE7"/>
      </a:dk2>
      <a:lt2>
        <a:srgbClr val="B2B2B2"/>
      </a:lt2>
      <a:accent1>
        <a:srgbClr val="36A4D0"/>
      </a:accent1>
      <a:accent2>
        <a:srgbClr val="FF9966"/>
      </a:accent2>
      <a:accent3>
        <a:srgbClr val="FFFFFF"/>
      </a:accent3>
      <a:accent4>
        <a:srgbClr val="000056"/>
      </a:accent4>
      <a:accent5>
        <a:srgbClr val="AECFE4"/>
      </a:accent5>
      <a:accent6>
        <a:srgbClr val="E78A5C"/>
      </a:accent6>
      <a:hlink>
        <a:srgbClr val="3B5AB1"/>
      </a:hlink>
      <a:folHlink>
        <a:srgbClr val="666699"/>
      </a:folHlink>
    </a:clrScheme>
    <a:fontScheme name="013TGp_Medical_light_v2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013TGp_Medical_light_v2 1">
        <a:dk1>
          <a:srgbClr val="000000"/>
        </a:dk1>
        <a:lt1>
          <a:srgbClr val="FFFFFF"/>
        </a:lt1>
        <a:dk2>
          <a:srgbClr val="FFFFFF"/>
        </a:dk2>
        <a:lt2>
          <a:srgbClr val="A1ABA3"/>
        </a:lt2>
        <a:accent1>
          <a:srgbClr val="A4C961"/>
        </a:accent1>
        <a:accent2>
          <a:srgbClr val="7C57C7"/>
        </a:accent2>
        <a:accent3>
          <a:srgbClr val="FFFFFF"/>
        </a:accent3>
        <a:accent4>
          <a:srgbClr val="000000"/>
        </a:accent4>
        <a:accent5>
          <a:srgbClr val="CFE1B7"/>
        </a:accent5>
        <a:accent6>
          <a:srgbClr val="704EB4"/>
        </a:accent6>
        <a:hlink>
          <a:srgbClr val="4D97B5"/>
        </a:hlink>
        <a:folHlink>
          <a:srgbClr val="FF99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013TGp_Medical_light_v2 2">
        <a:dk1>
          <a:srgbClr val="000066"/>
        </a:dk1>
        <a:lt1>
          <a:srgbClr val="FFFFFF"/>
        </a:lt1>
        <a:dk2>
          <a:srgbClr val="FFFFFF"/>
        </a:dk2>
        <a:lt2>
          <a:srgbClr val="B2B2B2"/>
        </a:lt2>
        <a:accent1>
          <a:srgbClr val="AF7DC3"/>
        </a:accent1>
        <a:accent2>
          <a:srgbClr val="0099CC"/>
        </a:accent2>
        <a:accent3>
          <a:srgbClr val="FFFFFF"/>
        </a:accent3>
        <a:accent4>
          <a:srgbClr val="000056"/>
        </a:accent4>
        <a:accent5>
          <a:srgbClr val="D4BFDE"/>
        </a:accent5>
        <a:accent6>
          <a:srgbClr val="008AB9"/>
        </a:accent6>
        <a:hlink>
          <a:srgbClr val="7055AD"/>
        </a:hlink>
        <a:folHlink>
          <a:srgbClr val="00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013TGp_Medical_light_v2 3">
        <a:dk1>
          <a:srgbClr val="000066"/>
        </a:dk1>
        <a:lt1>
          <a:srgbClr val="FFFFFF"/>
        </a:lt1>
        <a:dk2>
          <a:srgbClr val="FFFFE7"/>
        </a:dk2>
        <a:lt2>
          <a:srgbClr val="B2B2B2"/>
        </a:lt2>
        <a:accent1>
          <a:srgbClr val="6D77BF"/>
        </a:accent1>
        <a:accent2>
          <a:srgbClr val="FF7C80"/>
        </a:accent2>
        <a:accent3>
          <a:srgbClr val="FFFFFF"/>
        </a:accent3>
        <a:accent4>
          <a:srgbClr val="000056"/>
        </a:accent4>
        <a:accent5>
          <a:srgbClr val="BABDDC"/>
        </a:accent5>
        <a:accent6>
          <a:srgbClr val="E77073"/>
        </a:accent6>
        <a:hlink>
          <a:srgbClr val="5A94A8"/>
        </a:hlink>
        <a:folHlink>
          <a:srgbClr val="0099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013TGp_Medical_light_v2 4">
        <a:dk1>
          <a:srgbClr val="000066"/>
        </a:dk1>
        <a:lt1>
          <a:srgbClr val="FFFFFF"/>
        </a:lt1>
        <a:dk2>
          <a:srgbClr val="FFFFE7"/>
        </a:dk2>
        <a:lt2>
          <a:srgbClr val="B2B2B2"/>
        </a:lt2>
        <a:accent1>
          <a:srgbClr val="969696"/>
        </a:accent1>
        <a:accent2>
          <a:srgbClr val="FF7C80"/>
        </a:accent2>
        <a:accent3>
          <a:srgbClr val="FFFFFF"/>
        </a:accent3>
        <a:accent4>
          <a:srgbClr val="000056"/>
        </a:accent4>
        <a:accent5>
          <a:srgbClr val="C9C9C9"/>
        </a:accent5>
        <a:accent6>
          <a:srgbClr val="E77073"/>
        </a:accent6>
        <a:hlink>
          <a:srgbClr val="5A94A8"/>
        </a:hlink>
        <a:folHlink>
          <a:srgbClr val="0099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013TGp_Medical_light_v2 5">
        <a:dk1>
          <a:srgbClr val="000066"/>
        </a:dk1>
        <a:lt1>
          <a:srgbClr val="FFFFFF"/>
        </a:lt1>
        <a:dk2>
          <a:srgbClr val="FFFFE7"/>
        </a:dk2>
        <a:lt2>
          <a:srgbClr val="B2B2B2"/>
        </a:lt2>
        <a:accent1>
          <a:srgbClr val="36A4D0"/>
        </a:accent1>
        <a:accent2>
          <a:srgbClr val="FF9966"/>
        </a:accent2>
        <a:accent3>
          <a:srgbClr val="FFFFFF"/>
        </a:accent3>
        <a:accent4>
          <a:srgbClr val="000056"/>
        </a:accent4>
        <a:accent5>
          <a:srgbClr val="AECFE4"/>
        </a:accent5>
        <a:accent6>
          <a:srgbClr val="E78A5C"/>
        </a:accent6>
        <a:hlink>
          <a:srgbClr val="3B5AB1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宋体</vt:lpstr>
      <vt:lpstr>Verdana</vt:lpstr>
      <vt:lpstr>Wingdings</vt:lpstr>
      <vt:lpstr>Times New Roman</vt:lpstr>
      <vt:lpstr>华文楷体</vt:lpstr>
      <vt:lpstr>幼圆</vt:lpstr>
      <vt:lpstr>楷体</vt:lpstr>
      <vt:lpstr>楷体_GB2312</vt:lpstr>
      <vt:lpstr>Office Theme</vt:lpstr>
      <vt:lpstr>PowerPoint Presentation</vt:lpstr>
      <vt:lpstr>目录</vt:lpstr>
      <vt:lpstr>PowerPoint Presentation</vt:lpstr>
      <vt:lpstr>                                 概念</vt:lpstr>
      <vt:lpstr>                                                                                                                                                                                                                                                                             </vt:lpstr>
      <vt:lpstr> </vt:lpstr>
      <vt:lpstr> </vt:lpstr>
      <vt:lpstr>                 适应症</vt:lpstr>
      <vt:lpstr>                 禁忌症</vt:lpstr>
      <vt:lpstr>                  术后并发症</vt:lpstr>
      <vt:lpstr>目录</vt:lpstr>
      <vt:lpstr>PowerPoint Presentation</vt:lpstr>
      <vt:lpstr>        术前护理</vt:lpstr>
      <vt:lpstr> 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2024-09-05T02:30:48.494</cp:lastPrinted>
  <dcterms:created xsi:type="dcterms:W3CDTF">2024-09-04T18:30:48Z</dcterms:created>
  <dcterms:modified xsi:type="dcterms:W3CDTF">2024-09-04T18:30:50Z</dcterms:modified>
</cp:coreProperties>
</file>