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C855C-D76C-4FD6-A375-36831529B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D4A38-D4CA-41A1-9F0E-E0EE37ECA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25E0A-E853-48E5-BE00-F8B55F4D4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4A088-1C4C-4695-97D5-32526AB53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A01E22-2ECC-489C-A3A2-91381EDB2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2FD65A-CBA2-478B-B203-65007C550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2D527E-7C25-4BF7-B3F0-A60440AD9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8397B-4177-4A8D-8E19-64BA7E48B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3EFD8-2E8A-468D-BC5A-3AA498CAC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44E0C-02C9-4067-9569-23C0BBE6D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FE205-2C3C-471C-8D93-7792F6AB7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2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11050153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133510" y="1148142"/>
            <a:ext cx="5931534" cy="16230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61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鞋店生意不好改善</a:t>
            </a: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</a:t>
            </a:r>
            <a:endParaRPr lang="Microsoft YaHei" altLang="Microsoft YaHei" sz="5100"/>
          </a:p>
          <a:p>
            <a:pPr marL="15986" algn="l" rtl="0" eaLnBrk="0">
              <a:lnSpc>
                <a:spcPts val="7436"/>
              </a:lnSpc>
            </a:pP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1140758" y="0"/>
            <a:ext cx="2809138" cy="4792410"/>
            <a:chExt cx="2809138" cy="4792410"/>
          </a:xfrm>
        </p:grpSpPr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809138" cy="4792410"/>
            </a:xfrm>
            <a:prstGeom prst="rect">
              <a:avLst/>
            </a:prstGeom>
          </p:spPr>
        </p:pic>
        <p:sp>
          <p:nvSpPr>
            <p:cNvPr id="5" name="textbox 5"/>
            <p:cNvSpPr/>
            <p:nvPr/>
          </p:nvSpPr>
          <p:spPr>
            <a:xfrm>
              <a:off x="-12700" y="-12700"/>
              <a:ext cx="2834639" cy="49047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8351"/>
                </a:lnSpc>
              </a:pPr>
              <a:endParaRPr lang="Arial" altLang="Arial" sz="100"/>
            </a:p>
            <a:p>
              <a:pPr marL="700201" algn="l" rtl="0" eaLnBrk="0">
                <a:lnSpc>
                  <a:spcPct val="88000"/>
                </a:lnSpc>
                <a:tabLst>
                  <a:tab pos="888364"/>
                </a:tabLst>
              </a:pP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	</a:t>
              </a:r>
              <a:r>
                <a:rPr sz="1300" spc="3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CATALOG</a:t>
              </a:r>
              <a:r>
                <a:rPr sz="1300" spc="1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U</a:t>
              </a:r>
              <a:r>
                <a:rPr sz="1300" spc="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   </a:t>
              </a:r>
              <a:endParaRPr lang="Microsoft YaHei" altLang="Microsoft YaHei" sz="1300"/>
            </a:p>
            <a:p>
              <a:pPr algn="l" rtl="0" eaLnBrk="0">
                <a:lnSpc>
                  <a:spcPct val="14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400"/>
            </a:p>
            <a:p>
              <a:pPr algn="l" rtl="0" eaLnBrk="0">
                <a:lnSpc>
                  <a:spcPct val="12800"/>
                </a:lnSpc>
              </a:pPr>
              <a:endParaRPr lang="Arial" altLang="Arial" sz="100"/>
            </a:p>
            <a:p>
              <a:pPr marL="729782" algn="l" rtl="0" eaLnBrk="0">
                <a:lnSpc>
                  <a:spcPct val="89000"/>
                </a:lnSpc>
              </a:pPr>
              <a:r>
                <a:rPr sz="5700" spc="-13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  <a:endParaRPr lang="Microsoft YaHei" altLang="Microsoft YaHei" sz="5700"/>
            </a:p>
          </p:txBody>
        </p:sp>
        <p:sp>
          <p:nvSpPr>
            <p:cNvPr id="6" name="path"/>
            <p:cNvSpPr/>
            <p:nvPr/>
          </p:nvSpPr>
          <p:spPr>
            <a:xfrm>
              <a:off x="2052979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path"/>
            <p:cNvSpPr/>
            <p:nvPr/>
          </p:nvSpPr>
          <p:spPr>
            <a:xfrm>
              <a:off x="677976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779573" y="0"/>
            <a:ext cx="1412426" cy="1915360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5472398" y="1580395"/>
            <a:ext cx="1431925" cy="2552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8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</a:t>
            </a:r>
            <a:r>
              <a:rPr sz="2400" spc="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了解问题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83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定策略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14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施方案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709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估效果</a:t>
            </a:r>
            <a:endParaRPr lang="Microsoft YaHei" altLang="Microsoft YaHei" sz="2400"/>
          </a:p>
          <a:p>
            <a:pPr algn="l" rtl="0" eaLnBrk="0">
              <a:lnSpc>
                <a:spcPct val="102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整方案</a:t>
            </a:r>
            <a:endParaRPr lang="Microsoft YaHei" altLang="Microsoft YaHei" sz="2400"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0" y="4869453"/>
            <a:ext cx="790788" cy="1813009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298474" y="0"/>
            <a:ext cx="668837" cy="2249776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611545" y="2352183"/>
            <a:ext cx="259567" cy="153852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0066682" y="5912670"/>
            <a:ext cx="531251" cy="53124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extbox 15"/>
          <p:cNvSpPr/>
          <p:nvPr/>
        </p:nvSpPr>
        <p:spPr>
          <a:xfrm>
            <a:off x="1086115" y="1580398"/>
            <a:ext cx="1943735" cy="22929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24844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723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-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了解问题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8" name="textbox 18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20" name="textbox 20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21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23" name="textbox 23"/>
          <p:cNvSpPr/>
          <p:nvPr/>
        </p:nvSpPr>
        <p:spPr>
          <a:xfrm>
            <a:off x="1094165" y="4735490"/>
            <a:ext cx="2272664" cy="673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"/>
          </a:p>
          <a:p>
            <a:pPr marL="13271" indent="-571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鞋店内的商品款式是 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否符合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当前潮流趋势，是 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否满足顾客的个性化需求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4" name="textbox 24"/>
          <p:cNvSpPr/>
          <p:nvPr/>
        </p:nvSpPr>
        <p:spPr>
          <a:xfrm>
            <a:off x="8475949" y="4736443"/>
            <a:ext cx="2119629" cy="671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2"/>
              </a:lnSpc>
            </a:pPr>
            <a:endParaRPr lang="Arial" altLang="Arial" sz="100"/>
          </a:p>
          <a:p>
            <a:pPr marL="12700" indent="761" algn="l" rtl="0" eaLnBrk="0">
              <a:lnSpc>
                <a:spcPct val="94000"/>
              </a:lnSpc>
            </a:pP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考虑商品价格是否合理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是否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符合市场价格水平以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及顾客的购买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5" name="textbox 25"/>
          <p:cNvSpPr/>
          <p:nvPr/>
        </p:nvSpPr>
        <p:spPr>
          <a:xfrm>
            <a:off x="442263" y="318468"/>
            <a:ext cx="2313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9940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商品问题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6" name="textbox 46"/>
          <p:cNvSpPr/>
          <p:nvPr/>
        </p:nvSpPr>
        <p:spPr>
          <a:xfrm>
            <a:off x="4773849" y="4736443"/>
            <a:ext cx="2120264" cy="4527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717"/>
              </a:lnSpc>
            </a:pPr>
            <a:endParaRPr lang="Arial" altLang="Arial" sz="100"/>
          </a:p>
          <a:p>
            <a:pPr marL="15938" indent="-3238" algn="l" rtl="0" eaLnBrk="0">
              <a:lnSpc>
                <a:spcPct val="9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保鞋子的质量可靠，耐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用，符合顾客的期望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7" name="textbox 47"/>
          <p:cNvSpPr/>
          <p:nvPr/>
        </p:nvSpPr>
        <p:spPr>
          <a:xfrm>
            <a:off x="1101204" y="3894229"/>
            <a:ext cx="1045210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55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款式</a:t>
            </a:r>
            <a:endParaRPr lang="Microsoft YaHei" altLang="Microsoft YaHei" sz="2000"/>
          </a:p>
        </p:txBody>
      </p:sp>
      <p:sp>
        <p:nvSpPr>
          <p:cNvPr id="48" name="textbox 48"/>
          <p:cNvSpPr/>
          <p:nvPr/>
        </p:nvSpPr>
        <p:spPr>
          <a:xfrm>
            <a:off x="8484131" y="3893972"/>
            <a:ext cx="1045210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6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</a:t>
            </a:r>
            <a:endParaRPr lang="Microsoft YaHei" altLang="Microsoft YaHei" sz="2000"/>
          </a:p>
        </p:txBody>
      </p:sp>
      <p:sp>
        <p:nvSpPr>
          <p:cNvPr id="49" name="textbox 49"/>
          <p:cNvSpPr/>
          <p:nvPr/>
        </p:nvSpPr>
        <p:spPr>
          <a:xfrm>
            <a:off x="4782412" y="3894744"/>
            <a:ext cx="1045210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2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</a:t>
            </a:r>
            <a:endParaRPr lang="Microsoft YaHei" altLang="Microsoft YaHei" sz="2000"/>
          </a:p>
        </p:txBody>
      </p:sp>
      <p:sp>
        <p:nvSpPr>
          <p:cNvPr id="50" name="textbox 50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51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0085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10952843" y="3947811"/>
            <a:ext cx="269578" cy="187422"/>
            <a:chExt cx="269578" cy="187422"/>
          </a:xfrm>
        </p:grpSpPr>
        <p:sp>
          <p:nvSpPr>
            <p:cNvPr id="53" name="path"/>
            <p:cNvSpPr/>
            <p:nvPr/>
          </p:nvSpPr>
          <p:spPr>
            <a:xfrm>
              <a:off x="0" y="74661"/>
              <a:ext cx="207263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3045F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55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3045F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6" name="group 16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57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219E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7" name="group 18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59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64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8" name="group 20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61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219E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3" name="rect"/>
          <p:cNvSpPr/>
          <p:nvPr/>
        </p:nvSpPr>
        <p:spPr>
          <a:xfrm>
            <a:off x="3569917" y="4041523"/>
            <a:ext cx="207264" cy="0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4" name="rect"/>
          <p:cNvSpPr/>
          <p:nvPr/>
        </p:nvSpPr>
        <p:spPr>
          <a:xfrm>
            <a:off x="7251124" y="4041523"/>
            <a:ext cx="207264" cy="0"/>
          </a:xfrm>
          <a:prstGeom prst="rect">
            <a:avLst/>
          </a:prstGeom>
          <a:solidFill>
            <a:srgbClr val="0085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5" name="rect"/>
          <p:cNvSpPr/>
          <p:nvPr/>
        </p:nvSpPr>
        <p:spPr>
          <a:xfrm>
            <a:off x="10952843" y="4041523"/>
            <a:ext cx="207263" cy="0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8309742" y="1097033"/>
            <a:ext cx="2912678" cy="3021342"/>
            <a:chExt cx="2912678" cy="3021342"/>
          </a:xfrm>
        </p:grpSpPr>
        <p:pic>
          <p:nvPicPr>
            <p:cNvPr id="67" name="picture 6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912678" cy="2862086"/>
            </a:xfrm>
            <a:prstGeom prst="rect">
              <a:avLst/>
            </a:prstGeom>
          </p:spPr>
        </p:pic>
        <p:sp>
          <p:nvSpPr>
            <p:cNvPr id="68" name="textbox 68"/>
            <p:cNvSpPr/>
            <p:nvPr/>
          </p:nvSpPr>
          <p:spPr>
            <a:xfrm>
              <a:off x="108970" y="2715729"/>
              <a:ext cx="1202689" cy="3479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902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045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售后服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045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务</a:t>
              </a:r>
              <a:endParaRPr lang="Microsoft YaHei" altLang="Microsoft YaHei" sz="2300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4639659" y="1134964"/>
            <a:ext cx="2912679" cy="2982229"/>
            <a:chExt cx="2912679" cy="2982229"/>
          </a:xfrm>
        </p:grpSpPr>
        <p:pic>
          <p:nvPicPr>
            <p:cNvPr id="69" name="picture 69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912679" cy="2862086"/>
            </a:xfrm>
            <a:prstGeom prst="rect">
              <a:avLst/>
            </a:prstGeom>
          </p:spPr>
        </p:pic>
        <p:sp>
          <p:nvSpPr>
            <p:cNvPr id="70" name="textbox 70"/>
            <p:cNvSpPr/>
            <p:nvPr/>
          </p:nvSpPr>
          <p:spPr>
            <a:xfrm>
              <a:off x="109266" y="2678684"/>
              <a:ext cx="1202689" cy="3454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0338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045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服务效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045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率</a:t>
              </a:r>
              <a:endParaRPr lang="Microsoft YaHei" altLang="Microsoft YaHei" sz="2300"/>
            </a:p>
          </p:txBody>
        </p:sp>
      </p:grpSp>
      <p:pic>
        <p:nvPicPr>
          <p:cNvPr id="71" name="picture 7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25500" y="1147154"/>
            <a:ext cx="2912680" cy="2862087"/>
          </a:xfrm>
          <a:prstGeom prst="rect">
            <a:avLst/>
          </a:prstGeom>
        </p:spPr>
      </p:pic>
      <p:sp>
        <p:nvSpPr>
          <p:cNvPr id="72" name="textbox 72"/>
          <p:cNvSpPr/>
          <p:nvPr/>
        </p:nvSpPr>
        <p:spPr>
          <a:xfrm>
            <a:off x="8517054" y="4687594"/>
            <a:ext cx="2463164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"/>
          </a:p>
          <a:p>
            <a:pPr marL="12890" indent="-190" algn="l" rtl="0" eaLnBrk="0">
              <a:lnSpc>
                <a:spcPct val="110000"/>
              </a:lnSpc>
              <a:spcBef>
                <a:spcPts val="1"/>
              </a:spcBef>
            </a:pP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建立完善的售后服务体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理顾客的退换货需    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求，解决顾客的问题和投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诉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3" name="textbox 73"/>
          <p:cNvSpPr/>
          <p:nvPr/>
        </p:nvSpPr>
        <p:spPr>
          <a:xfrm>
            <a:off x="1440827" y="4687404"/>
            <a:ext cx="2120264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2700" indent="3238" algn="l" rtl="0" eaLnBrk="0">
              <a:lnSpc>
                <a:spcPct val="110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员工应具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备良好的服务态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，热情、耐心、专业地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接待每一位顾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4" name="textbox 74"/>
          <p:cNvSpPr/>
          <p:nvPr/>
        </p:nvSpPr>
        <p:spPr>
          <a:xfrm>
            <a:off x="4846401" y="4687404"/>
            <a:ext cx="2463800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530"/>
              </a:lnSpc>
            </a:pPr>
            <a:endParaRPr lang="Arial" altLang="Arial" sz="100"/>
          </a:p>
          <a:p>
            <a:pPr marL="12700" indent="190" algn="l" rtl="0" eaLnBrk="0">
              <a:lnSpc>
                <a:spcPct val="106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服务效率，确保顾客    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等待时间短，结账流程顺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畅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5" name="textbox 75"/>
          <p:cNvSpPr/>
          <p:nvPr/>
        </p:nvSpPr>
        <p:spPr>
          <a:xfrm>
            <a:off x="1211301" y="377885"/>
            <a:ext cx="1544319" cy="441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0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服务问题</a:t>
            </a:r>
            <a:endParaRPr lang="Microsoft YaHei" altLang="Microsoft YaHei" sz="3000"/>
          </a:p>
        </p:txBody>
      </p:sp>
      <p:sp>
        <p:nvSpPr>
          <p:cNvPr id="76" name="textbox 76"/>
          <p:cNvSpPr/>
          <p:nvPr/>
        </p:nvSpPr>
        <p:spPr>
          <a:xfrm>
            <a:off x="1344494" y="3813648"/>
            <a:ext cx="1202689" cy="346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21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服务态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endParaRPr lang="Microsoft YaHei" altLang="Microsoft YaHei" sz="23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8309735" y="4350851"/>
            <a:ext cx="2651085" cy="97536"/>
            <a:chExt cx="2651085" cy="97536"/>
          </a:xfrm>
        </p:grpSpPr>
        <p:sp>
          <p:nvSpPr>
            <p:cNvPr id="77" name="path"/>
            <p:cNvSpPr/>
            <p:nvPr/>
          </p:nvSpPr>
          <p:spPr>
            <a:xfrm>
              <a:off x="61193" y="48768"/>
              <a:ext cx="2492360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61183" y="44006"/>
              <a:ext cx="2492378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3045F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0" y="0"/>
              <a:ext cx="2651085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1235228" y="4350851"/>
            <a:ext cx="2651081" cy="97536"/>
            <a:chExt cx="2651081" cy="97536"/>
          </a:xfrm>
        </p:grpSpPr>
        <p:sp>
          <p:nvSpPr>
            <p:cNvPr id="80" name="path"/>
            <p:cNvSpPr/>
            <p:nvPr/>
          </p:nvSpPr>
          <p:spPr>
            <a:xfrm>
              <a:off x="61187" y="48768"/>
              <a:ext cx="2492358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61178" y="44006"/>
              <a:ext cx="2492376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3045F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0" y="0"/>
              <a:ext cx="2651081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4639658" y="4350851"/>
            <a:ext cx="2651081" cy="97536"/>
            <a:chExt cx="2651081" cy="97536"/>
          </a:xfrm>
        </p:grpSpPr>
        <p:sp>
          <p:nvSpPr>
            <p:cNvPr id="83" name="path"/>
            <p:cNvSpPr/>
            <p:nvPr/>
          </p:nvSpPr>
          <p:spPr>
            <a:xfrm>
              <a:off x="61188" y="48768"/>
              <a:ext cx="2492359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61179" y="44006"/>
              <a:ext cx="2492377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0085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0" y="0"/>
              <a:ext cx="2651081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86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9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9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0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7" name="picture 10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485412" y="1513148"/>
            <a:ext cx="3524853" cy="3532307"/>
          </a:xfrm>
          <a:prstGeom prst="rect">
            <a:avLst/>
          </a:prstGeom>
        </p:spPr>
      </p:pic>
      <p:pic>
        <p:nvPicPr>
          <p:cNvPr id="108" name="picture 10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660671" y="3426078"/>
            <a:ext cx="2699189" cy="2719784"/>
          </a:xfrm>
          <a:prstGeom prst="rect">
            <a:avLst/>
          </a:prstGeom>
        </p:spPr>
      </p:pic>
      <p:sp>
        <p:nvSpPr>
          <p:cNvPr id="109" name="textbox 109"/>
          <p:cNvSpPr/>
          <p:nvPr/>
        </p:nvSpPr>
        <p:spPr>
          <a:xfrm>
            <a:off x="7403117" y="1532959"/>
            <a:ext cx="2882264" cy="1318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88"/>
              </a:lnSpc>
            </a:pPr>
            <a:endParaRPr lang="Arial" altLang="Arial" sz="100"/>
          </a:p>
          <a:p>
            <a:pPr marL="16367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竞争环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境</a:t>
            </a:r>
            <a:endParaRPr lang="Microsoft YaHei" altLang="Microsoft YaHei" sz="2300"/>
          </a:p>
          <a:p>
            <a:pPr algn="l" rtl="0" eaLnBrk="0">
              <a:lnSpc>
                <a:spcPct val="109000"/>
              </a:lnSpc>
            </a:pPr>
            <a:endParaRPr lang="Arial" altLang="Arial" sz="800"/>
          </a:p>
          <a:p>
            <a:pPr marL="12700" indent="761" algn="l" rtl="0" eaLnBrk="0">
              <a:lnSpc>
                <a:spcPct val="122000"/>
              </a:lnSpc>
              <a:spcBef>
                <a:spcPts val="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周边竞争对手的情况，了解他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们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的优势和劣势，以便更好地制定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10" name="textbox 110"/>
          <p:cNvSpPr/>
          <p:nvPr/>
        </p:nvSpPr>
        <p:spPr>
          <a:xfrm>
            <a:off x="338386" y="2246390"/>
            <a:ext cx="3034664" cy="10706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81"/>
              </a:lnSpc>
            </a:pPr>
            <a:endParaRPr lang="Arial" altLang="Arial" sz="100"/>
          </a:p>
          <a:p>
            <a:pPr marL="1687653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店面位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置</a:t>
            </a:r>
            <a:endParaRPr lang="Microsoft YaHei" altLang="Microsoft YaHei" sz="23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7156"/>
              </a:lnSpc>
            </a:pPr>
            <a:endParaRPr lang="Arial" altLang="Arial" sz="100"/>
          </a:p>
          <a:p>
            <a:pPr marL="12700" indent="190119" algn="l" rtl="0" eaLnBrk="0">
              <a:lnSpc>
                <a:spcPct val="12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鞋店的位置是否位于人流量  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较大的地区，是否容易让顾客找到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11" name="textbox 111"/>
          <p:cNvSpPr/>
          <p:nvPr/>
        </p:nvSpPr>
        <p:spPr>
          <a:xfrm>
            <a:off x="8723872" y="4338700"/>
            <a:ext cx="3035300" cy="1044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39"/>
              </a:lnSpc>
            </a:pPr>
            <a:endParaRPr lang="Arial" altLang="Arial" sz="100"/>
          </a:p>
          <a:p>
            <a:pPr marL="19319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marL="23368" indent="-10668" algn="l" rtl="0" eaLnBrk="0">
              <a:lnSpc>
                <a:spcPct val="122000"/>
              </a:lnSpc>
              <a:spcBef>
                <a:spcPts val="3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加强宣传推广，提高鞋店的知名度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吸引更多潜在顾客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店。</a:t>
            </a:r>
            <a:endParaRPr lang="Microsoft YaHei" altLang="Microsoft YaHei" sz="1500"/>
          </a:p>
        </p:txBody>
      </p:sp>
      <p:sp>
        <p:nvSpPr>
          <p:cNvPr id="112" name="textbox 112"/>
          <p:cNvSpPr/>
          <p:nvPr/>
        </p:nvSpPr>
        <p:spPr>
          <a:xfrm>
            <a:off x="442263" y="318468"/>
            <a:ext cx="2313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050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位置问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</a:t>
            </a:r>
            <a:endParaRPr lang="Microsoft YaHei" altLang="Microsoft YaHei" sz="30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" name="picture 13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34" name="textbox 134"/>
          <p:cNvSpPr/>
          <p:nvPr/>
        </p:nvSpPr>
        <p:spPr>
          <a:xfrm>
            <a:off x="1070570" y="1584284"/>
            <a:ext cx="1959610" cy="2286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0389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5"/>
              </a:spcBef>
            </a:pP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36" name="picture 1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graphicFrame>
        <p:nvGraphicFramePr>
          <p:cNvPr id="137" name="table 137"/>
          <p:cNvGraphicFramePr>
            <a:graphicFrameLocks noGrp="1"/>
          </p:cNvGraphicFramePr>
          <p:nvPr/>
        </p:nvGraphicFramePr>
        <p:xfrm>
          <a:off x="977900" y="1574799"/>
          <a:ext cx="10189209" cy="4290059"/>
        </p:xfrm>
        <a:graphic>
          <a:graphicData uri="http://schemas.openxmlformats.org/drawingml/2006/table">
            <a:tbl>
              <a:tblPr/>
              <a:tblGrid>
                <a:gridCol w="3352800"/>
                <a:gridCol w="3457575"/>
                <a:gridCol w="3378834"/>
              </a:tblGrid>
              <a:tr h="7334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1196600" algn="l" rtl="0" eaLnBrk="0">
                        <a:lnSpc>
                          <a:spcPct val="92000"/>
                        </a:lnSpc>
                        <a:spcBef>
                          <a:spcPts val="6"/>
                        </a:spcBef>
                      </a:pPr>
                      <a:r>
                        <a:rPr sz="2000" spc="1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商品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定位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3045F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1170978" algn="l" rtl="0" eaLnBrk="0">
                        <a:lnSpc>
                          <a:spcPct val="92000"/>
                        </a:lnSpc>
                        <a:spcBef>
                          <a:spcPts val="6"/>
                        </a:spcBef>
                      </a:pPr>
                      <a:r>
                        <a:rPr sz="20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促销活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动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38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826"/>
                        </a:lnSpc>
                      </a:pPr>
                      <a:endParaRPr lang="Arial" altLang="Arial" sz="100"/>
                    </a:p>
                    <a:p>
                      <a:pPr marL="234464" algn="l" rtl="0" eaLnBrk="0">
                        <a:lnSpc>
                          <a:spcPct val="90000"/>
                        </a:lnSpc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根据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目标客群，选择适合的鞋款和品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3045F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826"/>
                        </a:lnSpc>
                      </a:pPr>
                      <a:endParaRPr lang="Arial" altLang="Arial" sz="100"/>
                    </a:p>
                    <a:p>
                      <a:pPr marL="118546" algn="l" rtl="0" eaLnBrk="0">
                        <a:lnSpc>
                          <a:spcPct val="90000"/>
                        </a:lnSpc>
                      </a:pPr>
                      <a:r>
                        <a:rPr sz="1500" spc="-6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定期举行促销活动，如满减、折扣等</a:t>
                      </a:r>
                      <a:r>
                        <a:rPr sz="1500" spc="-5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38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800"/>
                    </a:p>
                    <a:p>
                      <a:pPr marL="235416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1500" spc="-9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牌，确保满足消费者需</a:t>
                      </a:r>
                      <a:r>
                        <a:rPr sz="1500" spc="-8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求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3045F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marL="127499" algn="l" rtl="0" eaLnBrk="0">
                        <a:lnSpc>
                          <a:spcPct val="90000"/>
                        </a:lnSpc>
                        <a:spcBef>
                          <a:spcPts val="7"/>
                        </a:spcBef>
                      </a:pPr>
                      <a:r>
                        <a:rPr sz="1500" spc="-13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吸引消费者购买</a:t>
                      </a:r>
                      <a:r>
                        <a:rPr sz="1500" spc="-8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334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868"/>
                        </a:lnSpc>
                      </a:pPr>
                      <a:endParaRPr lang="Arial" altLang="Arial" sz="100"/>
                    </a:p>
                    <a:p>
                      <a:pPr marL="1233137" algn="l" rtl="0" eaLnBrk="0">
                        <a:lnSpc>
                          <a:spcPct val="92000"/>
                        </a:lnSpc>
                      </a:pPr>
                      <a:r>
                        <a:rPr sz="20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更新库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存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286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marL="276469" algn="l" rtl="0" eaLnBrk="0">
                        <a:lnSpc>
                          <a:spcPct val="91000"/>
                        </a:lnSpc>
                        <a:spcBef>
                          <a:spcPts val="6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定期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检查库存情况，及时补充热销商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3248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286756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500" spc="-1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品，避免缺货或积压</a:t>
                      </a:r>
                      <a:r>
                        <a:rPr sz="1500" spc="-4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38" name="textbox 138"/>
          <p:cNvSpPr/>
          <p:nvPr/>
        </p:nvSpPr>
        <p:spPr>
          <a:xfrm>
            <a:off x="442263" y="318468"/>
            <a:ext cx="2313304" cy="506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9940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商品策略</a:t>
            </a:r>
            <a:endParaRPr lang="Microsoft YaHei" altLang="Microsoft YaHei" sz="30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583448" y="993195"/>
            <a:ext cx="3475165" cy="4818905"/>
            <a:chExt cx="3475165" cy="4818905"/>
          </a:xfrm>
        </p:grpSpPr>
        <p:pic>
          <p:nvPicPr>
            <p:cNvPr id="160" name="picture 16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475165" cy="4818905"/>
            </a:xfrm>
            <a:prstGeom prst="rect">
              <a:avLst/>
            </a:prstGeom>
          </p:spPr>
        </p:pic>
        <p:sp>
          <p:nvSpPr>
            <p:cNvPr id="161" name="textbox 161"/>
            <p:cNvSpPr/>
            <p:nvPr/>
          </p:nvSpPr>
          <p:spPr>
            <a:xfrm>
              <a:off x="393859" y="2404562"/>
              <a:ext cx="2690495" cy="140525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348"/>
                </a:lnSpc>
              </a:pPr>
              <a:endParaRPr lang="Arial" altLang="Arial" sz="100"/>
            </a:p>
            <a:p>
              <a:pPr marL="575542" algn="l" rtl="0" eaLnBrk="0">
                <a:lnSpc>
                  <a:spcPct val="92000"/>
                </a:lnSpc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045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045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素质</a:t>
              </a:r>
              <a:endParaRPr lang="Microsoft YaHei" altLang="Microsoft YaHei" sz="2000"/>
            </a:p>
            <a:p>
              <a:pPr algn="l" rtl="0" eaLnBrk="0">
                <a:lnSpc>
                  <a:spcPct val="187000"/>
                </a:lnSpc>
              </a:pPr>
              <a:endParaRPr lang="Arial" altLang="Arial" sz="1000"/>
            </a:p>
            <a:p>
              <a:pPr marL="12700" algn="l" rtl="0" eaLnBrk="0">
                <a:lnSpc>
                  <a:spcPct val="91000"/>
                </a:lnSpc>
                <a:spcBef>
                  <a:spcPts val="456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员工，提升服务态度和技能</a:t>
              </a:r>
              <a:endParaRPr lang="Microsoft YaHei" altLang="Microsoft YaHei" sz="1500"/>
            </a:p>
            <a:p>
              <a:pPr algn="l" rtl="0" eaLnBrk="0">
                <a:lnSpc>
                  <a:spcPct val="105000"/>
                </a:lnSpc>
              </a:pPr>
              <a:endParaRPr lang="Arial" altLang="Arial" sz="400"/>
            </a:p>
            <a:p>
              <a:pPr marL="1154366" indent="-1141285" algn="l" rtl="0" eaLnBrk="0">
                <a:lnSpc>
                  <a:spcPct val="106000"/>
                </a:lnSpc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水平，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为顾客提供更好的购物体 </a:t>
              </a:r>
              <a:r>
                <a:rPr sz="1500" spc="-8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验</a:t>
              </a:r>
              <a:r>
                <a:rPr sz="1500" spc="-7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162" name="rect"/>
            <p:cNvSpPr/>
            <p:nvPr/>
          </p:nvSpPr>
          <p:spPr>
            <a:xfrm>
              <a:off x="1459786" y="4531584"/>
              <a:ext cx="555593" cy="81705"/>
            </a:xfrm>
            <a:prstGeom prst="rect">
              <a:avLst/>
            </a:pr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8124170" y="2737289"/>
            <a:ext cx="3475166" cy="3074811"/>
            <a:chExt cx="3475166" cy="3074811"/>
          </a:xfrm>
        </p:grpSpPr>
        <p:grpSp>
          <p:nvGrpSpPr>
            <p:cNvPr id="48" name="group 48"/>
            <p:cNvGrpSpPr/>
            <p:nvPr/>
          </p:nvGrpSpPr>
          <p:grpSpPr>
            <a:xfrm rot="21600000">
              <a:off x="0" y="0"/>
              <a:ext cx="3475166" cy="3074811"/>
              <a:chExt cx="3475166" cy="3074811"/>
            </a:xfrm>
          </p:grpSpPr>
          <p:sp>
            <p:nvSpPr>
              <p:cNvPr id="163" name="path"/>
              <p:cNvSpPr/>
              <p:nvPr/>
            </p:nvSpPr>
            <p:spPr>
              <a:xfrm>
                <a:off x="9525" y="9525"/>
                <a:ext cx="3456116" cy="3055761"/>
              </a:xfrm>
              <a:custGeom>
                <a:rect l="0" t="0" r="0" b="0"/>
                <a:pathLst>
                  <a:path w="5442" h="4812">
                    <a:moveTo>
                      <a:pt x="0" y="601"/>
                    </a:moveTo>
                    <a:cubicBezTo>
                      <a:pt x="0" y="269"/>
                      <a:pt x="269" y="0"/>
                      <a:pt x="601" y="0"/>
                    </a:cubicBezTo>
                    <a:lnTo>
                      <a:pt x="601" y="0"/>
                    </a:lnTo>
                    <a:lnTo>
                      <a:pt x="4841" y="0"/>
                    </a:lnTo>
                    <a:lnTo>
                      <a:pt x="4841" y="0"/>
                    </a:lnTo>
                    <a:lnTo>
                      <a:pt x="4841" y="0"/>
                    </a:lnTo>
                    <a:cubicBezTo>
                      <a:pt x="5173" y="0"/>
                      <a:pt x="5442" y="269"/>
                      <a:pt x="5442" y="601"/>
                    </a:cubicBezTo>
                    <a:lnTo>
                      <a:pt x="5442" y="601"/>
                    </a:lnTo>
                    <a:cubicBezTo>
                      <a:pt x="5442" y="601"/>
                      <a:pt x="5442" y="601"/>
                      <a:pt x="5442" y="601"/>
                    </a:cubicBezTo>
                    <a:lnTo>
                      <a:pt x="5442" y="601"/>
                    </a:lnTo>
                    <a:lnTo>
                      <a:pt x="5442" y="4210"/>
                    </a:lnTo>
                    <a:lnTo>
                      <a:pt x="5442" y="4210"/>
                    </a:lnTo>
                    <a:lnTo>
                      <a:pt x="5442" y="4210"/>
                    </a:lnTo>
                    <a:cubicBezTo>
                      <a:pt x="5442" y="4542"/>
                      <a:pt x="5173" y="4812"/>
                      <a:pt x="4841" y="4812"/>
                    </a:cubicBezTo>
                    <a:lnTo>
                      <a:pt x="4841" y="4812"/>
                    </a:lnTo>
                    <a:lnTo>
                      <a:pt x="601" y="4812"/>
                    </a:lnTo>
                    <a:lnTo>
                      <a:pt x="601" y="4812"/>
                    </a:lnTo>
                    <a:lnTo>
                      <a:pt x="601" y="4812"/>
                    </a:lnTo>
                    <a:cubicBezTo>
                      <a:pt x="269" y="4812"/>
                      <a:pt x="0" y="4542"/>
                      <a:pt x="0" y="4210"/>
                    </a:cubicBezTo>
                    <a:lnTo>
                      <a:pt x="0" y="601"/>
                    </a:lnTo>
                    <a:close/>
                  </a:path>
                </a:pathLst>
              </a:custGeom>
              <a:solidFill>
                <a:srgbClr val="EFFB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4" name="path"/>
              <p:cNvSpPr/>
              <p:nvPr/>
            </p:nvSpPr>
            <p:spPr>
              <a:xfrm>
                <a:off x="0" y="0"/>
                <a:ext cx="3475166" cy="3074811"/>
              </a:xfrm>
              <a:custGeom>
                <a:rect l="0" t="0" r="0" b="0"/>
                <a:pathLst>
                  <a:path w="5472" h="4842">
                    <a:moveTo>
                      <a:pt x="15" y="616"/>
                    </a:moveTo>
                    <a:cubicBezTo>
                      <a:pt x="15" y="284"/>
                      <a:pt x="284" y="15"/>
                      <a:pt x="616" y="15"/>
                    </a:cubicBezTo>
                    <a:lnTo>
                      <a:pt x="616" y="15"/>
                    </a:lnTo>
                    <a:lnTo>
                      <a:pt x="4856" y="15"/>
                    </a:lnTo>
                    <a:lnTo>
                      <a:pt x="4856" y="15"/>
                    </a:lnTo>
                    <a:lnTo>
                      <a:pt x="4856" y="15"/>
                    </a:lnTo>
                    <a:cubicBezTo>
                      <a:pt x="5188" y="15"/>
                      <a:pt x="5457" y="284"/>
                      <a:pt x="5457" y="616"/>
                    </a:cubicBezTo>
                    <a:lnTo>
                      <a:pt x="5457" y="616"/>
                    </a:lnTo>
                    <a:cubicBezTo>
                      <a:pt x="5457" y="616"/>
                      <a:pt x="5457" y="616"/>
                      <a:pt x="5457" y="616"/>
                    </a:cubicBezTo>
                    <a:lnTo>
                      <a:pt x="5457" y="616"/>
                    </a:lnTo>
                    <a:lnTo>
                      <a:pt x="5457" y="4225"/>
                    </a:lnTo>
                    <a:lnTo>
                      <a:pt x="5457" y="4225"/>
                    </a:lnTo>
                    <a:lnTo>
                      <a:pt x="5457" y="4225"/>
                    </a:lnTo>
                    <a:cubicBezTo>
                      <a:pt x="5457" y="4557"/>
                      <a:pt x="5188" y="4827"/>
                      <a:pt x="4856" y="4827"/>
                    </a:cubicBezTo>
                    <a:lnTo>
                      <a:pt x="4856" y="4827"/>
                    </a:lnTo>
                    <a:lnTo>
                      <a:pt x="616" y="4827"/>
                    </a:lnTo>
                    <a:lnTo>
                      <a:pt x="616" y="4827"/>
                    </a:lnTo>
                    <a:lnTo>
                      <a:pt x="616" y="4827"/>
                    </a:lnTo>
                    <a:cubicBezTo>
                      <a:pt x="284" y="4827"/>
                      <a:pt x="15" y="4557"/>
                      <a:pt x="15" y="4225"/>
                    </a:cubicBezTo>
                    <a:lnTo>
                      <a:pt x="15" y="616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3045FD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65" name="textbox 165"/>
            <p:cNvSpPr/>
            <p:nvPr/>
          </p:nvSpPr>
          <p:spPr>
            <a:xfrm>
              <a:off x="394052" y="661497"/>
              <a:ext cx="2689860" cy="14046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7412"/>
                </a:lnSpc>
              </a:pPr>
              <a:endParaRPr lang="Arial" altLang="Arial" sz="100"/>
            </a:p>
            <a:p>
              <a:pPr marL="832783" algn="l" rtl="0" eaLnBrk="0">
                <a:lnSpc>
                  <a:spcPct val="92000"/>
                </a:lnSpc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045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会员制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045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度</a:t>
              </a:r>
              <a:endParaRPr lang="Microsoft YaHei" altLang="Microsoft YaHei" sz="2000"/>
            </a:p>
            <a:p>
              <a:pPr algn="l" rtl="0" eaLnBrk="0">
                <a:lnSpc>
                  <a:spcPct val="186000"/>
                </a:lnSpc>
              </a:pPr>
              <a:endParaRPr lang="Arial" altLang="Arial" sz="1000"/>
            </a:p>
            <a:p>
              <a:pPr marL="12889" algn="l" rtl="0" eaLnBrk="0">
                <a:lnSpc>
                  <a:spcPct val="91000"/>
                </a:lnSpc>
                <a:spcBef>
                  <a:spcPts val="454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建立会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员制度，为会员提供专属</a:t>
              </a:r>
              <a:endParaRPr lang="Microsoft YaHei" altLang="Microsoft YaHei" sz="1500"/>
            </a:p>
            <a:p>
              <a:pPr algn="l" rtl="0" eaLnBrk="0">
                <a:lnSpc>
                  <a:spcPct val="112000"/>
                </a:lnSpc>
              </a:pPr>
              <a:endParaRPr lang="Arial" altLang="Arial" sz="400"/>
            </a:p>
            <a:p>
              <a:pPr marL="1153794" indent="-1141094" algn="l" rtl="0" eaLnBrk="0">
                <a:lnSpc>
                  <a:spcPct val="105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优惠和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积分兑换活动，增加回头 </a:t>
              </a:r>
              <a:r>
                <a:rPr sz="1500" spc="-8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</a:t>
              </a:r>
              <a:r>
                <a:rPr sz="1500" spc="-7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166" name="rect"/>
            <p:cNvSpPr/>
            <p:nvPr/>
          </p:nvSpPr>
          <p:spPr>
            <a:xfrm>
              <a:off x="1459785" y="2787491"/>
              <a:ext cx="555593" cy="81705"/>
            </a:xfrm>
            <a:prstGeom prst="rect">
              <a:avLst/>
            </a:pr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4358416" y="2737289"/>
            <a:ext cx="3475166" cy="3074811"/>
            <a:chExt cx="3475166" cy="3074811"/>
          </a:xfrm>
        </p:grpSpPr>
        <p:grpSp>
          <p:nvGrpSpPr>
            <p:cNvPr id="52" name="group 52"/>
            <p:cNvGrpSpPr/>
            <p:nvPr/>
          </p:nvGrpSpPr>
          <p:grpSpPr>
            <a:xfrm rot="21600000">
              <a:off x="0" y="0"/>
              <a:ext cx="3475166" cy="3074811"/>
              <a:chExt cx="3475166" cy="3074811"/>
            </a:xfrm>
          </p:grpSpPr>
          <p:sp>
            <p:nvSpPr>
              <p:cNvPr id="167" name="path"/>
              <p:cNvSpPr/>
              <p:nvPr/>
            </p:nvSpPr>
            <p:spPr>
              <a:xfrm>
                <a:off x="9525" y="9525"/>
                <a:ext cx="3456116" cy="3055761"/>
              </a:xfrm>
              <a:custGeom>
                <a:rect l="0" t="0" r="0" b="0"/>
                <a:pathLst>
                  <a:path w="5442" h="4812">
                    <a:moveTo>
                      <a:pt x="0" y="601"/>
                    </a:moveTo>
                    <a:cubicBezTo>
                      <a:pt x="0" y="269"/>
                      <a:pt x="269" y="0"/>
                      <a:pt x="601" y="0"/>
                    </a:cubicBezTo>
                    <a:lnTo>
                      <a:pt x="601" y="0"/>
                    </a:lnTo>
                    <a:lnTo>
                      <a:pt x="4841" y="0"/>
                    </a:lnTo>
                    <a:lnTo>
                      <a:pt x="4841" y="0"/>
                    </a:lnTo>
                    <a:lnTo>
                      <a:pt x="4841" y="0"/>
                    </a:lnTo>
                    <a:cubicBezTo>
                      <a:pt x="5173" y="0"/>
                      <a:pt x="5442" y="269"/>
                      <a:pt x="5442" y="601"/>
                    </a:cubicBezTo>
                    <a:lnTo>
                      <a:pt x="5442" y="601"/>
                    </a:lnTo>
                    <a:cubicBezTo>
                      <a:pt x="5442" y="601"/>
                      <a:pt x="5442" y="601"/>
                      <a:pt x="5442" y="601"/>
                    </a:cubicBezTo>
                    <a:lnTo>
                      <a:pt x="5442" y="601"/>
                    </a:lnTo>
                    <a:lnTo>
                      <a:pt x="5442" y="4210"/>
                    </a:lnTo>
                    <a:lnTo>
                      <a:pt x="5442" y="4210"/>
                    </a:lnTo>
                    <a:lnTo>
                      <a:pt x="5442" y="4210"/>
                    </a:lnTo>
                    <a:cubicBezTo>
                      <a:pt x="5442" y="4542"/>
                      <a:pt x="5173" y="4812"/>
                      <a:pt x="4841" y="4812"/>
                    </a:cubicBezTo>
                    <a:lnTo>
                      <a:pt x="4841" y="4812"/>
                    </a:lnTo>
                    <a:lnTo>
                      <a:pt x="601" y="4812"/>
                    </a:lnTo>
                    <a:lnTo>
                      <a:pt x="601" y="4812"/>
                    </a:lnTo>
                    <a:cubicBezTo>
                      <a:pt x="269" y="4812"/>
                      <a:pt x="0" y="4542"/>
                      <a:pt x="0" y="4210"/>
                    </a:cubicBezTo>
                    <a:lnTo>
                      <a:pt x="0" y="601"/>
                    </a:lnTo>
                    <a:close/>
                  </a:path>
                </a:pathLst>
              </a:custGeom>
              <a:solidFill>
                <a:srgbClr val="EFFB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8" name="path"/>
              <p:cNvSpPr/>
              <p:nvPr/>
            </p:nvSpPr>
            <p:spPr>
              <a:xfrm>
                <a:off x="0" y="0"/>
                <a:ext cx="3475166" cy="3074811"/>
              </a:xfrm>
              <a:custGeom>
                <a:rect l="0" t="0" r="0" b="0"/>
                <a:pathLst>
                  <a:path w="5472" h="4842">
                    <a:moveTo>
                      <a:pt x="15" y="616"/>
                    </a:moveTo>
                    <a:cubicBezTo>
                      <a:pt x="15" y="284"/>
                      <a:pt x="284" y="15"/>
                      <a:pt x="616" y="15"/>
                    </a:cubicBezTo>
                    <a:lnTo>
                      <a:pt x="616" y="15"/>
                    </a:lnTo>
                    <a:lnTo>
                      <a:pt x="4856" y="15"/>
                    </a:lnTo>
                    <a:lnTo>
                      <a:pt x="4856" y="15"/>
                    </a:lnTo>
                    <a:lnTo>
                      <a:pt x="4856" y="15"/>
                    </a:lnTo>
                    <a:cubicBezTo>
                      <a:pt x="5188" y="15"/>
                      <a:pt x="5457" y="284"/>
                      <a:pt x="5457" y="616"/>
                    </a:cubicBezTo>
                    <a:lnTo>
                      <a:pt x="5457" y="616"/>
                    </a:lnTo>
                    <a:cubicBezTo>
                      <a:pt x="5457" y="616"/>
                      <a:pt x="5457" y="616"/>
                      <a:pt x="5457" y="616"/>
                    </a:cubicBezTo>
                    <a:lnTo>
                      <a:pt x="5457" y="616"/>
                    </a:lnTo>
                    <a:lnTo>
                      <a:pt x="5457" y="4225"/>
                    </a:lnTo>
                    <a:lnTo>
                      <a:pt x="5457" y="4225"/>
                    </a:lnTo>
                    <a:lnTo>
                      <a:pt x="5457" y="4225"/>
                    </a:lnTo>
                    <a:cubicBezTo>
                      <a:pt x="5457" y="4557"/>
                      <a:pt x="5188" y="4827"/>
                      <a:pt x="4856" y="4827"/>
                    </a:cubicBezTo>
                    <a:lnTo>
                      <a:pt x="4856" y="4827"/>
                    </a:lnTo>
                    <a:lnTo>
                      <a:pt x="616" y="4827"/>
                    </a:lnTo>
                    <a:lnTo>
                      <a:pt x="616" y="4827"/>
                    </a:lnTo>
                    <a:cubicBezTo>
                      <a:pt x="284" y="4827"/>
                      <a:pt x="15" y="4557"/>
                      <a:pt x="15" y="4225"/>
                    </a:cubicBezTo>
                    <a:lnTo>
                      <a:pt x="15" y="616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3045FD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69" name="textbox 169"/>
            <p:cNvSpPr/>
            <p:nvPr/>
          </p:nvSpPr>
          <p:spPr>
            <a:xfrm>
              <a:off x="298610" y="660726"/>
              <a:ext cx="2842895" cy="113093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915"/>
                </a:lnSpc>
              </a:pPr>
              <a:endParaRPr lang="Arial" altLang="Arial" sz="100"/>
            </a:p>
            <a:p>
              <a:pPr marL="927965" algn="l" rtl="0" eaLnBrk="0">
                <a:lnSpc>
                  <a:spcPct val="92000"/>
                </a:lnSpc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045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售后服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045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务</a:t>
              </a:r>
              <a:endParaRPr lang="Microsoft YaHei" altLang="Microsoft YaHei" sz="2000"/>
            </a:p>
            <a:p>
              <a:pPr algn="l" rtl="0" eaLnBrk="0">
                <a:lnSpc>
                  <a:spcPct val="187000"/>
                </a:lnSpc>
              </a:pPr>
              <a:endParaRPr lang="Arial" altLang="Arial" sz="1000"/>
            </a:p>
            <a:p>
              <a:pPr marL="12700" algn="l" rtl="0" eaLnBrk="0">
                <a:lnSpc>
                  <a:spcPct val="91000"/>
                </a:lnSpc>
                <a:spcBef>
                  <a:spcPts val="452"/>
                </a:spcBef>
              </a:pPr>
              <a:r>
                <a:rPr sz="1500" spc="-7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提供完善的售后服务，如退换货</a:t>
              </a:r>
              <a:r>
                <a:rPr sz="1500" spc="-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</a:t>
              </a:r>
              <a:endParaRPr lang="Microsoft YaHei" altLang="Microsoft YaHei" sz="1500"/>
            </a:p>
            <a:p>
              <a:pPr algn="l" rtl="0" eaLnBrk="0">
                <a:lnSpc>
                  <a:spcPct val="108000"/>
                </a:lnSpc>
              </a:pPr>
              <a:endParaRPr lang="Arial" altLang="Arial" sz="400"/>
            </a:p>
            <a:p>
              <a:pPr marL="298450" algn="l" rtl="0" eaLnBrk="0">
                <a:lnSpc>
                  <a:spcPct val="91000"/>
                </a:lnSpc>
                <a:spcBef>
                  <a:spcPts val="4"/>
                </a:spcBef>
              </a:pPr>
              <a:r>
                <a:rPr sz="1500" spc="-9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维修等，增加顾客信任</a:t>
              </a:r>
              <a:r>
                <a:rPr sz="1500" spc="-7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度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170" name="rect"/>
            <p:cNvSpPr/>
            <p:nvPr/>
          </p:nvSpPr>
          <p:spPr>
            <a:xfrm>
              <a:off x="1459787" y="2787491"/>
              <a:ext cx="555592" cy="81705"/>
            </a:xfrm>
            <a:prstGeom prst="rect">
              <a:avLst/>
            </a:pr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1" name="path"/>
          <p:cNvSpPr/>
          <p:nvPr/>
        </p:nvSpPr>
        <p:spPr>
          <a:xfrm>
            <a:off x="8700496" y="993195"/>
            <a:ext cx="2322518" cy="2322518"/>
          </a:xfrm>
          <a:custGeom>
            <a:rect l="0" t="0" r="0" b="0"/>
            <a:pathLst>
              <a:path w="3657" h="3657">
                <a:moveTo>
                  <a:pt x="2743" y="914"/>
                </a:moveTo>
                <a:cubicBezTo>
                  <a:pt x="3248" y="1419"/>
                  <a:pt x="3248" y="2238"/>
                  <a:pt x="2743" y="2743"/>
                </a:cubicBezTo>
                <a:lnTo>
                  <a:pt x="2743" y="2743"/>
                </a:lnTo>
                <a:cubicBezTo>
                  <a:pt x="2438" y="3047"/>
                  <a:pt x="2133" y="3352"/>
                  <a:pt x="1828" y="3657"/>
                </a:cubicBezTo>
                <a:lnTo>
                  <a:pt x="1828" y="3657"/>
                </a:lnTo>
                <a:cubicBezTo>
                  <a:pt x="1523" y="3352"/>
                  <a:pt x="1219" y="3047"/>
                  <a:pt x="914" y="2743"/>
                </a:cubicBezTo>
                <a:lnTo>
                  <a:pt x="914" y="2743"/>
                </a:lnTo>
                <a:lnTo>
                  <a:pt x="914" y="2743"/>
                </a:lnTo>
                <a:lnTo>
                  <a:pt x="914" y="2743"/>
                </a:lnTo>
                <a:cubicBezTo>
                  <a:pt x="409" y="2238"/>
                  <a:pt x="409" y="1419"/>
                  <a:pt x="914" y="914"/>
                </a:cubicBezTo>
                <a:lnTo>
                  <a:pt x="914" y="914"/>
                </a:lnTo>
                <a:lnTo>
                  <a:pt x="914" y="914"/>
                </a:lnTo>
                <a:lnTo>
                  <a:pt x="914" y="914"/>
                </a:lnTo>
                <a:cubicBezTo>
                  <a:pt x="1419" y="409"/>
                  <a:pt x="2238" y="409"/>
                  <a:pt x="2743" y="914"/>
                </a:cubicBezTo>
                <a:lnTo>
                  <a:pt x="2743" y="914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2" name="path"/>
          <p:cNvSpPr/>
          <p:nvPr/>
        </p:nvSpPr>
        <p:spPr>
          <a:xfrm>
            <a:off x="4934740" y="993196"/>
            <a:ext cx="2322517" cy="2322517"/>
          </a:xfrm>
          <a:custGeom>
            <a:rect l="0" t="0" r="0" b="0"/>
            <a:pathLst>
              <a:path w="3657" h="3657">
                <a:moveTo>
                  <a:pt x="2743" y="914"/>
                </a:moveTo>
                <a:cubicBezTo>
                  <a:pt x="3248" y="1419"/>
                  <a:pt x="3248" y="2238"/>
                  <a:pt x="2743" y="2743"/>
                </a:cubicBezTo>
                <a:lnTo>
                  <a:pt x="2743" y="2743"/>
                </a:lnTo>
                <a:cubicBezTo>
                  <a:pt x="2438" y="3047"/>
                  <a:pt x="2133" y="3352"/>
                  <a:pt x="1828" y="3657"/>
                </a:cubicBezTo>
                <a:lnTo>
                  <a:pt x="1828" y="3657"/>
                </a:lnTo>
                <a:cubicBezTo>
                  <a:pt x="1523" y="3352"/>
                  <a:pt x="1219" y="3047"/>
                  <a:pt x="914" y="2743"/>
                </a:cubicBezTo>
                <a:lnTo>
                  <a:pt x="914" y="2743"/>
                </a:lnTo>
                <a:lnTo>
                  <a:pt x="914" y="2743"/>
                </a:lnTo>
                <a:lnTo>
                  <a:pt x="914" y="2743"/>
                </a:lnTo>
                <a:cubicBezTo>
                  <a:pt x="409" y="2238"/>
                  <a:pt x="409" y="1419"/>
                  <a:pt x="914" y="914"/>
                </a:cubicBezTo>
                <a:lnTo>
                  <a:pt x="914" y="914"/>
                </a:lnTo>
                <a:lnTo>
                  <a:pt x="914" y="914"/>
                </a:lnTo>
                <a:lnTo>
                  <a:pt x="914" y="914"/>
                </a:lnTo>
                <a:cubicBezTo>
                  <a:pt x="1419" y="409"/>
                  <a:pt x="2238" y="409"/>
                  <a:pt x="2743" y="914"/>
                </a:cubicBezTo>
                <a:lnTo>
                  <a:pt x="2743" y="914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73" name="picture 17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58284" y="1416741"/>
            <a:ext cx="1475426" cy="1475427"/>
          </a:xfrm>
          <a:prstGeom prst="rect">
            <a:avLst/>
          </a:prstGeom>
        </p:spPr>
      </p:pic>
      <p:pic>
        <p:nvPicPr>
          <p:cNvPr id="174" name="picture 17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121093" y="1416741"/>
            <a:ext cx="1475426" cy="1475427"/>
          </a:xfrm>
          <a:prstGeom prst="rect">
            <a:avLst/>
          </a:prstGeom>
        </p:spPr>
      </p:pic>
      <p:sp>
        <p:nvSpPr>
          <p:cNvPr id="175" name="textbox 175"/>
          <p:cNvSpPr/>
          <p:nvPr/>
        </p:nvSpPr>
        <p:spPr>
          <a:xfrm>
            <a:off x="562348" y="325042"/>
            <a:ext cx="2193289" cy="4972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400"/>
          </a:p>
          <a:p>
            <a:pPr marL="408189" algn="l" rtl="0" eaLnBrk="0">
              <a:lnSpc>
                <a:spcPct val="90000"/>
              </a:lnSpc>
              <a:spcBef>
                <a:spcPts val="3"/>
              </a:spcBef>
              <a:tabLst>
                <a:tab pos="661034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服务策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</a:t>
            </a:r>
            <a:endParaRPr lang="Microsoft YaHei" altLang="Microsoft YaHei" sz="3000"/>
          </a:p>
        </p:txBody>
      </p:sp>
      <p:grpSp>
        <p:nvGrpSpPr>
          <p:cNvPr id="54" name="group 54"/>
          <p:cNvGrpSpPr/>
          <p:nvPr/>
        </p:nvGrpSpPr>
        <p:grpSpPr>
          <a:xfrm rot="21600000">
            <a:off x="575048" y="337742"/>
            <a:ext cx="395489" cy="433246"/>
            <a:chExt cx="395489" cy="433246"/>
          </a:xfrm>
        </p:grpSpPr>
        <p:sp>
          <p:nvSpPr>
            <p:cNvPr id="176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0" y="117773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114076" y="119489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224718" y="128459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329895" y="124326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0" y="2355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114076" y="237263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224718" y="246233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329895" y="242100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0" y="353321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114076" y="3550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224718" y="3640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329895" y="359874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2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3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4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5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97" name="picture 19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095997" y="1153980"/>
            <a:ext cx="5194481" cy="5194484"/>
          </a:xfrm>
          <a:prstGeom prst="rect">
            <a:avLst/>
          </a:prstGeom>
        </p:spPr>
      </p:pic>
      <p:sp>
        <p:nvSpPr>
          <p:cNvPr id="198" name="textbox 198"/>
          <p:cNvSpPr/>
          <p:nvPr/>
        </p:nvSpPr>
        <p:spPr>
          <a:xfrm>
            <a:off x="1098992" y="377885"/>
            <a:ext cx="4023359" cy="35915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290"/>
              </a:lnSpc>
            </a:pPr>
            <a:endParaRPr lang="Arial" altLang="Arial" sz="100"/>
          </a:p>
          <a:p>
            <a:pPr marL="124627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位置策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</a:t>
            </a:r>
            <a:endParaRPr lang="Microsoft YaHei" altLang="Microsoft YaHei" sz="3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marL="16738" algn="l" rtl="0" eaLnBrk="0">
              <a:lnSpc>
                <a:spcPct val="91000"/>
              </a:lnSpc>
              <a:spcBef>
                <a:spcPts val="698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选址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Microsoft YaHei" altLang="Microsoft YaHei" sz="2300"/>
          </a:p>
          <a:p>
            <a:pPr marL="13652" indent="-952" algn="l" rtl="0" eaLnBrk="0">
              <a:lnSpc>
                <a:spcPct val="122000"/>
              </a:lnSpc>
              <a:spcBef>
                <a:spcPts val="1208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评估店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铺位置的优劣，选择人流量较大、消费能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力较高的地段。</a:t>
            </a:r>
            <a:endParaRPr lang="Microsoft YaHei" altLang="Microsoft YaHei" sz="15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4081" algn="l" rtl="0" eaLnBrk="0">
              <a:lnSpc>
                <a:spcPct val="92000"/>
              </a:lnSpc>
              <a:spcBef>
                <a:spcPts val="694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竞争分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23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9558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了解竞争对手的情况，制定差异化竞争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略。</a:t>
            </a:r>
            <a:endParaRPr lang="Microsoft YaHei" altLang="Microsoft YaHei" sz="1500"/>
          </a:p>
        </p:txBody>
      </p:sp>
      <p:sp>
        <p:nvSpPr>
          <p:cNvPr id="199" name="textbox 199"/>
          <p:cNvSpPr/>
          <p:nvPr/>
        </p:nvSpPr>
        <p:spPr>
          <a:xfrm>
            <a:off x="1098231" y="4823005"/>
            <a:ext cx="4368800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39"/>
              </a:lnSpc>
            </a:pPr>
            <a:endParaRPr lang="Arial" altLang="Arial" sz="100"/>
          </a:p>
          <a:p>
            <a:pPr marL="17795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</a:t>
            </a:r>
            <a:endParaRPr lang="Microsoft YaHei" altLang="Microsoft YaHei" sz="23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2"/>
              </a:spcBef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利用周边广告牌、宣传单等方式，提高店铺知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度。</a:t>
            </a:r>
            <a:endParaRPr lang="Microsoft YaHei" altLang="Microsoft YaHei" sz="1500"/>
          </a:p>
        </p:txBody>
      </p:sp>
      <p:sp>
        <p:nvSpPr>
          <p:cNvPr id="200" name="path"/>
          <p:cNvSpPr/>
          <p:nvPr/>
        </p:nvSpPr>
        <p:spPr>
          <a:xfrm>
            <a:off x="763828" y="1628257"/>
            <a:ext cx="230515" cy="230516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1" name="path"/>
          <p:cNvSpPr/>
          <p:nvPr/>
        </p:nvSpPr>
        <p:spPr>
          <a:xfrm>
            <a:off x="763828" y="3237600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2" name="path"/>
          <p:cNvSpPr/>
          <p:nvPr/>
        </p:nvSpPr>
        <p:spPr>
          <a:xfrm>
            <a:off x="763828" y="4874037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6" name="group 56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03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8" name="group 58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0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0" name="group 60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1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2" name="group 62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1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3" name="picture 2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24" name="textbox 224"/>
          <p:cNvSpPr/>
          <p:nvPr/>
        </p:nvSpPr>
        <p:spPr>
          <a:xfrm>
            <a:off x="1073971" y="1584284"/>
            <a:ext cx="1956435" cy="2288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6988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2000"/>
              </a:lnSpc>
              <a:spcBef>
                <a:spcPts val="6"/>
              </a:spcBef>
            </a:pP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实施方案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https://d.book118.com/517111050153006053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2024-09-27T20:42:16.086</cp:lastPrinted>
  <dcterms:created xsi:type="dcterms:W3CDTF">2024-09-27T12:42:16Z</dcterms:created>
  <dcterms:modified xsi:type="dcterms:W3CDTF">2024-09-27T12:42:17Z</dcterms:modified>
</cp:coreProperties>
</file>