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12192000" cy="6858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1.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EDA202D-C944-415C-86DA-64130061637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862E8D4-5D13-4993-8462-6AE2247D129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6056D97-281C-49E5-9CF8-3B7F4F878CD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74985AB-A26E-47AC-8535-C4513F81468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50D6C48-DD90-4FB0-B714-8ADFE147977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92D643B-54D0-4959-9D10-D85A89834DA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7D40EEA-65F7-48BB-871A-D50204CA1A0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6F8FA97-A5B6-46EA-BD9B-2DEE7FBA67A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B39FD20-FA2D-4EBC-B117-FF22CD654BA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A125F52-DB30-48F4-8910-B75A859A905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05F7CEF-541E-472A-B810-6F0D35E1BDD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171130040340060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3" name="TextBox 3"/>
          <p:cNvSpPr txBox="1"/>
          <p:nvPr/>
        </p:nvSpPr>
        <p:spPr>
          <a:xfrm>
            <a:off x="1032908" y="1995037"/>
            <a:ext cx="6249900" cy="197739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950" b="1">
                <a:solidFill>
                  <a:srgbClr val="754807">
                    <a:alpha val="100000"/>
                  </a:srgbClr>
                </a:solidFill>
                <a:latin typeface="Microsoft Yahei"/>
                <a:ea typeface="Microsoft Yahei"/>
                <a:cs typeface="Microsoft Yahei"/>
              </a:rPr>
              <a:t>红外吸收型气体传感器详解</a:t>
            </a:r>
          </a:p>
        </p:txBody>
      </p:sp>
      <p:sp>
        <p:nvSpPr>
          <p:cNvPr id="5" name="TextBox 5"/>
          <p:cNvSpPr txBox="1"/>
          <p:nvPr/>
        </p:nvSpPr>
        <p:spPr>
          <a:xfrm>
            <a:off x="4532395" y="4606174"/>
            <a:ext cx="2411730"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800">
                <a:solidFill>
                  <a:srgbClr val="754807">
                    <a:alpha val="100000"/>
                  </a:srgbClr>
                </a:solidFill>
                <a:latin typeface="Microsoft Yahei"/>
                <a:ea typeface="Microsoft Yahei"/>
                <a:cs typeface="Microsoft Yahei"/>
              </a:rPr>
              <a:t>xx年xx月xx日</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9579590" y="309453"/>
            <a:ext cx="2040255" cy="117729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700" b="1">
                <a:solidFill>
                  <a:srgbClr val="754807">
                    <a:alpha val="100000"/>
                  </a:srgbClr>
                </a:solidFill>
                <a:latin typeface="Microsoft Yahei"/>
                <a:ea typeface="Microsoft Yahei"/>
                <a:cs typeface="Microsoft Yahei"/>
              </a:rPr>
              <a:t>目 录</a:t>
            </a:r>
          </a:p>
        </p:txBody>
      </p:sp>
      <p:sp>
        <p:nvSpPr>
          <p:cNvPr id="4" name="TextBox 4"/>
          <p:cNvSpPr txBox="1"/>
          <p:nvPr/>
        </p:nvSpPr>
        <p:spPr>
          <a:xfrm>
            <a:off x="9584732" y="1439118"/>
            <a:ext cx="2127531" cy="356454"/>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375"/>
              </a:spcBef>
            </a:pPr>
            <a:r>
              <a:rPr lang="en-US" sz="1350" b="1">
                <a:solidFill>
                  <a:srgbClr val="DE9A39">
                    <a:alpha val="60000"/>
                  </a:srgbClr>
                </a:solidFill>
                <a:latin typeface="Microsoft Yahei"/>
                <a:ea typeface="Microsoft Yahei"/>
                <a:cs typeface="Microsoft Yahei"/>
              </a:rPr>
              <a:t>CATALOGUE</a:t>
            </a:r>
          </a:p>
        </p:txBody>
      </p:sp>
      <p:sp>
        <p:nvSpPr>
          <p:cNvPr id="5" name="TextBox 5"/>
          <p:cNvSpPr txBox="1"/>
          <p:nvPr/>
        </p:nvSpPr>
        <p:spPr>
          <a:xfrm>
            <a:off x="4470410" y="1406395"/>
            <a:ext cx="4818538" cy="44253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rgbClr val="754807">
                    <a:alpha val="100000"/>
                  </a:srgbClr>
                </a:solidFill>
                <a:latin typeface="Microsoft Yahei"/>
                <a:ea typeface="Microsoft Yahei"/>
                <a:cs typeface="Microsoft Yahei"/>
              </a:rPr>
              <a:t>红外吸收型气体传感器概述</a:t>
            </a:r>
          </a:p>
          <a:p>
            <a:pPr marL="203200" lvl="0" indent="-203200">
              <a:lnSpc>
                <a:spcPct val="140000"/>
              </a:lnSpc>
              <a:buFont typeface="Arial"/>
              <a:buChar char="•"/>
            </a:pPr>
            <a:r>
              <a:rPr lang="en-US" sz="2400" b="1">
                <a:solidFill>
                  <a:srgbClr val="754807">
                    <a:alpha val="100000"/>
                  </a:srgbClr>
                </a:solidFill>
                <a:latin typeface="Microsoft Yahei"/>
                <a:ea typeface="Microsoft Yahei"/>
                <a:cs typeface="Microsoft Yahei"/>
              </a:rPr>
              <a:t>红外吸收型气体传感器的工作原理</a:t>
            </a:r>
          </a:p>
          <a:p>
            <a:pPr marL="203200" lvl="0" indent="-203200">
              <a:lnSpc>
                <a:spcPct val="140000"/>
              </a:lnSpc>
              <a:buFont typeface="Arial"/>
              <a:buChar char="•"/>
            </a:pPr>
            <a:r>
              <a:rPr lang="en-US" sz="2400" b="1">
                <a:solidFill>
                  <a:srgbClr val="754807">
                    <a:alpha val="100000"/>
                  </a:srgbClr>
                </a:solidFill>
                <a:latin typeface="Microsoft Yahei"/>
                <a:ea typeface="Microsoft Yahei"/>
                <a:cs typeface="Microsoft Yahei"/>
              </a:rPr>
              <a:t>红外吸收型气体传感器的技术特点</a:t>
            </a:r>
          </a:p>
          <a:p>
            <a:pPr marL="203200" lvl="0" indent="-203200">
              <a:lnSpc>
                <a:spcPct val="140000"/>
              </a:lnSpc>
              <a:buFont typeface="Arial"/>
              <a:buChar char="•"/>
            </a:pPr>
            <a:r>
              <a:rPr lang="en-US" sz="2400" b="1">
                <a:solidFill>
                  <a:srgbClr val="754807">
                    <a:alpha val="100000"/>
                  </a:srgbClr>
                </a:solidFill>
                <a:latin typeface="Microsoft Yahei"/>
                <a:ea typeface="Microsoft Yahei"/>
                <a:cs typeface="Microsoft Yahei"/>
              </a:rPr>
              <a:t>红外吸收型气体传感器的应用实例</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9579590" y="309453"/>
            <a:ext cx="2040255" cy="117729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700" b="1">
                <a:solidFill>
                  <a:srgbClr val="754807">
                    <a:alpha val="100000"/>
                  </a:srgbClr>
                </a:solidFill>
                <a:latin typeface="Microsoft Yahei"/>
                <a:ea typeface="Microsoft Yahei"/>
                <a:cs typeface="Microsoft Yahei"/>
              </a:rPr>
              <a:t>目 录</a:t>
            </a:r>
          </a:p>
        </p:txBody>
      </p:sp>
      <p:sp>
        <p:nvSpPr>
          <p:cNvPr id="4" name="TextBox 4"/>
          <p:cNvSpPr txBox="1"/>
          <p:nvPr/>
        </p:nvSpPr>
        <p:spPr>
          <a:xfrm>
            <a:off x="9584732" y="1439118"/>
            <a:ext cx="2127531" cy="356454"/>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375"/>
              </a:spcBef>
            </a:pPr>
            <a:r>
              <a:rPr lang="en-US" sz="1350" b="1">
                <a:solidFill>
                  <a:srgbClr val="DE9A39">
                    <a:alpha val="60000"/>
                  </a:srgbClr>
                </a:solidFill>
                <a:latin typeface="Microsoft Yahei"/>
                <a:ea typeface="Microsoft Yahei"/>
                <a:cs typeface="Microsoft Yahei"/>
              </a:rPr>
              <a:t>CATALOGUE</a:t>
            </a:r>
          </a:p>
        </p:txBody>
      </p:sp>
      <p:sp>
        <p:nvSpPr>
          <p:cNvPr id="5" name="TextBox 5"/>
          <p:cNvSpPr txBox="1"/>
          <p:nvPr/>
        </p:nvSpPr>
        <p:spPr>
          <a:xfrm>
            <a:off x="4470410" y="1406395"/>
            <a:ext cx="4818538" cy="44253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rgbClr val="754807">
                    <a:alpha val="100000"/>
                  </a:srgbClr>
                </a:solidFill>
                <a:latin typeface="Microsoft Yahei"/>
                <a:ea typeface="Microsoft Yahei"/>
                <a:cs typeface="Microsoft Yahei"/>
              </a:rPr>
              <a:t>红外吸收型气体传感器的挑战与发展趋势</a:t>
            </a:r>
          </a:p>
          <a:p>
            <a:pPr marL="203200" lvl="0" indent="-203200">
              <a:lnSpc>
                <a:spcPct val="140000"/>
              </a:lnSpc>
              <a:buFont typeface="Arial"/>
              <a:buChar char="•"/>
            </a:pPr>
            <a:r>
              <a:rPr lang="en-US" sz="2400" b="1">
                <a:solidFill>
                  <a:srgbClr val="754807">
                    <a:alpha val="100000"/>
                  </a:srgbClr>
                </a:solidFill>
                <a:latin typeface="Microsoft Yahei"/>
                <a:ea typeface="Microsoft Yahei"/>
                <a:cs typeface="Microsoft Yahei"/>
              </a:rPr>
              <a:t>红外吸收型气体传感器的实际应用案例分析</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90464" y="2536882"/>
            <a:ext cx="2922600" cy="712314"/>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975" b="1">
                <a:solidFill>
                  <a:srgbClr val="754807">
                    <a:alpha val="100000"/>
                  </a:srgbClr>
                </a:solidFill>
                <a:latin typeface="Microsoft Yahei"/>
                <a:ea typeface="Microsoft Yahei"/>
                <a:cs typeface="Microsoft Yahei"/>
              </a:rPr>
              <a:t>01</a:t>
            </a:r>
          </a:p>
        </p:txBody>
      </p:sp>
      <p:sp>
        <p:nvSpPr>
          <p:cNvPr id="3" name="TextBox 3"/>
          <p:cNvSpPr txBox="1"/>
          <p:nvPr/>
        </p:nvSpPr>
        <p:spPr>
          <a:xfrm>
            <a:off x="1863348" y="3329232"/>
            <a:ext cx="6574155" cy="180594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500" b="1">
                <a:solidFill>
                  <a:srgbClr val="754807">
                    <a:alpha val="100000"/>
                  </a:srgbClr>
                </a:solidFill>
                <a:latin typeface="Microsoft Yahei"/>
                <a:ea typeface="Microsoft Yahei"/>
                <a:cs typeface="Microsoft Yahei"/>
              </a:rPr>
              <a:t>红外吸收型气体传感器概述</a:t>
            </a:r>
          </a:p>
        </p:txBody>
      </p:sp>
      <p:sp>
        <p:nvSpPr>
          <p:cNvPr id="4" name="AutoShape 4"/>
          <p:cNvSpPr/>
          <p:nvPr/>
        </p:nvSpPr>
        <p:spPr>
          <a:xfrm>
            <a:off x="352425" y="6254177"/>
            <a:ext cx="5497697" cy="508573"/>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200">
                <a:solidFill>
                  <a:srgbClr val="DE9A39">
                    <a:alpha val="100000"/>
                  </a:srgbClr>
                </a:solidFill>
                <a:latin typeface="Microsoft Yahei"/>
                <a:ea typeface="Microsoft Yahei"/>
                <a:cs typeface="Microsoft Yahei"/>
              </a:rPr>
              <a:t>https://wenku.baidu.com</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定义与工作原理</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定义</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红外吸收型气体传感器是一种利用红外光谱吸收原理检测气体成分和浓度的传感器。</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工作原理</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不同气体在特定波长的红外光下具有不同的吸收特性，通过测量红外光的吸收程度，可以确定气体的种类和浓度。</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根据工作原理和应用需求，红外吸收型气体传感器可分为固定式和便携式两类。</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类型</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根据检测气体的不同，可分为CO2、甲烷、乙醇等不同种类的传感器。</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分类</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类型与分类</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218874"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FFFCFB"/>
                </a:solidFill>
                <a:latin typeface="Calibri"/>
                <a:ea typeface="+mn-ea"/>
                <a:cs typeface="+mn-cs"/>
              </a:defRPr>
            </a:lvl1pPr>
            <a:lvl2pPr marL="457200" algn="l" defTabSz="914400" rtl="0" eaLnBrk="1" latinLnBrk="0" hangingPunct="1">
              <a:defRPr sz="1800" kern="1200">
                <a:solidFill>
                  <a:srgbClr val="FFFCFB"/>
                </a:solidFill>
                <a:latin typeface="Calibri"/>
                <a:ea typeface="+mn-ea"/>
                <a:cs typeface="+mn-cs"/>
              </a:defRPr>
            </a:lvl2pPr>
            <a:lvl3pPr marL="914400" algn="l" defTabSz="914400" rtl="0" eaLnBrk="1" latinLnBrk="0" hangingPunct="1">
              <a:defRPr sz="1800" kern="1200">
                <a:solidFill>
                  <a:srgbClr val="FFFCFB"/>
                </a:solidFill>
                <a:latin typeface="Calibri"/>
                <a:ea typeface="+mn-ea"/>
                <a:cs typeface="+mn-cs"/>
              </a:defRPr>
            </a:lvl3pPr>
            <a:lvl4pPr marL="1371600" algn="l" defTabSz="914400" rtl="0" eaLnBrk="1" latinLnBrk="0" hangingPunct="1">
              <a:defRPr sz="1800" kern="1200">
                <a:solidFill>
                  <a:srgbClr val="FFFCFB"/>
                </a:solidFill>
                <a:latin typeface="Calibri"/>
                <a:ea typeface="+mn-ea"/>
                <a:cs typeface="+mn-cs"/>
              </a:defRPr>
            </a:lvl4pPr>
            <a:lvl5pPr marL="1828800" algn="l" defTabSz="914400" rtl="0" eaLnBrk="1" latinLnBrk="0" hangingPunct="1">
              <a:defRPr sz="1800" kern="1200">
                <a:solidFill>
                  <a:srgbClr val="FFFCFB"/>
                </a:solidFill>
                <a:latin typeface="Calibri"/>
                <a:ea typeface="+mn-ea"/>
                <a:cs typeface="+mn-cs"/>
              </a:defRPr>
            </a:lvl5pPr>
            <a:lvl6pPr marL="2286000" algn="l" defTabSz="914400" rtl="0" eaLnBrk="1" latinLnBrk="0" hangingPunct="1">
              <a:defRPr sz="1800" kern="1200">
                <a:solidFill>
                  <a:srgbClr val="FFFCFB"/>
                </a:solidFill>
                <a:latin typeface="Calibri"/>
                <a:ea typeface="+mn-ea"/>
                <a:cs typeface="+mn-cs"/>
              </a:defRPr>
            </a:lvl6pPr>
            <a:lvl7pPr marL="2743200" algn="l" defTabSz="914400" rtl="0" eaLnBrk="1" latinLnBrk="0" hangingPunct="1">
              <a:defRPr sz="1800" kern="1200">
                <a:solidFill>
                  <a:srgbClr val="FFFCFB"/>
                </a:solidFill>
                <a:latin typeface="Calibri"/>
                <a:ea typeface="+mn-ea"/>
                <a:cs typeface="+mn-cs"/>
              </a:defRPr>
            </a:lvl7pPr>
            <a:lvl8pPr marL="3200400" algn="l" defTabSz="914400" rtl="0" eaLnBrk="1" latinLnBrk="0" hangingPunct="1">
              <a:defRPr sz="1800" kern="1200">
                <a:solidFill>
                  <a:srgbClr val="FFFCFB"/>
                </a:solidFill>
                <a:latin typeface="Calibri"/>
                <a:ea typeface="+mn-ea"/>
                <a:cs typeface="+mn-cs"/>
              </a:defRPr>
            </a:lvl8pPr>
            <a:lvl9pPr marL="3657600" algn="l" defTabSz="914400" rtl="0" eaLnBrk="1" latinLnBrk="0" hangingPunct="1">
              <a:defRPr sz="1800" kern="1200">
                <a:solidFill>
                  <a:srgbClr val="FFFCFB"/>
                </a:solidFill>
                <a:latin typeface="Calibri"/>
                <a:ea typeface="+mn-ea"/>
                <a:cs typeface="+mn-cs"/>
              </a:defRPr>
            </a:lvl9pPr>
          </a:lstStyle>
          <a:p/>
        </p:txBody>
      </p:sp>
      <p:sp>
        <p:nvSpPr>
          <p:cNvPr id="3" name="TextBox 3"/>
          <p:cNvSpPr txBox="1"/>
          <p:nvPr/>
        </p:nvSpPr>
        <p:spPr>
          <a:xfrm>
            <a:off x="1267642"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环境监测</a:t>
            </a:r>
          </a:p>
        </p:txBody>
      </p:sp>
      <p:sp>
        <p:nvSpPr>
          <p:cNvPr id="4" name="TextBox 4"/>
          <p:cNvSpPr txBox="1"/>
          <p:nvPr/>
        </p:nvSpPr>
        <p:spPr>
          <a:xfrm>
            <a:off x="1575272"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用于检测大气中各种有害气体和温室气体的浓度，评估空气质量和环境污染程度。</a:t>
            </a:r>
          </a:p>
        </p:txBody>
      </p:sp>
      <p:sp>
        <p:nvSpPr>
          <p:cNvPr id="5" name="AutoShape 5"/>
          <p:cNvSpPr/>
          <p:nvPr/>
        </p:nvSpPr>
        <p:spPr>
          <a:xfrm rot="2700000">
            <a:off x="3139895" y="1059265"/>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3264136" y="1220082"/>
            <a:ext cx="542436" cy="530244"/>
          </a:xfrm>
          <a:custGeom>
            <a:rect l="l" t="t" r="r" b="b"/>
            <a:pathLst>
              <a:path w="304800" h="304800">
                <a:moveTo>
                  <a:pt x="20031" y="114795"/>
                </a:moveTo>
                <a:lnTo>
                  <a:pt x="147647" y="273187"/>
                </a:lnTo>
                <a:lnTo>
                  <a:pt x="96469" y="114795"/>
                </a:lnTo>
                <a:lnTo>
                  <a:pt x="20031" y="114795"/>
                </a:lnTo>
                <a:close/>
                <a:moveTo>
                  <a:pt x="110338" y="114795"/>
                </a:moveTo>
                <a:lnTo>
                  <a:pt x="155534" y="273510"/>
                </a:lnTo>
                <a:lnTo>
                  <a:pt x="194424" y="114795"/>
                </a:lnTo>
                <a:lnTo>
                  <a:pt x="110338" y="114795"/>
                </a:lnTo>
                <a:close/>
                <a:moveTo>
                  <a:pt x="162411" y="273187"/>
                </a:moveTo>
                <a:lnTo>
                  <a:pt x="285264" y="114795"/>
                </a:lnTo>
                <a:lnTo>
                  <a:pt x="209417" y="114795"/>
                </a:lnTo>
                <a:lnTo>
                  <a:pt x="162411" y="273187"/>
                </a:lnTo>
                <a:close/>
                <a:moveTo>
                  <a:pt x="285550" y="104432"/>
                </a:moveTo>
                <a:lnTo>
                  <a:pt x="248717" y="41453"/>
                </a:lnTo>
                <a:lnTo>
                  <a:pt x="211865" y="104432"/>
                </a:lnTo>
                <a:lnTo>
                  <a:pt x="285550" y="104432"/>
                </a:lnTo>
                <a:close/>
                <a:moveTo>
                  <a:pt x="237134" y="37843"/>
                </a:moveTo>
                <a:lnTo>
                  <a:pt x="163449" y="37843"/>
                </a:lnTo>
                <a:lnTo>
                  <a:pt x="200282" y="102984"/>
                </a:lnTo>
                <a:lnTo>
                  <a:pt x="237134" y="37843"/>
                </a:lnTo>
                <a:close/>
                <a:moveTo>
                  <a:pt x="188957" y="104432"/>
                </a:moveTo>
                <a:lnTo>
                  <a:pt x="152124" y="41453"/>
                </a:lnTo>
                <a:lnTo>
                  <a:pt x="115281" y="104432"/>
                </a:lnTo>
                <a:lnTo>
                  <a:pt x="188957" y="104432"/>
                </a:lnTo>
                <a:close/>
                <a:moveTo>
                  <a:pt x="141341" y="37843"/>
                </a:moveTo>
                <a:lnTo>
                  <a:pt x="67666" y="37843"/>
                </a:lnTo>
                <a:lnTo>
                  <a:pt x="104508" y="102984"/>
                </a:lnTo>
                <a:lnTo>
                  <a:pt x="141341" y="37843"/>
                </a:lnTo>
                <a:close/>
                <a:moveTo>
                  <a:pt x="56093" y="41453"/>
                </a:moveTo>
                <a:lnTo>
                  <a:pt x="19260" y="104432"/>
                </a:lnTo>
                <a:lnTo>
                  <a:pt x="92935" y="104432"/>
                </a:lnTo>
                <a:lnTo>
                  <a:pt x="56093" y="4145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flipV="1">
            <a:off x="6220648" y="2346968"/>
            <a:ext cx="0" cy="3305393"/>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8" name="Connector 8"/>
          <p:cNvCxnSpPr/>
          <p:nvPr/>
        </p:nvCxnSpPr>
        <p:spPr>
          <a:xfrm>
            <a:off x="4684480" y="3999665"/>
            <a:ext cx="3072335"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9" name="AutoShape 9"/>
          <p:cNvSpPr/>
          <p:nvPr/>
        </p:nvSpPr>
        <p:spPr>
          <a:xfrm>
            <a:off x="6589461"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FFFCFB"/>
                </a:solidFill>
                <a:latin typeface="Calibri"/>
                <a:ea typeface="+mn-ea"/>
                <a:cs typeface="+mn-cs"/>
              </a:defRPr>
            </a:lvl1pPr>
            <a:lvl2pPr marL="457200" algn="l" defTabSz="914400" rtl="0" eaLnBrk="1" latinLnBrk="0" hangingPunct="1">
              <a:defRPr sz="1800" kern="1200">
                <a:solidFill>
                  <a:srgbClr val="FFFCFB"/>
                </a:solidFill>
                <a:latin typeface="Calibri"/>
                <a:ea typeface="+mn-ea"/>
                <a:cs typeface="+mn-cs"/>
              </a:defRPr>
            </a:lvl2pPr>
            <a:lvl3pPr marL="914400" algn="l" defTabSz="914400" rtl="0" eaLnBrk="1" latinLnBrk="0" hangingPunct="1">
              <a:defRPr sz="1800" kern="1200">
                <a:solidFill>
                  <a:srgbClr val="FFFCFB"/>
                </a:solidFill>
                <a:latin typeface="Calibri"/>
                <a:ea typeface="+mn-ea"/>
                <a:cs typeface="+mn-cs"/>
              </a:defRPr>
            </a:lvl3pPr>
            <a:lvl4pPr marL="1371600" algn="l" defTabSz="914400" rtl="0" eaLnBrk="1" latinLnBrk="0" hangingPunct="1">
              <a:defRPr sz="1800" kern="1200">
                <a:solidFill>
                  <a:srgbClr val="FFFCFB"/>
                </a:solidFill>
                <a:latin typeface="Calibri"/>
                <a:ea typeface="+mn-ea"/>
                <a:cs typeface="+mn-cs"/>
              </a:defRPr>
            </a:lvl4pPr>
            <a:lvl5pPr marL="1828800" algn="l" defTabSz="914400" rtl="0" eaLnBrk="1" latinLnBrk="0" hangingPunct="1">
              <a:defRPr sz="1800" kern="1200">
                <a:solidFill>
                  <a:srgbClr val="FFFCFB"/>
                </a:solidFill>
                <a:latin typeface="Calibri"/>
                <a:ea typeface="+mn-ea"/>
                <a:cs typeface="+mn-cs"/>
              </a:defRPr>
            </a:lvl5pPr>
            <a:lvl6pPr marL="2286000" algn="l" defTabSz="914400" rtl="0" eaLnBrk="1" latinLnBrk="0" hangingPunct="1">
              <a:defRPr sz="1800" kern="1200">
                <a:solidFill>
                  <a:srgbClr val="FFFCFB"/>
                </a:solidFill>
                <a:latin typeface="Calibri"/>
                <a:ea typeface="+mn-ea"/>
                <a:cs typeface="+mn-cs"/>
              </a:defRPr>
            </a:lvl6pPr>
            <a:lvl7pPr marL="2743200" algn="l" defTabSz="914400" rtl="0" eaLnBrk="1" latinLnBrk="0" hangingPunct="1">
              <a:defRPr sz="1800" kern="1200">
                <a:solidFill>
                  <a:srgbClr val="FFFCFB"/>
                </a:solidFill>
                <a:latin typeface="Calibri"/>
                <a:ea typeface="+mn-ea"/>
                <a:cs typeface="+mn-cs"/>
              </a:defRPr>
            </a:lvl7pPr>
            <a:lvl8pPr marL="3200400" algn="l" defTabSz="914400" rtl="0" eaLnBrk="1" latinLnBrk="0" hangingPunct="1">
              <a:defRPr sz="1800" kern="1200">
                <a:solidFill>
                  <a:srgbClr val="FFFCFB"/>
                </a:solidFill>
                <a:latin typeface="Calibri"/>
                <a:ea typeface="+mn-ea"/>
                <a:cs typeface="+mn-cs"/>
              </a:defRPr>
            </a:lvl8pPr>
            <a:lvl9pPr marL="3657600" algn="l" defTabSz="914400" rtl="0" eaLnBrk="1" latinLnBrk="0" hangingPunct="1">
              <a:defRPr sz="1800" kern="1200">
                <a:solidFill>
                  <a:srgbClr val="FFFCFB"/>
                </a:solidFill>
                <a:latin typeface="Calibri"/>
                <a:ea typeface="+mn-ea"/>
                <a:cs typeface="+mn-cs"/>
              </a:defRPr>
            </a:lvl9pPr>
          </a:lstStyle>
          <a:p/>
        </p:txBody>
      </p:sp>
      <p:sp>
        <p:nvSpPr>
          <p:cNvPr id="10" name="TextBox 10"/>
          <p:cNvSpPr txBox="1"/>
          <p:nvPr/>
        </p:nvSpPr>
        <p:spPr>
          <a:xfrm>
            <a:off x="6638230"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工业生产</a:t>
            </a:r>
          </a:p>
        </p:txBody>
      </p:sp>
      <p:sp>
        <p:nvSpPr>
          <p:cNvPr id="11" name="TextBox 11"/>
          <p:cNvSpPr txBox="1"/>
          <p:nvPr/>
        </p:nvSpPr>
        <p:spPr>
          <a:xfrm>
            <a:off x="6945860"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用于监测工业生产过程中产生的气体成分和浓度，控制产品质量和生产安全。</a:t>
            </a:r>
          </a:p>
        </p:txBody>
      </p:sp>
      <p:sp>
        <p:nvSpPr>
          <p:cNvPr id="12" name="AutoShape 12"/>
          <p:cNvSpPr/>
          <p:nvPr/>
        </p:nvSpPr>
        <p:spPr>
          <a:xfrm rot="2700000">
            <a:off x="8510482" y="1059265"/>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218874"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FFFCFB"/>
                </a:solidFill>
                <a:latin typeface="Calibri"/>
                <a:ea typeface="+mn-ea"/>
                <a:cs typeface="+mn-cs"/>
              </a:defRPr>
            </a:lvl1pPr>
            <a:lvl2pPr marL="457200" algn="l" defTabSz="914400" rtl="0" eaLnBrk="1" latinLnBrk="0" hangingPunct="1">
              <a:defRPr sz="1800" kern="1200">
                <a:solidFill>
                  <a:srgbClr val="FFFCFB"/>
                </a:solidFill>
                <a:latin typeface="Calibri"/>
                <a:ea typeface="+mn-ea"/>
                <a:cs typeface="+mn-cs"/>
              </a:defRPr>
            </a:lvl2pPr>
            <a:lvl3pPr marL="914400" algn="l" defTabSz="914400" rtl="0" eaLnBrk="1" latinLnBrk="0" hangingPunct="1">
              <a:defRPr sz="1800" kern="1200">
                <a:solidFill>
                  <a:srgbClr val="FFFCFB"/>
                </a:solidFill>
                <a:latin typeface="Calibri"/>
                <a:ea typeface="+mn-ea"/>
                <a:cs typeface="+mn-cs"/>
              </a:defRPr>
            </a:lvl3pPr>
            <a:lvl4pPr marL="1371600" algn="l" defTabSz="914400" rtl="0" eaLnBrk="1" latinLnBrk="0" hangingPunct="1">
              <a:defRPr sz="1800" kern="1200">
                <a:solidFill>
                  <a:srgbClr val="FFFCFB"/>
                </a:solidFill>
                <a:latin typeface="Calibri"/>
                <a:ea typeface="+mn-ea"/>
                <a:cs typeface="+mn-cs"/>
              </a:defRPr>
            </a:lvl4pPr>
            <a:lvl5pPr marL="1828800" algn="l" defTabSz="914400" rtl="0" eaLnBrk="1" latinLnBrk="0" hangingPunct="1">
              <a:defRPr sz="1800" kern="1200">
                <a:solidFill>
                  <a:srgbClr val="FFFCFB"/>
                </a:solidFill>
                <a:latin typeface="Calibri"/>
                <a:ea typeface="+mn-ea"/>
                <a:cs typeface="+mn-cs"/>
              </a:defRPr>
            </a:lvl5pPr>
            <a:lvl6pPr marL="2286000" algn="l" defTabSz="914400" rtl="0" eaLnBrk="1" latinLnBrk="0" hangingPunct="1">
              <a:defRPr sz="1800" kern="1200">
                <a:solidFill>
                  <a:srgbClr val="FFFCFB"/>
                </a:solidFill>
                <a:latin typeface="Calibri"/>
                <a:ea typeface="+mn-ea"/>
                <a:cs typeface="+mn-cs"/>
              </a:defRPr>
            </a:lvl6pPr>
            <a:lvl7pPr marL="2743200" algn="l" defTabSz="914400" rtl="0" eaLnBrk="1" latinLnBrk="0" hangingPunct="1">
              <a:defRPr sz="1800" kern="1200">
                <a:solidFill>
                  <a:srgbClr val="FFFCFB"/>
                </a:solidFill>
                <a:latin typeface="Calibri"/>
                <a:ea typeface="+mn-ea"/>
                <a:cs typeface="+mn-cs"/>
              </a:defRPr>
            </a:lvl7pPr>
            <a:lvl8pPr marL="3200400" algn="l" defTabSz="914400" rtl="0" eaLnBrk="1" latinLnBrk="0" hangingPunct="1">
              <a:defRPr sz="1800" kern="1200">
                <a:solidFill>
                  <a:srgbClr val="FFFCFB"/>
                </a:solidFill>
                <a:latin typeface="Calibri"/>
                <a:ea typeface="+mn-ea"/>
                <a:cs typeface="+mn-cs"/>
              </a:defRPr>
            </a:lvl8pPr>
            <a:lvl9pPr marL="3657600" algn="l" defTabSz="914400" rtl="0" eaLnBrk="1" latinLnBrk="0" hangingPunct="1">
              <a:defRPr sz="1800" kern="1200">
                <a:solidFill>
                  <a:srgbClr val="FFFCFB"/>
                </a:solidFill>
                <a:latin typeface="Calibri"/>
                <a:ea typeface="+mn-ea"/>
                <a:cs typeface="+mn-cs"/>
              </a:defRPr>
            </a:lvl9pPr>
          </a:lstStyle>
          <a:p/>
        </p:txBody>
      </p:sp>
      <p:sp>
        <p:nvSpPr>
          <p:cNvPr id="14" name="TextBox 14"/>
          <p:cNvSpPr txBox="1"/>
          <p:nvPr/>
        </p:nvSpPr>
        <p:spPr>
          <a:xfrm>
            <a:off x="1267642"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农业领域</a:t>
            </a:r>
          </a:p>
        </p:txBody>
      </p:sp>
      <p:sp>
        <p:nvSpPr>
          <p:cNvPr id="15" name="TextBox 15"/>
          <p:cNvSpPr txBox="1"/>
          <p:nvPr/>
        </p:nvSpPr>
        <p:spPr>
          <a:xfrm>
            <a:off x="1575272"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用于检测土壤中气体的成分和浓度，指导施肥和灌溉等农业生产活动。</a:t>
            </a:r>
          </a:p>
        </p:txBody>
      </p:sp>
      <p:sp>
        <p:nvSpPr>
          <p:cNvPr id="16" name="AutoShape 16"/>
          <p:cNvSpPr/>
          <p:nvPr/>
        </p:nvSpPr>
        <p:spPr>
          <a:xfrm rot="2700000">
            <a:off x="3139895" y="3875423"/>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589461"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FFFCFB"/>
                </a:solidFill>
                <a:latin typeface="Calibri"/>
                <a:ea typeface="+mn-ea"/>
                <a:cs typeface="+mn-cs"/>
              </a:defRPr>
            </a:lvl1pPr>
            <a:lvl2pPr marL="457200" algn="l" defTabSz="914400" rtl="0" eaLnBrk="1" latinLnBrk="0" hangingPunct="1">
              <a:defRPr sz="1800" kern="1200">
                <a:solidFill>
                  <a:srgbClr val="FFFCFB"/>
                </a:solidFill>
                <a:latin typeface="Calibri"/>
                <a:ea typeface="+mn-ea"/>
                <a:cs typeface="+mn-cs"/>
              </a:defRPr>
            </a:lvl2pPr>
            <a:lvl3pPr marL="914400" algn="l" defTabSz="914400" rtl="0" eaLnBrk="1" latinLnBrk="0" hangingPunct="1">
              <a:defRPr sz="1800" kern="1200">
                <a:solidFill>
                  <a:srgbClr val="FFFCFB"/>
                </a:solidFill>
                <a:latin typeface="Calibri"/>
                <a:ea typeface="+mn-ea"/>
                <a:cs typeface="+mn-cs"/>
              </a:defRPr>
            </a:lvl3pPr>
            <a:lvl4pPr marL="1371600" algn="l" defTabSz="914400" rtl="0" eaLnBrk="1" latinLnBrk="0" hangingPunct="1">
              <a:defRPr sz="1800" kern="1200">
                <a:solidFill>
                  <a:srgbClr val="FFFCFB"/>
                </a:solidFill>
                <a:latin typeface="Calibri"/>
                <a:ea typeface="+mn-ea"/>
                <a:cs typeface="+mn-cs"/>
              </a:defRPr>
            </a:lvl4pPr>
            <a:lvl5pPr marL="1828800" algn="l" defTabSz="914400" rtl="0" eaLnBrk="1" latinLnBrk="0" hangingPunct="1">
              <a:defRPr sz="1800" kern="1200">
                <a:solidFill>
                  <a:srgbClr val="FFFCFB"/>
                </a:solidFill>
                <a:latin typeface="Calibri"/>
                <a:ea typeface="+mn-ea"/>
                <a:cs typeface="+mn-cs"/>
              </a:defRPr>
            </a:lvl5pPr>
            <a:lvl6pPr marL="2286000" algn="l" defTabSz="914400" rtl="0" eaLnBrk="1" latinLnBrk="0" hangingPunct="1">
              <a:defRPr sz="1800" kern="1200">
                <a:solidFill>
                  <a:srgbClr val="FFFCFB"/>
                </a:solidFill>
                <a:latin typeface="Calibri"/>
                <a:ea typeface="+mn-ea"/>
                <a:cs typeface="+mn-cs"/>
              </a:defRPr>
            </a:lvl6pPr>
            <a:lvl7pPr marL="2743200" algn="l" defTabSz="914400" rtl="0" eaLnBrk="1" latinLnBrk="0" hangingPunct="1">
              <a:defRPr sz="1800" kern="1200">
                <a:solidFill>
                  <a:srgbClr val="FFFCFB"/>
                </a:solidFill>
                <a:latin typeface="Calibri"/>
                <a:ea typeface="+mn-ea"/>
                <a:cs typeface="+mn-cs"/>
              </a:defRPr>
            </a:lvl7pPr>
            <a:lvl8pPr marL="3200400" algn="l" defTabSz="914400" rtl="0" eaLnBrk="1" latinLnBrk="0" hangingPunct="1">
              <a:defRPr sz="1800" kern="1200">
                <a:solidFill>
                  <a:srgbClr val="FFFCFB"/>
                </a:solidFill>
                <a:latin typeface="Calibri"/>
                <a:ea typeface="+mn-ea"/>
                <a:cs typeface="+mn-cs"/>
              </a:defRPr>
            </a:lvl8pPr>
            <a:lvl9pPr marL="3657600" algn="l" defTabSz="914400" rtl="0" eaLnBrk="1" latinLnBrk="0" hangingPunct="1">
              <a:defRPr sz="1800" kern="1200">
                <a:solidFill>
                  <a:srgbClr val="FFFCFB"/>
                </a:solidFill>
                <a:latin typeface="Calibri"/>
                <a:ea typeface="+mn-ea"/>
                <a:cs typeface="+mn-cs"/>
              </a:defRPr>
            </a:lvl9pPr>
          </a:lstStyle>
          <a:p/>
        </p:txBody>
      </p:sp>
      <p:sp>
        <p:nvSpPr>
          <p:cNvPr id="18" name="TextBox 18"/>
          <p:cNvSpPr txBox="1"/>
          <p:nvPr/>
        </p:nvSpPr>
        <p:spPr>
          <a:xfrm>
            <a:off x="6638230"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医学领域</a:t>
            </a:r>
          </a:p>
        </p:txBody>
      </p:sp>
      <p:sp>
        <p:nvSpPr>
          <p:cNvPr id="19" name="TextBox 19"/>
          <p:cNvSpPr txBox="1"/>
          <p:nvPr/>
        </p:nvSpPr>
        <p:spPr>
          <a:xfrm>
            <a:off x="6945860"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用于检测呼吸气体中的成分，辅助诊断疾病和监测病人病情。</a:t>
            </a:r>
          </a:p>
        </p:txBody>
      </p:sp>
      <p:sp>
        <p:nvSpPr>
          <p:cNvPr id="20" name="AutoShape 20"/>
          <p:cNvSpPr/>
          <p:nvPr/>
        </p:nvSpPr>
        <p:spPr>
          <a:xfrm rot="2700000">
            <a:off x="8510482" y="3875423"/>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8672065" y="1195698"/>
            <a:ext cx="492903" cy="492903"/>
          </a:xfrm>
          <a:custGeom>
            <a:rect l="l" t="t" r="r" b="b"/>
            <a:pathLst>
              <a:path w="304800" h="304800">
                <a:moveTo>
                  <a:pt x="264633" y="75590"/>
                </a:moveTo>
                <a:cubicBezTo>
                  <a:pt x="273768" y="97622"/>
                  <a:pt x="269415" y="123920"/>
                  <a:pt x="251498" y="141837"/>
                </a:cubicBezTo>
                <a:cubicBezTo>
                  <a:pt x="231772" y="161563"/>
                  <a:pt x="201959" y="164649"/>
                  <a:pt x="178784" y="151571"/>
                </a:cubicBezTo>
                <a:lnTo>
                  <a:pt x="162030" y="169869"/>
                </a:lnTo>
                <a:lnTo>
                  <a:pt x="173984" y="181870"/>
                </a:lnTo>
                <a:lnTo>
                  <a:pt x="181127" y="174727"/>
                </a:lnTo>
                <a:cubicBezTo>
                  <a:pt x="184775" y="171069"/>
                  <a:pt x="190700" y="171069"/>
                  <a:pt x="194348" y="174727"/>
                </a:cubicBezTo>
                <a:lnTo>
                  <a:pt x="252279" y="233248"/>
                </a:lnTo>
                <a:cubicBezTo>
                  <a:pt x="255937" y="236896"/>
                  <a:pt x="255937" y="242821"/>
                  <a:pt x="252279" y="246469"/>
                </a:cubicBezTo>
                <a:lnTo>
                  <a:pt x="225838" y="272910"/>
                </a:lnTo>
                <a:cubicBezTo>
                  <a:pt x="222190" y="276568"/>
                  <a:pt x="216265" y="276568"/>
                  <a:pt x="212617" y="272910"/>
                </a:cubicBezTo>
                <a:lnTo>
                  <a:pt x="154686" y="214389"/>
                </a:lnTo>
                <a:cubicBezTo>
                  <a:pt x="151028" y="210741"/>
                  <a:pt x="151028" y="204816"/>
                  <a:pt x="154686" y="201168"/>
                </a:cubicBezTo>
                <a:lnTo>
                  <a:pt x="161211" y="194643"/>
                </a:lnTo>
                <a:lnTo>
                  <a:pt x="149819" y="183223"/>
                </a:lnTo>
                <a:lnTo>
                  <a:pt x="69704" y="270748"/>
                </a:lnTo>
                <a:cubicBezTo>
                  <a:pt x="62398" y="278054"/>
                  <a:pt x="50559" y="278054"/>
                  <a:pt x="43263" y="270748"/>
                </a:cubicBezTo>
                <a:lnTo>
                  <a:pt x="36652" y="264138"/>
                </a:lnTo>
                <a:cubicBezTo>
                  <a:pt x="29347" y="256832"/>
                  <a:pt x="29347" y="244993"/>
                  <a:pt x="36652" y="237696"/>
                </a:cubicBezTo>
                <a:lnTo>
                  <a:pt x="127921" y="161258"/>
                </a:lnTo>
                <a:lnTo>
                  <a:pt x="67304" y="100479"/>
                </a:lnTo>
                <a:lnTo>
                  <a:pt x="48158" y="100470"/>
                </a:lnTo>
                <a:lnTo>
                  <a:pt x="26003" y="64846"/>
                </a:lnTo>
                <a:lnTo>
                  <a:pt x="43834" y="46987"/>
                </a:lnTo>
                <a:lnTo>
                  <a:pt x="80267" y="69285"/>
                </a:lnTo>
                <a:lnTo>
                  <a:pt x="80505" y="88030"/>
                </a:lnTo>
                <a:lnTo>
                  <a:pt x="141827" y="149590"/>
                </a:lnTo>
                <a:lnTo>
                  <a:pt x="159668" y="134655"/>
                </a:lnTo>
                <a:cubicBezTo>
                  <a:pt x="142227" y="110881"/>
                  <a:pt x="144047" y="77391"/>
                  <a:pt x="165535" y="55902"/>
                </a:cubicBezTo>
                <a:cubicBezTo>
                  <a:pt x="183366" y="38071"/>
                  <a:pt x="209521" y="33642"/>
                  <a:pt x="231496" y="42605"/>
                </a:cubicBezTo>
                <a:lnTo>
                  <a:pt x="192215" y="81344"/>
                </a:lnTo>
                <a:lnTo>
                  <a:pt x="225276" y="114405"/>
                </a:lnTo>
                <a:lnTo>
                  <a:pt x="264633" y="75590"/>
                </a:lnTo>
                <a:close/>
                <a:moveTo>
                  <a:pt x="58579" y="247021"/>
                </a:moveTo>
                <a:cubicBezTo>
                  <a:pt x="54931" y="243373"/>
                  <a:pt x="49016" y="243373"/>
                  <a:pt x="45358" y="247021"/>
                </a:cubicBezTo>
                <a:cubicBezTo>
                  <a:pt x="41700" y="250679"/>
                  <a:pt x="41700" y="256594"/>
                  <a:pt x="45358" y="260252"/>
                </a:cubicBezTo>
                <a:cubicBezTo>
                  <a:pt x="49016" y="263900"/>
                  <a:pt x="54931" y="263900"/>
                  <a:pt x="58579" y="260252"/>
                </a:cubicBezTo>
                <a:cubicBezTo>
                  <a:pt x="62236" y="256584"/>
                  <a:pt x="62236" y="250669"/>
                  <a:pt x="58579" y="24702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3297145" y="4016916"/>
            <a:ext cx="476417" cy="476417"/>
          </a:xfrm>
          <a:custGeom>
            <a:rect l="l" t="t" r="r" b="b"/>
            <a:pathLst>
              <a:path w="304800" h="304800">
                <a:moveTo>
                  <a:pt x="213360" y="76200"/>
                </a:moveTo>
                <a:lnTo>
                  <a:pt x="243840" y="76200"/>
                </a:lnTo>
                <a:lnTo>
                  <a:pt x="243840" y="289560"/>
                </a:lnTo>
                <a:lnTo>
                  <a:pt x="60960" y="289560"/>
                </a:lnTo>
                <a:lnTo>
                  <a:pt x="60960" y="76200"/>
                </a:lnTo>
                <a:lnTo>
                  <a:pt x="91440" y="76200"/>
                </a:lnTo>
                <a:lnTo>
                  <a:pt x="91440" y="60960"/>
                </a:lnTo>
                <a:cubicBezTo>
                  <a:pt x="91440" y="44129"/>
                  <a:pt x="105089" y="30480"/>
                  <a:pt x="121920" y="30480"/>
                </a:cubicBezTo>
                <a:lnTo>
                  <a:pt x="121920" y="30480"/>
                </a:lnTo>
                <a:lnTo>
                  <a:pt x="182880" y="30480"/>
                </a:lnTo>
                <a:cubicBezTo>
                  <a:pt x="199711" y="30480"/>
                  <a:pt x="213360" y="44129"/>
                  <a:pt x="213360" y="60960"/>
                </a:cubicBezTo>
                <a:lnTo>
                  <a:pt x="213360" y="60960"/>
                </a:lnTo>
                <a:lnTo>
                  <a:pt x="213360" y="76200"/>
                </a:lnTo>
                <a:close/>
                <a:moveTo>
                  <a:pt x="259080" y="76200"/>
                </a:moveTo>
                <a:lnTo>
                  <a:pt x="274320" y="76200"/>
                </a:lnTo>
                <a:cubicBezTo>
                  <a:pt x="291151" y="76200"/>
                  <a:pt x="304800" y="89849"/>
                  <a:pt x="304800" y="106680"/>
                </a:cubicBezTo>
                <a:lnTo>
                  <a:pt x="304800" y="106680"/>
                </a:lnTo>
                <a:lnTo>
                  <a:pt x="304800" y="259080"/>
                </a:lnTo>
                <a:cubicBezTo>
                  <a:pt x="304800" y="275911"/>
                  <a:pt x="291151" y="289560"/>
                  <a:pt x="274320" y="289560"/>
                </a:cubicBezTo>
                <a:lnTo>
                  <a:pt x="274320" y="289560"/>
                </a:lnTo>
                <a:lnTo>
                  <a:pt x="259080" y="289560"/>
                </a:lnTo>
                <a:lnTo>
                  <a:pt x="259080" y="76200"/>
                </a:lnTo>
                <a:close/>
                <a:moveTo>
                  <a:pt x="45720" y="76200"/>
                </a:moveTo>
                <a:lnTo>
                  <a:pt x="45720" y="289560"/>
                </a:lnTo>
                <a:lnTo>
                  <a:pt x="30480" y="289560"/>
                </a:lnTo>
                <a:cubicBezTo>
                  <a:pt x="13649" y="289560"/>
                  <a:pt x="0" y="275911"/>
                  <a:pt x="0" y="259080"/>
                </a:cubicBezTo>
                <a:lnTo>
                  <a:pt x="0" y="259080"/>
                </a:lnTo>
                <a:lnTo>
                  <a:pt x="0" y="106680"/>
                </a:lnTo>
                <a:cubicBezTo>
                  <a:pt x="0" y="89916"/>
                  <a:pt x="13716" y="76200"/>
                  <a:pt x="30480" y="76200"/>
                </a:cubicBezTo>
                <a:lnTo>
                  <a:pt x="45720" y="76200"/>
                </a:lnTo>
                <a:close/>
                <a:moveTo>
                  <a:pt x="121920" y="60960"/>
                </a:moveTo>
                <a:lnTo>
                  <a:pt x="121920" y="76200"/>
                </a:lnTo>
                <a:lnTo>
                  <a:pt x="182880" y="76200"/>
                </a:lnTo>
                <a:lnTo>
                  <a:pt x="182880" y="60960"/>
                </a:lnTo>
                <a:lnTo>
                  <a:pt x="12192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8651974" y="4016916"/>
            <a:ext cx="507934" cy="507934"/>
          </a:xfrm>
          <a:custGeom>
            <a:rect l="l" t="t" r="r" b="b"/>
            <a:pathLst>
              <a:path w="304800" h="304800">
                <a:moveTo>
                  <a:pt x="261518" y="97841"/>
                </a:moveTo>
                <a:cubicBezTo>
                  <a:pt x="249460" y="74143"/>
                  <a:pt x="230657" y="55340"/>
                  <a:pt x="207655" y="43605"/>
                </a:cubicBezTo>
                <a:lnTo>
                  <a:pt x="206959" y="43282"/>
                </a:lnTo>
                <a:lnTo>
                  <a:pt x="186538" y="84277"/>
                </a:lnTo>
                <a:cubicBezTo>
                  <a:pt x="201292" y="91802"/>
                  <a:pt x="212998" y="103508"/>
                  <a:pt x="220323" y="117834"/>
                </a:cubicBezTo>
                <a:lnTo>
                  <a:pt x="220523" y="118262"/>
                </a:lnTo>
                <a:lnTo>
                  <a:pt x="261518" y="97841"/>
                </a:lnTo>
                <a:close/>
                <a:moveTo>
                  <a:pt x="261518" y="206959"/>
                </a:moveTo>
                <a:lnTo>
                  <a:pt x="220523" y="186538"/>
                </a:lnTo>
                <a:cubicBezTo>
                  <a:pt x="212998" y="201292"/>
                  <a:pt x="201292" y="212998"/>
                  <a:pt x="186966" y="220323"/>
                </a:cubicBezTo>
                <a:lnTo>
                  <a:pt x="186538" y="220523"/>
                </a:lnTo>
                <a:lnTo>
                  <a:pt x="206959" y="261518"/>
                </a:lnTo>
                <a:cubicBezTo>
                  <a:pt x="230657" y="249460"/>
                  <a:pt x="249460" y="230657"/>
                  <a:pt x="261195" y="207655"/>
                </a:cubicBezTo>
                <a:lnTo>
                  <a:pt x="261518" y="206959"/>
                </a:lnTo>
                <a:close/>
                <a:moveTo>
                  <a:pt x="97841" y="43282"/>
                </a:moveTo>
                <a:cubicBezTo>
                  <a:pt x="74143" y="55340"/>
                  <a:pt x="55340" y="74143"/>
                  <a:pt x="43605" y="97145"/>
                </a:cubicBezTo>
                <a:lnTo>
                  <a:pt x="43282" y="97841"/>
                </a:lnTo>
                <a:lnTo>
                  <a:pt x="84277" y="118262"/>
                </a:lnTo>
                <a:cubicBezTo>
                  <a:pt x="91802" y="103508"/>
                  <a:pt x="103508" y="91802"/>
                  <a:pt x="117834" y="84477"/>
                </a:cubicBezTo>
                <a:lnTo>
                  <a:pt x="118262" y="84277"/>
                </a:lnTo>
                <a:lnTo>
                  <a:pt x="97841" y="43282"/>
                </a:lnTo>
                <a:close/>
                <a:moveTo>
                  <a:pt x="43282" y="206959"/>
                </a:moveTo>
                <a:cubicBezTo>
                  <a:pt x="55340" y="230657"/>
                  <a:pt x="74143" y="249460"/>
                  <a:pt x="97145" y="261195"/>
                </a:cubicBezTo>
                <a:lnTo>
                  <a:pt x="97841" y="261518"/>
                </a:lnTo>
                <a:lnTo>
                  <a:pt x="118262" y="220523"/>
                </a:lnTo>
                <a:cubicBezTo>
                  <a:pt x="103508" y="212998"/>
                  <a:pt x="91802" y="201292"/>
                  <a:pt x="84477" y="186966"/>
                </a:cubicBezTo>
                <a:lnTo>
                  <a:pt x="84277" y="186538"/>
                </a:lnTo>
                <a:lnTo>
                  <a:pt x="43282" y="206959"/>
                </a:lnTo>
                <a:close/>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52400" y="198120"/>
                </a:moveTo>
                <a:cubicBezTo>
                  <a:pt x="177651" y="198120"/>
                  <a:pt x="198120" y="177651"/>
                  <a:pt x="198120" y="152400"/>
                </a:cubicBezTo>
                <a:cubicBezTo>
                  <a:pt x="198120" y="127149"/>
                  <a:pt x="177651" y="106680"/>
                  <a:pt x="152400" y="106680"/>
                </a:cubicBezTo>
                <a:lnTo>
                  <a:pt x="152400" y="106680"/>
                </a:lnTo>
                <a:cubicBezTo>
                  <a:pt x="127149" y="106680"/>
                  <a:pt x="106680" y="127149"/>
                  <a:pt x="106680" y="152400"/>
                </a:cubicBezTo>
                <a:cubicBezTo>
                  <a:pt x="106680" y="177651"/>
                  <a:pt x="127149" y="198120"/>
                  <a:pt x="152400" y="198120"/>
                </a:cubicBezTo>
                <a:lnTo>
                  <a:pt x="152400" y="1981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应用领域</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90464" y="2536882"/>
            <a:ext cx="2922600" cy="712314"/>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975" b="1">
                <a:solidFill>
                  <a:srgbClr val="754807">
                    <a:alpha val="100000"/>
                  </a:srgbClr>
                </a:solidFill>
                <a:latin typeface="Microsoft Yahei"/>
                <a:ea typeface="Microsoft Yahei"/>
                <a:cs typeface="Microsoft Yahei"/>
              </a:rPr>
              <a:t>02</a:t>
            </a:r>
          </a:p>
        </p:txBody>
      </p:sp>
      <p:sp>
        <p:nvSpPr>
          <p:cNvPr id="3" name="TextBox 3"/>
          <p:cNvSpPr txBox="1"/>
          <p:nvPr/>
        </p:nvSpPr>
        <p:spPr>
          <a:xfrm>
            <a:off x="1863348" y="3329232"/>
            <a:ext cx="6574155" cy="180594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500" b="1">
                <a:solidFill>
                  <a:srgbClr val="754807">
                    <a:alpha val="100000"/>
                  </a:srgbClr>
                </a:solidFill>
                <a:latin typeface="Microsoft Yahei"/>
                <a:ea typeface="Microsoft Yahei"/>
                <a:cs typeface="Microsoft Yahei"/>
              </a:rPr>
              <a:t>红外吸收型气体传感器的工作原理</a:t>
            </a:r>
          </a:p>
        </p:txBody>
      </p:sp>
      <p:sp>
        <p:nvSpPr>
          <p:cNvPr id="4" name="AutoShape 4"/>
          <p:cNvSpPr/>
          <p:nvPr/>
        </p:nvSpPr>
        <p:spPr>
          <a:xfrm>
            <a:off x="352425" y="6254177"/>
            <a:ext cx="5497697" cy="508573"/>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200">
                <a:solidFill>
                  <a:srgbClr val="DE9A39">
                    <a:alpha val="100000"/>
                  </a:srgbClr>
                </a:solidFill>
                <a:latin typeface="Microsoft Yahei"/>
                <a:ea typeface="Microsoft Yahei"/>
                <a:cs typeface="Microsoft Yahei"/>
              </a:rPr>
              <a:t>https://wenku.baidu.com</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红外光谱</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红外光谱是物质与电磁辐射相互作用的产物，当红外光照射物质时，物质会吸收特定波长的光并产生红外吸收光谱。</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分子振动与转动</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在红外光谱中，分子振动和转动能级跃迁导致光子吸收，产生特征吸收峰。</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红外吸收光谱学基础</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5421" b="542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不同气体分子在特定波长范围内有不同的吸收特性，这使得每种气体都有其独特的红外吸收光谱。</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由于气体分子在红外区域的强吸收，使得红外吸收型气体传感器具有高灵敏度。</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气体分子的红外吸收特征</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灵敏度高</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选择性吸收</a:t>
            </a:r>
            <a:endParaRPr lang="en-US" sz="1100"/>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https://d.book118.com/517113004034006030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CFB"/>
      </a:lt1>
      <a:dk2>
        <a:srgbClr val="000000"/>
      </a:dk2>
      <a:lt2>
        <a:srgbClr val="FFFFFF"/>
      </a:lt2>
      <a:accent1>
        <a:srgbClr val="754807"/>
      </a:accent1>
      <a:accent2>
        <a:srgbClr val="B57016"/>
      </a:accent2>
      <a:accent3>
        <a:srgbClr val="DE9A39"/>
      </a:accent3>
      <a:accent4>
        <a:srgbClr val="F2B168"/>
      </a:accent4>
      <a:accent5>
        <a:srgbClr val="FDBE00"/>
      </a:accent5>
      <a:accent6>
        <a:srgbClr val="D16A15"/>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48</Paragraphs>
  <Slides>11</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11</vt:i4>
      </vt:variant>
    </vt:vector>
  </HeadingPairs>
  <TitlesOfParts>
    <vt:vector baseType="lpstr" size="15">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2024-09-01T18:07:51.438</cp:lastPrinted>
  <dcterms:created xsi:type="dcterms:W3CDTF">2024-09-01T10:07:51Z</dcterms:created>
  <dcterms:modified xsi:type="dcterms:W3CDTF">2024-09-01T10:07:53Z</dcterms:modified>
</cp:coreProperties>
</file>