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5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8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911F1-5C92-4D2C-BEFB-94510DC19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7B128-43AE-4721-A608-CDCA9D0FB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1D330-8D3E-4982-9B86-055966A31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C048C-B6C1-45F2-9478-A07F80CC9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4C26F5-83A0-4D57-BA75-CA13F34F7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932D51-E970-4076-92EB-1B201C2DE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BAF142-0C8F-4ACC-B290-CDE657FAC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074A1-7095-47D2-8BDD-2D712B40F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CF9CC-6E9D-458D-BCC2-08EE4CD01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7072C-D63C-42F8-A489-7FC0C10D2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69BCD-E5D2-4C2F-AA13-8942FCA44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署名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标题" descr="7b0a20202020227461726765744d6f64756c65223a202270726f636573734f6e6c696e65466f6e7473220a7d0a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671955" y="793115"/>
            <a:ext cx="1388110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演示秋鸿楷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984250" y="793115"/>
            <a:ext cx="747395" cy="499427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eaVert"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-5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水墨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6" y="0"/>
            <a:ext cx="1219200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9283065" y="114256"/>
            <a:ext cx="2112962" cy="934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7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9489440" y="1048741"/>
            <a:ext cx="1700212" cy="2546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6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3" descr="水墨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3111500" y="793115"/>
            <a:ext cx="2412365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6" name="署名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618151" y="793214"/>
            <a:ext cx="2442487" cy="5585552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水墨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400" y="1391991"/>
            <a:ext cx="10969200" cy="4695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400" y="365126"/>
            <a:ext cx="10969200" cy="1026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583" r:id="rId2"/>
    <p:sldLayoutId id="2147501584" r:id="rId3"/>
    <p:sldLayoutId id="2147501585" r:id="rId4"/>
    <p:sldLayoutId id="2147501586" r:id="rId5"/>
    <p:sldLayoutId id="2147501587" r:id="rId6"/>
    <p:sldLayoutId id="2147501588" r:id="rId7"/>
    <p:sldLayoutId id="2147501589" r:id="rId8"/>
    <p:sldLayoutId id="2147501590" r:id="rId9"/>
    <p:sldLayoutId id="2147501591" r:id="rId10"/>
    <p:sldLayoutId id="214750159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4000" b="0" i="0" u="none" strike="noStrike" kern="1200" cap="none" spc="-50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ags" Target="../tags/tag98.xml" /><Relationship Id="rId24" Type="http://schemas.openxmlformats.org/officeDocument/2006/relationships/tags" Target="../tags/tag99.xml" /><Relationship Id="rId25" Type="http://schemas.openxmlformats.org/officeDocument/2006/relationships/tags" Target="../tags/tag100.xml" /><Relationship Id="rId26" Type="http://schemas.openxmlformats.org/officeDocument/2006/relationships/tags" Target="../tags/tag101.xml" /><Relationship Id="rId27" Type="http://schemas.openxmlformats.org/officeDocument/2006/relationships/tags" Target="../tags/tag102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image" Target="../media/image5.png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1503006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2024年团圆幸福的春节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pic>
        <p:nvPicPr>
          <p:cNvPr id="2097179" name="图片 16" descr="0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837635" y="1524921"/>
            <a:ext cx="623570" cy="593090"/>
          </a:xfrm>
          <a:prstGeom prst="rect">
            <a:avLst/>
          </a:prstGeom>
        </p:spPr>
      </p:pic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3755556" y="1441927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贰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8"/>
            </p:custDataLst>
          </p:nvPr>
        </p:nvSpPr>
        <p:spPr>
          <a:xfrm>
            <a:off x="3803015" y="2317115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春节的起源和历史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1" name="图片 22" descr="0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665500" y="1524921"/>
            <a:ext cx="623570" cy="593090"/>
          </a:xfrm>
          <a:prstGeom prst="rect">
            <a:avLst/>
          </a:prstGeom>
        </p:spPr>
      </p:pic>
      <p:sp>
        <p:nvSpPr>
          <p:cNvPr id="1048796" name="序号"/>
          <p:cNvSpPr txBox="1"/>
          <p:nvPr>
            <p:custDataLst>
              <p:tags r:id="rId10"/>
            </p:custDataLst>
          </p:nvPr>
        </p:nvSpPr>
        <p:spPr>
          <a:xfrm>
            <a:off x="6583421" y="1441927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叁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1"/>
            </p:custDataLst>
          </p:nvPr>
        </p:nvSpPr>
        <p:spPr>
          <a:xfrm>
            <a:off x="6631305" y="2317115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2024年春节的特点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3" name="图片 28" descr="0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09770" y="1524921"/>
            <a:ext cx="623570" cy="593090"/>
          </a:xfrm>
          <a:prstGeom prst="rect">
            <a:avLst/>
          </a:prstGeom>
        </p:spPr>
      </p:pic>
      <p:sp>
        <p:nvSpPr>
          <p:cNvPr id="1048800" name="序号"/>
          <p:cNvSpPr txBox="1"/>
          <p:nvPr>
            <p:custDataLst>
              <p:tags r:id="rId13"/>
            </p:custDataLst>
          </p:nvPr>
        </p:nvSpPr>
        <p:spPr>
          <a:xfrm>
            <a:off x="927691" y="1441927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壹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4"/>
            </p:custDataLst>
          </p:nvPr>
        </p:nvSpPr>
        <p:spPr>
          <a:xfrm>
            <a:off x="975360" y="2317115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目录标题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5" name="图片 34" descr="0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93365" y="1524921"/>
            <a:ext cx="623570" cy="593090"/>
          </a:xfrm>
          <a:prstGeom prst="rect">
            <a:avLst/>
          </a:prstGeom>
        </p:spPr>
      </p:pic>
      <p:sp>
        <p:nvSpPr>
          <p:cNvPr id="1048804" name="序号"/>
          <p:cNvSpPr txBox="1"/>
          <p:nvPr>
            <p:custDataLst>
              <p:tags r:id="rId16"/>
            </p:custDataLst>
          </p:nvPr>
        </p:nvSpPr>
        <p:spPr>
          <a:xfrm>
            <a:off x="9411286" y="1441927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7"/>
            </p:custDataLst>
          </p:nvPr>
        </p:nvSpPr>
        <p:spPr>
          <a:xfrm>
            <a:off x="9458960" y="2317115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春节的传统习俗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7" name="图片 58" descr="0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251568" y="4188607"/>
            <a:ext cx="623570" cy="593090"/>
          </a:xfrm>
          <a:prstGeom prst="rect">
            <a:avLst/>
          </a:prstGeom>
        </p:spPr>
      </p:pic>
      <p:sp>
        <p:nvSpPr>
          <p:cNvPr id="1048808" name="序号"/>
          <p:cNvSpPr txBox="1"/>
          <p:nvPr>
            <p:custDataLst>
              <p:tags r:id="rId19"/>
            </p:custDataLst>
          </p:nvPr>
        </p:nvSpPr>
        <p:spPr>
          <a:xfrm>
            <a:off x="5169489" y="4105613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20"/>
            </p:custDataLst>
          </p:nvPr>
        </p:nvSpPr>
        <p:spPr>
          <a:xfrm>
            <a:off x="5217160" y="4980940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春节的意义和价值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9" name="图片 64" descr="06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079433" y="4188607"/>
            <a:ext cx="623570" cy="593090"/>
          </a:xfrm>
          <a:prstGeom prst="rect">
            <a:avLst/>
          </a:prstGeom>
        </p:spPr>
      </p:pic>
      <p:sp>
        <p:nvSpPr>
          <p:cNvPr id="1048812" name="序号"/>
          <p:cNvSpPr txBox="1"/>
          <p:nvPr>
            <p:custDataLst>
              <p:tags r:id="rId22"/>
            </p:custDataLst>
          </p:nvPr>
        </p:nvSpPr>
        <p:spPr>
          <a:xfrm>
            <a:off x="7997354" y="4131013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柒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23"/>
            </p:custDataLst>
          </p:nvPr>
        </p:nvSpPr>
        <p:spPr>
          <a:xfrm>
            <a:off x="8044815" y="4980940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62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如何过一个有意义、幸福的春节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91" name="图片 70" descr="06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423703" y="4188607"/>
            <a:ext cx="623570" cy="593090"/>
          </a:xfrm>
          <a:prstGeom prst="rect">
            <a:avLst/>
          </a:prstGeom>
        </p:spPr>
      </p:pic>
      <p:sp>
        <p:nvSpPr>
          <p:cNvPr id="1048816" name="序号"/>
          <p:cNvSpPr txBox="1"/>
          <p:nvPr>
            <p:custDataLst>
              <p:tags r:id="rId25"/>
            </p:custDataLst>
          </p:nvPr>
        </p:nvSpPr>
        <p:spPr>
          <a:xfrm>
            <a:off x="2341624" y="4105613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伍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6"/>
            </p:custDataLst>
          </p:nvPr>
        </p:nvSpPr>
        <p:spPr>
          <a:xfrm>
            <a:off x="2389505" y="4980940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现代春节的新习俗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添加文档标题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春节的起源</a:t>
            </a:r>
            <a:endParaRPr lang="zh-CN" altLang="en-US"/>
          </a:p>
        </p:txBody>
      </p:sp>
      <p:sp>
        <p:nvSpPr>
          <p:cNvPr id="1048942" name="矩形: 圆角 1"/>
          <p:cNvSpPr/>
          <p:nvPr>
            <p:custDataLst>
              <p:tags r:id="rId2"/>
            </p:custDataLst>
          </p:nvPr>
        </p:nvSpPr>
        <p:spPr>
          <a:xfrm>
            <a:off x="608400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44" name="Freeform 7"/>
          <p:cNvSpPr/>
          <p:nvPr>
            <p:custDataLst>
              <p:tags r:id="rId3"/>
            </p:custDataLst>
          </p:nvPr>
        </p:nvSpPr>
        <p:spPr bwMode="auto">
          <a:xfrm flipV="1">
            <a:off x="733425" y="248869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4"/>
            </p:custDataLst>
          </p:nvPr>
        </p:nvSpPr>
        <p:spPr>
          <a:xfrm>
            <a:off x="733425" y="2446809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8" name="正文"/>
          <p:cNvSpPr txBox="1"/>
          <p:nvPr>
            <p:custDataLst>
              <p:tags r:id="rId5"/>
            </p:custDataLst>
          </p:nvPr>
        </p:nvSpPr>
        <p:spPr>
          <a:xfrm>
            <a:off x="2169626" y="235161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起源时间：春节起源于虞舜时期兴起于公元前2000多年前的农耕文化的祭神祭祖活动，经过多个朝代的演变，最终在辛亥革命后成为正式的名称。</a:t>
            </a:r>
            <a:endParaRPr lang="zh-CN" altLang="en-US" sz="11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8950" name="矩形: 圆角 19"/>
          <p:cNvSpPr/>
          <p:nvPr>
            <p:custDataLst>
              <p:tags r:id="rId6"/>
            </p:custDataLst>
          </p:nvPr>
        </p:nvSpPr>
        <p:spPr>
          <a:xfrm>
            <a:off x="6159003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52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7682" y="248742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8"/>
            </p:custDataLst>
          </p:nvPr>
        </p:nvSpPr>
        <p:spPr>
          <a:xfrm>
            <a:off x="6277682" y="2446174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56" name="正文"/>
          <p:cNvSpPr txBox="1"/>
          <p:nvPr>
            <p:custDataLst>
              <p:tags r:id="rId9"/>
            </p:custDataLst>
          </p:nvPr>
        </p:nvSpPr>
        <p:spPr>
          <a:xfrm>
            <a:off x="7714517" y="235288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起源传说：春节的起源蕴含着一些传说和故事，其中最为流传的是关于年兽的传说，人们用红色、火光和鞭炮来驱赶年兽，这便是现在春节中贴红春联、放烟火和守岁的雏形。</a:t>
            </a:r>
            <a:endParaRPr lang="zh-CN" altLang="en-US" sz="11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8958" name="矩形: 圆角 28"/>
          <p:cNvSpPr/>
          <p:nvPr>
            <p:custDataLst>
              <p:tags r:id="rId10"/>
            </p:custDataLst>
          </p:nvPr>
        </p:nvSpPr>
        <p:spPr>
          <a:xfrm>
            <a:off x="608400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60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733425" y="413115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12"/>
            </p:custDataLst>
          </p:nvPr>
        </p:nvSpPr>
        <p:spPr>
          <a:xfrm>
            <a:off x="733425" y="408927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4" name="正文"/>
          <p:cNvSpPr txBox="1"/>
          <p:nvPr>
            <p:custDataLst>
              <p:tags r:id="rId13"/>
            </p:custDataLst>
          </p:nvPr>
        </p:nvSpPr>
        <p:spPr>
          <a:xfrm>
            <a:off x="2169626" y="3994073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1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历史发展：春节的历史悠久，经历了多个朝代的演变。在古代，春节是岁首祈岁祭祀的重大节日，从虞舜兴起，从虞舜兴起，到尧舜禹时代的兴起商周时代的兴起，再到秦汉时代的逐渐形成岁首节俗。</a:t>
            </a:r>
            <a:endParaRPr lang="zh-CN" altLang="en-US" sz="11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8966" name="矩形: 圆角 24"/>
          <p:cNvSpPr/>
          <p:nvPr>
            <p:custDataLst>
              <p:tags r:id="rId14"/>
            </p:custDataLst>
          </p:nvPr>
        </p:nvSpPr>
        <p:spPr>
          <a:xfrm>
            <a:off x="6159003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68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7682" y="4129887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70" name="标题"/>
          <p:cNvSpPr txBox="1"/>
          <p:nvPr>
            <p:custDataLst>
              <p:tags r:id="rId16"/>
            </p:custDataLst>
          </p:nvPr>
        </p:nvSpPr>
        <p:spPr>
          <a:xfrm>
            <a:off x="6277682" y="408800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2" name="正文"/>
          <p:cNvSpPr txBox="1"/>
          <p:nvPr>
            <p:custDataLst>
              <p:tags r:id="rId17"/>
            </p:custDataLst>
          </p:nvPr>
        </p:nvSpPr>
        <p:spPr>
          <a:xfrm>
            <a:off x="7714517" y="3994708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6571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文化意义：春节是中国最重要的传统节日之一，承载着中华民族的文化底蕴和精神内涵。春节期间，人们会进行一系列的传统活动，如贴春联、挂灯笼、放鞭炮、拜年等，这些活动不仅是对祖先的敬仰和纪念，更是对家庭、亲情和友情的重视和维系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春节的历史发展</a:t>
            </a:r>
            <a:endParaRPr lang="zh-CN" altLang="en-US"/>
          </a:p>
        </p:txBody>
      </p:sp>
      <p:sp>
        <p:nvSpPr>
          <p:cNvPr id="10490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历史意义：作为中国最重要的传统节日之一，春节承载着团圆、祝福、感恩等丰富的文化内涵和意义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起源：起源于上古时代的岁首祈年祭祀，由此演变而来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发展历程：由上古时代岁首祈年祭祀演变而来，历经多个朝代的更迭，逐渐发展成为今天的春节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传承与创新：在传承的基础上，春节也在不断发展创新，以适应时代的变化和人们的需求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春节的文化内涵</a:t>
            </a:r>
            <a:endParaRPr lang="zh-CN" altLang="en-US"/>
          </a:p>
        </p:txBody>
      </p:sp>
      <p:sp>
        <p:nvSpPr>
          <p:cNvPr id="10490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春节是中国最重要的传统节日之一，具有悠久的历史和丰富的文化内涵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春节起源蕴含着古代人们对自然的敬畏和祈福消灾的愿望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春节期间的传统习俗和活动，如贴春联、放鞭炮、拜年等，传递着团圆、和谐、幸福的文化价值观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春节也是家庭团聚、亲情友情的集中体现，强化了人们对中华文化的认同感和归属感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611"/>
          </a:bodyPr>
          <a:lstStyle/>
          <a:p>
            <a:r>
              <a:rPr lang="zh-CN" altLang="en-US"/>
              <a:t>2024年春节的特点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团圆幸福</a:t>
            </a:r>
            <a:endParaRPr lang="zh-CN" altLang="en-US"/>
          </a:p>
        </p:txBody>
      </p:sp>
      <p:sp>
        <p:nvSpPr>
          <p:cNvPr id="104919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9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家庭聚会：2024年春节期间，人们更注重家庭聚会，共同庆祝团圆幸福的时刻。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传统习俗：春节期间的传统习俗得到更多关注和传承，如贴春联、放鞭炮、包饺子等，增添了浓厚的节日氛围。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旅游热潮：受疫情影响，2024年春节期间旅游市场相对冷清，人们更倾向于在家中享受团圆时光。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文化活动：春节期间，各类文化活动丰富多彩，如观看春晚、参加庙会等，让人们在欢声笑语中感受团圆幸福的氛围。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传统与现代的融合</a:t>
            </a:r>
            <a:endParaRPr lang="zh-CN" altLang="en-US"/>
          </a:p>
        </p:txBody>
      </p:sp>
      <p:sp>
        <p:nvSpPr>
          <p:cNvPr id="10492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传统习俗的保留：如贴春联、放鞭炮、拜年等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团圆幸福的主题：无论在城市还是农村，春节都是家人团聚、幸福快乐的时刻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文化传承与创新：春节作为中国最重要的传统节日，在传承中不断创新，展现出新的活力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现代科技的应用：如线上拜年、网络红包等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丰富多彩的庆祝活动</a:t>
            </a:r>
            <a:endParaRPr lang="zh-CN" altLang="en-US"/>
          </a:p>
        </p:txBody>
      </p:sp>
      <p:sp>
        <p:nvSpPr>
          <p:cNvPr id="10493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家庭聚会：家人团聚，共度佳节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旅游热潮：春节假期成为旅游高峰期，人们纷纷出游赏景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线上拜年：利用社交媒体等平台进行线上拜年，方便快捷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社区活动：举办各种民俗活动，如舞龙舞狮、放鞭炮等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611"/>
          </a:bodyPr>
          <a:lstStyle/>
          <a:p>
            <a:r>
              <a:rPr lang="zh-CN" altLang="en-US"/>
              <a:t>春节的传统习俗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贴春联、贴窗花</a:t>
            </a:r>
            <a:endParaRPr lang="zh-CN" altLang="en-US"/>
          </a:p>
        </p:txBody>
      </p:sp>
      <p:sp>
        <p:nvSpPr>
          <p:cNvPr id="1049454" name="矩形 5"/>
          <p:cNvSpPr/>
          <p:nvPr>
            <p:custDataLst>
              <p:tags r:id="rId2"/>
            </p:custDataLst>
          </p:nvPr>
        </p:nvSpPr>
        <p:spPr>
          <a:xfrm>
            <a:off x="1074809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矩形 10"/>
          <p:cNvSpPr/>
          <p:nvPr>
            <p:custDataLst>
              <p:tags r:id="rId3"/>
            </p:custDataLst>
          </p:nvPr>
        </p:nvSpPr>
        <p:spPr>
          <a:xfrm>
            <a:off x="1717418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TextBox 2"/>
          <p:cNvSpPr txBox="1"/>
          <p:nvPr>
            <p:custDataLst>
              <p:tags r:id="rId4"/>
            </p:custDataLst>
          </p:nvPr>
        </p:nvSpPr>
        <p:spPr>
          <a:xfrm>
            <a:off x="1355870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贴春联：春节期间，人们会在家门口贴上春联，以表达祝福和喜庆之情。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60" name="矩形 6"/>
          <p:cNvSpPr/>
          <p:nvPr>
            <p:custDataLst>
              <p:tags r:id="rId5"/>
            </p:custDataLst>
          </p:nvPr>
        </p:nvSpPr>
        <p:spPr>
          <a:xfrm>
            <a:off x="6414304" y="1499487"/>
            <a:ext cx="4696887" cy="475046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矩形 11"/>
          <p:cNvSpPr/>
          <p:nvPr>
            <p:custDataLst>
              <p:tags r:id="rId6"/>
            </p:custDataLst>
          </p:nvPr>
        </p:nvSpPr>
        <p:spPr>
          <a:xfrm>
            <a:off x="7093263" y="1490400"/>
            <a:ext cx="964380" cy="50004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TextBox 2"/>
          <p:cNvSpPr txBox="1"/>
          <p:nvPr>
            <p:custDataLst>
              <p:tags r:id="rId7"/>
            </p:custDataLst>
          </p:nvPr>
        </p:nvSpPr>
        <p:spPr>
          <a:xfrm>
            <a:off x="6695365" y="2805476"/>
            <a:ext cx="4134927" cy="2508579"/>
          </a:xfrm>
          <a:prstGeom prst="rect">
            <a:avLst/>
          </a:prstGeom>
          <a:noFill/>
        </p:spPr>
        <p:txBody>
          <a:bodyPr wrap="square" rtlCol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贴窗花：窗花是中国传统民间艺术，春节期间人们会在窗户上贴上各种窗花，寓意着祈福、吉祥和美好。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拜年、送红包</a:t>
            </a:r>
            <a:endParaRPr lang="zh-CN" altLang="en-US"/>
          </a:p>
        </p:txBody>
      </p:sp>
      <p:sp>
        <p:nvSpPr>
          <p:cNvPr id="1049500" name="椭圆 262"/>
          <p:cNvSpPr/>
          <p:nvPr>
            <p:custDataLst>
              <p:tags r:id="rId2"/>
            </p:custDataLst>
          </p:nvPr>
        </p:nvSpPr>
        <p:spPr>
          <a:xfrm>
            <a:off x="2414161" y="3172988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2" name="椭圆 263"/>
          <p:cNvSpPr/>
          <p:nvPr>
            <p:custDataLst>
              <p:tags r:id="rId3"/>
            </p:custDataLst>
          </p:nvPr>
        </p:nvSpPr>
        <p:spPr>
          <a:xfrm>
            <a:off x="3266392" y="3253375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64"/>
          <p:cNvSpPr/>
          <p:nvPr>
            <p:custDataLst>
              <p:tags r:id="rId4"/>
            </p:custDataLst>
          </p:nvPr>
        </p:nvSpPr>
        <p:spPr>
          <a:xfrm>
            <a:off x="4064378" y="3489960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65"/>
          <p:cNvSpPr/>
          <p:nvPr>
            <p:custDataLst>
              <p:tags r:id="rId5"/>
            </p:custDataLst>
          </p:nvPr>
        </p:nvSpPr>
        <p:spPr>
          <a:xfrm>
            <a:off x="4738842" y="3689947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66"/>
          <p:cNvSpPr/>
          <p:nvPr>
            <p:custDataLst>
              <p:tags r:id="rId6"/>
            </p:custDataLst>
          </p:nvPr>
        </p:nvSpPr>
        <p:spPr>
          <a:xfrm>
            <a:off x="5430299" y="3894508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3820003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68"/>
          <p:cNvSpPr/>
          <p:nvPr>
            <p:custDataLst>
              <p:tags r:id="rId8"/>
            </p:custDataLst>
          </p:nvPr>
        </p:nvSpPr>
        <p:spPr>
          <a:xfrm flipV="1">
            <a:off x="2778189" y="3633741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2" name="椭圆 269"/>
          <p:cNvSpPr/>
          <p:nvPr>
            <p:custDataLst>
              <p:tags r:id="rId9"/>
            </p:custDataLst>
          </p:nvPr>
        </p:nvSpPr>
        <p:spPr>
          <a:xfrm flipV="1">
            <a:off x="2820017" y="3676222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4" name="椭圆 270"/>
          <p:cNvSpPr/>
          <p:nvPr>
            <p:custDataLst>
              <p:tags r:id="rId10"/>
            </p:custDataLst>
          </p:nvPr>
        </p:nvSpPr>
        <p:spPr>
          <a:xfrm flipV="1">
            <a:off x="7787004" y="2819417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2934442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6" name="椭圆 272"/>
          <p:cNvSpPr/>
          <p:nvPr>
            <p:custDataLst>
              <p:tags r:id="rId12"/>
            </p:custDataLst>
          </p:nvPr>
        </p:nvSpPr>
        <p:spPr>
          <a:xfrm flipV="1">
            <a:off x="4010133" y="2693935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3113515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2801117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8" name="椭圆 275"/>
          <p:cNvSpPr/>
          <p:nvPr>
            <p:custDataLst>
              <p:tags r:id="rId15"/>
            </p:custDataLst>
          </p:nvPr>
        </p:nvSpPr>
        <p:spPr>
          <a:xfrm flipV="1">
            <a:off x="7039342" y="2614855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76"/>
          <p:cNvSpPr/>
          <p:nvPr>
            <p:custDataLst>
              <p:tags r:id="rId16"/>
            </p:custDataLst>
          </p:nvPr>
        </p:nvSpPr>
        <p:spPr>
          <a:xfrm flipV="1">
            <a:off x="7081169" y="2657336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77"/>
          <p:cNvSpPr/>
          <p:nvPr>
            <p:custDataLst>
              <p:tags r:id="rId17"/>
            </p:custDataLst>
          </p:nvPr>
        </p:nvSpPr>
        <p:spPr>
          <a:xfrm flipV="1">
            <a:off x="3758516" y="3475582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3590607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79"/>
          <p:cNvSpPr/>
          <p:nvPr>
            <p:custDataLst>
              <p:tags r:id="rId19"/>
            </p:custDataLst>
          </p:nvPr>
        </p:nvSpPr>
        <p:spPr>
          <a:xfrm flipV="1">
            <a:off x="8529438" y="3711514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004305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023258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4402317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图形 15"/>
          <p:cNvSpPr/>
          <p:nvPr>
            <p:custDataLst>
              <p:tags r:id="rId23"/>
            </p:custDataLst>
          </p:nvPr>
        </p:nvSpPr>
        <p:spPr>
          <a:xfrm>
            <a:off x="5016602" y="4093188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0" name="图形 19"/>
          <p:cNvSpPr/>
          <p:nvPr>
            <p:custDataLst>
              <p:tags r:id="rId24"/>
            </p:custDataLst>
          </p:nvPr>
        </p:nvSpPr>
        <p:spPr>
          <a:xfrm>
            <a:off x="8597408" y="3785365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图形 27"/>
          <p:cNvSpPr/>
          <p:nvPr>
            <p:custDataLst>
              <p:tags r:id="rId25"/>
            </p:custDataLst>
          </p:nvPr>
        </p:nvSpPr>
        <p:spPr>
          <a:xfrm>
            <a:off x="4113394" y="2818110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2767133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6" name="正文"/>
          <p:cNvSpPr txBox="1"/>
          <p:nvPr>
            <p:custDataLst>
              <p:tags r:id="rId27"/>
            </p:custDataLst>
          </p:nvPr>
        </p:nvSpPr>
        <p:spPr>
          <a:xfrm>
            <a:off x="608400" y="2839677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拜年：春节期间，人们互相拜年祝福，祈求新的一年平安顺利。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28"/>
            </p:custDataLst>
          </p:nvPr>
        </p:nvSpPr>
        <p:spPr>
          <a:xfrm>
            <a:off x="9419575" y="2839677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送红包：长辈给晚辈送红包，寓意着祝福和关爱，也是春节期间的传统习俗之一。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吃年夜饭、放鞭炮</a:t>
            </a:r>
            <a:endParaRPr lang="zh-CN" altLang="en-US"/>
          </a:p>
        </p:txBody>
      </p:sp>
      <p:sp>
        <p:nvSpPr>
          <p:cNvPr id="104957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917832" y="1290127"/>
            <a:ext cx="984694" cy="286357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44066" y="4481696"/>
            <a:ext cx="936089" cy="257110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4"/>
          <p:cNvSpPr/>
          <p:nvPr>
            <p:custDataLst>
              <p:tags r:id="rId4"/>
            </p:custDataLst>
          </p:nvPr>
        </p:nvSpPr>
        <p:spPr>
          <a:xfrm>
            <a:off x="3125699" y="2226227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5"/>
          <p:cNvSpPr/>
          <p:nvPr>
            <p:custDataLst>
              <p:tags r:id="rId5"/>
            </p:custDataLst>
          </p:nvPr>
        </p:nvSpPr>
        <p:spPr>
          <a:xfrm flipV="1">
            <a:off x="2978533" y="1490400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125699" y="3042675"/>
            <a:ext cx="2571100" cy="231652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7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吃年夜饭：春节最重要的习俗之一，全家人聚在一起享用丰盛的晚餐，寓意团圆和睦。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4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284080" y="1305484"/>
            <a:ext cx="984694" cy="286357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09034" y="4496412"/>
            <a:ext cx="936089" cy="257110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任意多边形 11"/>
          <p:cNvSpPr/>
          <p:nvPr>
            <p:custDataLst>
              <p:tags r:id="rId9"/>
            </p:custDataLst>
          </p:nvPr>
        </p:nvSpPr>
        <p:spPr>
          <a:xfrm>
            <a:off x="6491946" y="2240943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12"/>
          <p:cNvSpPr/>
          <p:nvPr>
            <p:custDataLst>
              <p:tags r:id="rId10"/>
            </p:custDataLst>
          </p:nvPr>
        </p:nvSpPr>
        <p:spPr>
          <a:xfrm flipV="1">
            <a:off x="6344781" y="1505756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1946" y="3042675"/>
            <a:ext cx="2571100" cy="231652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放鞭炮：在春节期间燃放鞭炮可以驱赶“年兽”，带来好运和平安，同时营造热闹喜庆的氛围。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https://d.book118.com/517115030063006032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custom2023030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SLIDE_CONTENT_AREA" val="{&quot;left&quot;:&quot;40.5&quot;,&quot;top&quot;:&quot;36.55&quot;,&quot;width&quot;:&quot;288.75&quot;,&quot;height&quot;:&quot;475.2&quot;}"/>
  <p:tag name="KSO_WM_SLIDE_ID" val="custom2023030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2_2"/>
  <p:tag name="KSO_WM_UNIT_INDEX" val="1_2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2_1"/>
  <p:tag name="KSO_WM_UNIT_INDEX" val="1_2_1"/>
  <p:tag name="KSO_WM_UNIT_LAYERLEVEL" val="1_1_1"/>
  <p:tag name="KSO_WM_UNIT_PRESET_TEXT" val="贰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3_1"/>
  <p:tag name="KSO_WM_UNIT_INDEX" val="1_3_1"/>
  <p:tag name="KSO_WM_UNIT_LAYERLEVEL" val="1_1_1"/>
  <p:tag name="KSO_WM_UNIT_PRESET_TEXT" val="叁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1_2"/>
  <p:tag name="KSO_WM_UNIT_INDEX" val="1_1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1_1"/>
  <p:tag name="KSO_WM_UNIT_INDEX" val="1_1_1"/>
  <p:tag name="KSO_WM_UNIT_LAYERLEVEL" val="1_1_1"/>
  <p:tag name="KSO_WM_UNIT_PRESET_TEXT" val="壹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4_2"/>
  <p:tag name="KSO_WM_UNIT_INDEX" val="1_4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4_1"/>
  <p:tag name="KSO_WM_UNIT_INDEX" val="1_4_1"/>
  <p:tag name="KSO_WM_UNIT_LAYERLEVEL" val="1_1_1"/>
  <p:tag name="KSO_WM_UNIT_PRESET_TEXT" val="肆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6_2"/>
  <p:tag name="KSO_WM_UNIT_INDEX" val="1_6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6_1"/>
  <p:tag name="KSO_WM_UNIT_INDEX" val="1_6_1"/>
  <p:tag name="KSO_WM_UNIT_LAYERLEVEL" val="1_1_1"/>
  <p:tag name="KSO_WM_UNIT_PRESET_TEXT" val="陆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7_2"/>
  <p:tag name="KSO_WM_UNIT_INDEX" val="1_7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7_1"/>
  <p:tag name="KSO_WM_UNIT_INDEX" val="1_7_1"/>
  <p:tag name="KSO_WM_UNIT_LAYERLEVEL" val="1_1_1"/>
  <p:tag name="KSO_WM_UNIT_PRESET_TEXT" val="柒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5_2"/>
  <p:tag name="KSO_WM_UNIT_INDEX" val="1_5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5_1"/>
  <p:tag name="KSO_WM_UNIT_INDEX" val="1_5_1"/>
  <p:tag name="KSO_WM_UNIT_LAYERLEVEL" val="1_1_1"/>
  <p:tag name="KSO_WM_UNIT_PRESET_TEXT" val="伍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6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1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4"/>
  <p:tag name="KSO_WM_UNIT_INDEX" val="1_2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3"/>
  <p:tag name="KSO_WM_UNIT_INDEX" val="1_2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2"/>
  <p:tag name="KSO_WM_UNIT_INDEX" val="1_22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1"/>
  <p:tag name="KSO_WM_UNIT_INDEX" val="1_21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8"/>
  <p:tag name="KSO_WM_UNIT_INDEX" val="1_1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1"/>
  <p:tag name="KSO_WM_UNIT_INDEX" val="1_11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8"/>
  <p:tag name="KSO_WM_UNIT_INDEX" val="1_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6"/>
  <p:tag name="KSO_WM_UNIT_INDEX" val="1_6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"/>
  <p:tag name="KSO_WM_UNIT_INDEX" val="1_1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6">
      <a:dk1>
        <a:sysClr val="windowText" lastClr="000000"/>
      </a:dk1>
      <a:lt1>
        <a:sysClr val="window" lastClr="FFFFFF"/>
      </a:lt1>
      <a:dk2>
        <a:srgbClr val="333333"/>
      </a:dk2>
      <a:lt2>
        <a:srgbClr val="E5E8E6"/>
      </a:lt2>
      <a:accent1>
        <a:srgbClr val="7D9085"/>
      </a:accent1>
      <a:accent2>
        <a:srgbClr val="8B8D85"/>
      </a:accent2>
      <a:accent3>
        <a:srgbClr val="998B84"/>
      </a:accent3>
      <a:accent4>
        <a:srgbClr val="A78884"/>
      </a:accent4>
      <a:accent5>
        <a:srgbClr val="B58683"/>
      </a:accent5>
      <a:accent6>
        <a:srgbClr val="C38383"/>
      </a:accent6>
      <a:hlink>
        <a:srgbClr val="658BD5"/>
      </a:hlink>
      <a:folHlink>
        <a:srgbClr val="A16AA5"/>
      </a:folHlink>
    </a:clrScheme>
    <a:fontScheme name="自定义 85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汉仪古隶简</vt:lpstr>
      <vt:lpstr>MiSans Normal</vt:lpstr>
      <vt:lpstr>MiSans</vt:lpstr>
      <vt:lpstr>Wingdings</vt:lpstr>
      <vt:lpstr>演示秋鸿楷</vt:lpstr>
      <vt:lpstr>Calibri Light</vt:lpstr>
      <vt:lpstr>宋体</vt:lpstr>
      <vt:lpstr>微软雅黑</vt:lpstr>
      <vt:lpstr>Office Theme</vt:lpstr>
      <vt:lpstr>2024年团圆幸福的春节</vt:lpstr>
      <vt:lpstr>目录</vt:lpstr>
      <vt:lpstr>添加文档标题</vt:lpstr>
      <vt:lpstr>春节的起源和历史</vt:lpstr>
      <vt:lpstr>春节的起源</vt:lpstr>
      <vt:lpstr>春节的历史发展</vt:lpstr>
      <vt:lpstr>春节的文化内涵</vt:lpstr>
      <vt:lpstr>2024年春节的特点</vt:lpstr>
      <vt:lpstr>团圆幸福</vt:lpstr>
      <vt:lpstr>传统与现代的融合</vt:lpstr>
      <vt:lpstr>丰富多彩的庆祝活动</vt:lpstr>
      <vt:lpstr>春节的传统习俗</vt:lpstr>
      <vt:lpstr>贴春联、贴窗花</vt:lpstr>
      <vt:lpstr>拜年、送红包</vt:lpstr>
      <vt:lpstr>吃年夜饭、放鞭炮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2024-09-05T06:43:54.265</cp:lastPrinted>
  <dcterms:created xsi:type="dcterms:W3CDTF">2024-09-04T22:43:54Z</dcterms:created>
  <dcterms:modified xsi:type="dcterms:W3CDTF">2024-09-04T22:43:59Z</dcterms:modified>
</cp:coreProperties>
</file>