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5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2" r:id="rId22"/>
  </p:sldIdLst>
  <p:sldSz cx="9144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2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wmf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D92FD624-ABB4-41DE-898E-7C43C2B68884}" type="datetimeFigureOut">
              <a:rPr lang="zh-CN" altLang="en-US"/>
              <a:pPr>
                <a:defRPr/>
              </a:pPr>
              <a:t>2019/11/9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9513C1D-65E7-488A-B15B-80F18F6606E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05" name="幻灯片图像占位符 1"/>
          <p:cNvSpPr>
            <a:spLocks noGrp="1" noRot="1" noChangeAspec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1506" name="文本占位符 2"/>
          <p:cNvSpPr>
            <a:spLocks noGrp="1"/>
          </p:cNvSpPr>
          <p:nvPr>
            <p:ph type="body" idx="3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673" name="幻灯片图像占位符 1"/>
          <p:cNvSpPr>
            <a:spLocks noGrp="1" noRot="1" noChangeAspec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8674" name="文本占位符 2"/>
          <p:cNvSpPr>
            <a:spLocks noGrp="1"/>
          </p:cNvSpPr>
          <p:nvPr>
            <p:ph type="body" idx="3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865" name="幻灯片图像占位符 1"/>
          <p:cNvSpPr>
            <a:spLocks noGrp="1" noRot="1" noChangeAspec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6866" name="文本占位符 2"/>
          <p:cNvSpPr>
            <a:spLocks noGrp="1"/>
          </p:cNvSpPr>
          <p:nvPr>
            <p:ph type="body" idx="3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D307B5-08D5-4994-9806-7FADF57439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3437F1-42E8-4D7A-821E-FD5F27BF09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3D1D4B-C3BD-412E-B36A-164A565BEB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B0E8D9-DD62-488C-BD13-5B69B56544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58F789F-057A-4B99-AA7F-17C0BF6C3B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B92B243-325C-414B-9CF6-6CCF445096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5F6290A-4547-43D0-936D-2B8195CA9D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4E9876-C4EB-4791-AEC0-F315FDD5B2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ACE3CA-6937-4C30-A88F-EEFEB2D30A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F89BF2-385A-43C8-87D6-AD10B9DC36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9209CB-4F1F-4ACB-A646-B1A1B29823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31890-72FC-4E33-B200-CE0113EC029E}" type="datetimeFigureOut">
              <a:rPr lang="zh-CN" altLang="en-US"/>
              <a:pPr>
                <a:defRPr/>
              </a:pPr>
              <a:t>2019/11/9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979B12-C0EA-4104-B156-6104F63A8BD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63CB2-6947-4CB5-8480-0D386029B197}" type="datetimeFigureOut">
              <a:rPr lang="zh-CN" altLang="en-US"/>
              <a:pPr>
                <a:defRPr/>
              </a:pPr>
              <a:t>2019/11/9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49D29-7384-448C-ACCF-047B32B6E17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A7F73-8D00-492C-BB11-12CAF70B995C}" type="datetimeFigureOut">
              <a:rPr lang="zh-CN" altLang="en-US"/>
              <a:pPr>
                <a:defRPr/>
              </a:pPr>
              <a:t>2019/11/9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248874-3F93-4E65-AB16-E4FB64781E7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AC0B08-7D8A-49FE-8AE2-7822AAE3C804}" type="datetimeFigureOut">
              <a:rPr lang="zh-CN" altLang="en-US"/>
              <a:pPr>
                <a:defRPr/>
              </a:pPr>
              <a:t>2019/11/9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0379B-89E7-40C4-97F8-C568F6A30EC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29A85-682E-4FBD-8D3C-5945CC5AD2DA}" type="datetimeFigureOut">
              <a:rPr lang="zh-CN" altLang="en-US"/>
              <a:pPr>
                <a:defRPr/>
              </a:pPr>
              <a:t>2019/11/9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9816F-CA85-4038-A1ED-A91B25EEA2C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325FE1-1D87-46CB-BC2F-600ACD9AC3B2}" type="datetimeFigureOut">
              <a:rPr lang="zh-CN" altLang="en-US"/>
              <a:pPr>
                <a:defRPr/>
              </a:pPr>
              <a:t>2019/11/9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C416B3-AD0A-4FF9-98B9-602A6A6FB7C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1A9C6-5525-4723-A0DE-26F19D4BCCE4}" type="datetimeFigureOut">
              <a:rPr lang="zh-CN" altLang="en-US"/>
              <a:pPr>
                <a:defRPr/>
              </a:pPr>
              <a:t>2019/11/9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E9BE31-238D-4AF4-9149-E1D50A7C5B3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6E26F9-428E-425C-9B40-4914A56A9516}" type="datetimeFigureOut">
              <a:rPr lang="zh-CN" altLang="en-US"/>
              <a:pPr>
                <a:defRPr/>
              </a:pPr>
              <a:t>2019/11/9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C822E-0F98-4C70-887A-B0EDFBBD493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AB575-F9DD-4398-89C8-6A74B89B7472}" type="datetimeFigureOut">
              <a:rPr lang="zh-CN" altLang="en-US"/>
              <a:pPr>
                <a:defRPr/>
              </a:pPr>
              <a:t>2019/11/9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0AB22-63F4-4E8B-84EF-1D5DA6AE04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293EF-F58A-4842-8F47-1E7B84C7C893}" type="datetimeFigureOut">
              <a:rPr lang="zh-CN" altLang="en-US"/>
              <a:pPr>
                <a:defRPr/>
              </a:pPr>
              <a:t>2019/11/9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E1AC2-A16A-4711-B1BD-3E25BA4D54C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7BD34-7755-47F1-807F-17CB5F97A72F}" type="datetimeFigureOut">
              <a:rPr lang="zh-CN" altLang="en-US"/>
              <a:pPr>
                <a:defRPr/>
              </a:pPr>
              <a:t>2019/11/9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AE0542-209B-477C-9660-79B6F8CF100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770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32771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l" rtl="0" fontAlgn="auto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9pPr>
          </a:lstStyle>
          <a:p>
            <a:pPr>
              <a:defRPr/>
            </a:pPr>
            <a:fld id="{1AFB22FA-23B7-4443-9F5C-ABE096106069}" type="datetimeFigureOut">
              <a:rPr lang="zh-CN" altLang="en-US"/>
              <a:pPr>
                <a:defRPr/>
              </a:pPr>
              <a:t>2019/11/9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ctr" rtl="0" fontAlgn="auto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9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r" rtl="0" fontAlgn="auto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9pPr>
          </a:lstStyle>
          <a:p>
            <a:pPr>
              <a:defRPr/>
            </a:pPr>
            <a:fld id="{DE230383-A215-46CA-B725-6975D01B6A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</p:sldLayoutIdLst>
  <p:transition/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4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oleObject" Target="../embeddings/oleObject1.bin" TargetMode="Internal" /><Relationship Id="rId3" Type="http://schemas.openxmlformats.org/officeDocument/2006/relationships/image" Target="../media/image6.wmf" /><Relationship Id="rId4" Type="http://schemas.openxmlformats.org/officeDocument/2006/relationships/vmlDrawing" Target="../drawings/vmlDrawing1.v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9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7150013114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3" name="标题 1"/>
          <p:cNvSpPr>
            <a:spLocks noGrp="1"/>
          </p:cNvSpPr>
          <p:nvPr>
            <p:ph type="ctrTitle"/>
          </p:nvPr>
        </p:nvSpPr>
        <p:spPr>
          <a:xfrm>
            <a:off x="685800" y="857250"/>
            <a:ext cx="7772400" cy="1549400"/>
          </a:xfrm>
        </p:spPr>
        <p:txBody>
          <a:bodyPr/>
          <a:lstStyle/>
          <a:p>
            <a:pPr eaLnBrk="1" hangingPunct="1"/>
            <a:r>
              <a:rPr lang="zh-CN" altLang="en-US" b="1" smtClean="0">
                <a:solidFill>
                  <a:srgbClr val="FF0000"/>
                </a:solidFill>
              </a:rPr>
              <a:t>肺功能报告的解读</a:t>
            </a:r>
          </a:p>
        </p:txBody>
      </p:sp>
      <p:sp>
        <p:nvSpPr>
          <p:cNvPr id="18434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zh-CN" altLang="en-US" smtClean="0">
              <a:solidFill>
                <a:srgbClr val="0070C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85900" y="785813"/>
            <a:ext cx="6802438" cy="7143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ct val="0"/>
              </a:spcAft>
              <a:defRPr/>
            </a:pPr>
            <a:r>
              <a:rPr lang="zh-CN" altLang="en-US">
                <a:solidFill>
                  <a:srgbClr val="FF0000"/>
                </a:solidFill>
              </a:rPr>
              <a:t>常见的肺功能报告</a:t>
            </a:r>
          </a:p>
        </p:txBody>
      </p:sp>
      <p:sp>
        <p:nvSpPr>
          <p:cNvPr id="19458" name="内容占位符 2"/>
          <p:cNvSpPr>
            <a:spLocks noGrp="1"/>
          </p:cNvSpPr>
          <p:nvPr>
            <p:ph idx="1"/>
          </p:nvPr>
        </p:nvSpPr>
        <p:spPr>
          <a:xfrm>
            <a:off x="457200" y="1357313"/>
            <a:ext cx="8229600" cy="4768850"/>
          </a:xfrm>
        </p:spPr>
        <p:txBody>
          <a:bodyPr/>
          <a:lstStyle/>
          <a:p>
            <a:pPr marL="0" indent="0" eaLnBrk="1" hangingPunct="1">
              <a:buFont typeface="Arial"/>
              <a:buNone/>
            </a:pPr>
            <a:endParaRPr lang="zh-CN" altLang="en-US" smtClean="0"/>
          </a:p>
        </p:txBody>
      </p:sp>
      <p:pic>
        <p:nvPicPr>
          <p:cNvPr id="19459" name="图片 3" descr="d83380fbd7f51ffb45a24215945f7e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43000" y="1643063"/>
            <a:ext cx="6564313" cy="4857750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785813"/>
            <a:ext cx="8229600" cy="6318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ct val="0"/>
              </a:spcAft>
              <a:defRPr/>
            </a:pPr>
            <a:r>
              <a:rPr lang="zh-CN" altLang="en-US">
                <a:solidFill>
                  <a:srgbClr val="FF0000"/>
                </a:solidFill>
                <a:sym typeface="+mn-ea"/>
              </a:rPr>
              <a:t>常见的肺功能报告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0482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/>
              <a:buNone/>
            </a:pPr>
            <a:endParaRPr lang="zh-CN" altLang="en-US" smtClean="0"/>
          </a:p>
        </p:txBody>
      </p:sp>
      <p:pic>
        <p:nvPicPr>
          <p:cNvPr id="20483" name="图片 6" descr="1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143000" y="1500188"/>
            <a:ext cx="6897688" cy="5357812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529" name="标题 1"/>
          <p:cNvSpPr>
            <a:spLocks noGrp="1"/>
          </p:cNvSpPr>
          <p:nvPr>
            <p:ph type="title"/>
          </p:nvPr>
        </p:nvSpPr>
        <p:spPr>
          <a:xfrm>
            <a:off x="457200" y="857250"/>
            <a:ext cx="8229600" cy="857250"/>
          </a:xfrm>
        </p:spPr>
        <p:txBody>
          <a:bodyPr/>
          <a:lstStyle/>
          <a:p>
            <a:pPr eaLnBrk="1" hangingPunct="1"/>
            <a:r>
              <a:rPr lang="zh-CN" altLang="en-US" sz="4000" smtClean="0">
                <a:solidFill>
                  <a:srgbClr val="FF0000"/>
                </a:solidFill>
              </a:rPr>
              <a:t>一、肺功能检查常见检查项目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785938"/>
            <a:ext cx="8229600" cy="466725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zh-CN" altLang="en-US"/>
              <a:t>一、慢肺活量</a:t>
            </a:r>
          </a:p>
          <a:p>
            <a:pPr eaLnBrk="1" fontAlgn="auto" hangingPunct="1"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zh-CN" altLang="en-US"/>
              <a:t>二、时间</a:t>
            </a:r>
            <a:r>
              <a:rPr lang="en-US" altLang="zh-CN"/>
              <a:t>-</a:t>
            </a:r>
            <a:r>
              <a:rPr lang="zh-CN" altLang="en-US" smtClean="0"/>
              <a:t>容积曲线</a:t>
            </a:r>
            <a:r>
              <a:rPr lang="en-US" altLang="zh-CN"/>
              <a:t>;</a:t>
            </a:r>
            <a:r>
              <a:rPr lang="zh-CN" altLang="en-US"/>
              <a:t>流速</a:t>
            </a:r>
            <a:r>
              <a:rPr lang="en-US" altLang="zh-CN"/>
              <a:t>-</a:t>
            </a:r>
            <a:r>
              <a:rPr lang="zh-CN" altLang="en-US" smtClean="0"/>
              <a:t>容积曲线</a:t>
            </a:r>
            <a:endParaRPr lang="zh-CN" altLang="en-US"/>
          </a:p>
          <a:p>
            <a:pPr eaLnBrk="1" fontAlgn="auto" hangingPunct="1"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zh-CN" altLang="en-US"/>
              <a:t>三、支气管舒张实验</a:t>
            </a:r>
          </a:p>
          <a:p>
            <a:pPr eaLnBrk="1" fontAlgn="auto" hangingPunct="1"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zh-CN" altLang="en-US"/>
              <a:t>四、弥散功能检查</a:t>
            </a:r>
          </a:p>
          <a:p>
            <a:pPr eaLnBrk="1" fontAlgn="auto" hangingPunct="1"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zh-CN" altLang="en-US"/>
              <a:t>五、</a:t>
            </a:r>
            <a:r>
              <a:rPr lang="zh-CN" altLang="en-US">
                <a:sym typeface="+mn-ea"/>
              </a:rPr>
              <a:t>最大分钟通气</a:t>
            </a:r>
          </a:p>
          <a:p>
            <a:pPr eaLnBrk="1" fontAlgn="auto" hangingPunct="1"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zh-CN" altLang="en-US"/>
              <a:t>六、气道阻力</a:t>
            </a:r>
          </a:p>
          <a:p>
            <a:pPr eaLnBrk="1" fontAlgn="auto" hangingPunct="1"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zh-CN" altLang="en-US"/>
              <a:t>七、激发实验</a:t>
            </a:r>
          </a:p>
          <a:p>
            <a:pPr marL="0" indent="0" eaLnBrk="1" fontAlgn="auto" hangingPunct="1">
              <a:spcAft>
                <a:spcPct val="0"/>
              </a:spcAft>
              <a:buFont typeface="Arial" pitchFamily="34" charset="0"/>
              <a:buNone/>
              <a:defRPr/>
            </a:pPr>
            <a:endParaRPr lang="zh-CN" altLang="en-US"/>
          </a:p>
          <a:p>
            <a:pPr eaLnBrk="1" fontAlgn="auto" hangingPunct="1">
              <a:spcAft>
                <a:spcPct val="0"/>
              </a:spcAft>
              <a:buFont typeface="Arial" pitchFamily="34" charset="0"/>
              <a:buChar char="•"/>
              <a:defRPr/>
            </a:pPr>
            <a:endParaRPr lang="zh-CN" altLang="en-US"/>
          </a:p>
          <a:p>
            <a:pPr eaLnBrk="1" fontAlgn="auto" hangingPunct="1">
              <a:spcAft>
                <a:spcPct val="0"/>
              </a:spcAft>
              <a:buFont typeface="Arial" pitchFamily="34" charset="0"/>
              <a:buChar char="•"/>
              <a:defRPr/>
            </a:pPr>
            <a:endParaRPr lang="zh-CN" altLang="en-US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3" name="标题 1"/>
          <p:cNvSpPr>
            <a:spLocks noGrp="1"/>
          </p:cNvSpPr>
          <p:nvPr>
            <p:ph type="title"/>
          </p:nvPr>
        </p:nvSpPr>
        <p:spPr>
          <a:xfrm>
            <a:off x="500063" y="785813"/>
            <a:ext cx="8229600" cy="1071562"/>
          </a:xfrm>
        </p:spPr>
        <p:txBody>
          <a:bodyPr/>
          <a:lstStyle/>
          <a:p>
            <a:pPr eaLnBrk="1" hangingPunct="1"/>
            <a:r>
              <a:rPr lang="zh-CN" altLang="en-US" sz="4000" smtClean="0">
                <a:solidFill>
                  <a:srgbClr val="FF0000"/>
                </a:solidFill>
              </a:rPr>
              <a:t>慢肺活量检查参数</a:t>
            </a:r>
          </a:p>
        </p:txBody>
      </p:sp>
      <p:sp>
        <p:nvSpPr>
          <p:cNvPr id="23554" name="内容占位符 2"/>
          <p:cNvSpPr>
            <a:spLocks noGrp="1"/>
          </p:cNvSpPr>
          <p:nvPr>
            <p:ph idx="1"/>
          </p:nvPr>
        </p:nvSpPr>
        <p:spPr>
          <a:xfrm>
            <a:off x="457200" y="2143125"/>
            <a:ext cx="8229600" cy="3983038"/>
          </a:xfrm>
        </p:spPr>
        <p:txBody>
          <a:bodyPr/>
          <a:lstStyle/>
          <a:p>
            <a:pPr eaLnBrk="1" hangingPunct="1"/>
            <a:r>
              <a:rPr lang="zh-CN" altLang="en-US" smtClean="0">
                <a:sym typeface="+mn-ea"/>
              </a:rPr>
              <a:t>潮气量、补吸气量、补呼气量、残气量、</a:t>
            </a:r>
            <a:endParaRPr lang="en-US" altLang="zh-CN" smtClean="0">
              <a:sym typeface="+mn-ea"/>
            </a:endParaRPr>
          </a:p>
          <a:p>
            <a:pPr eaLnBrk="1" hangingPunct="1"/>
            <a:r>
              <a:rPr lang="zh-CN" altLang="en-US" smtClean="0">
                <a:sym typeface="+mn-ea"/>
              </a:rPr>
              <a:t>深吸量、功能残气量、肺活量、肺总量</a:t>
            </a:r>
            <a:endParaRPr lang="zh-CN" altLang="en-US" smtClean="0"/>
          </a:p>
          <a:p>
            <a:pPr eaLnBrk="1" hangingPunct="1"/>
            <a:endParaRPr lang="zh-CN" altLang="en-US" smtClean="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4577" name="Picture 5" descr="肺容量图"/>
          <p:cNvPicPr>
            <a:picLocks noChangeAspect="1"/>
          </p:cNvPicPr>
          <p:nvPr/>
        </p:nvPicPr>
        <p:blipFill>
          <a:blip r:embed="rId2"/>
          <a:srcRect l="4230" r="26196"/>
          <a:stretch>
            <a:fillRect/>
          </a:stretch>
        </p:blipFill>
        <p:spPr bwMode="auto">
          <a:xfrm>
            <a:off x="611188" y="2214563"/>
            <a:ext cx="4675187" cy="4214812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24578" name="标题 4"/>
          <p:cNvSpPr>
            <a:spLocks noGrp="1"/>
          </p:cNvSpPr>
          <p:nvPr>
            <p:ph type="title"/>
          </p:nvPr>
        </p:nvSpPr>
        <p:spPr>
          <a:xfrm>
            <a:off x="457200" y="963613"/>
            <a:ext cx="8229600" cy="777875"/>
          </a:xfrm>
        </p:spPr>
        <p:txBody>
          <a:bodyPr anchor="b"/>
          <a:lstStyle/>
          <a:p>
            <a:pPr eaLnBrk="1" hangingPunct="1"/>
            <a:r>
              <a:rPr lang="zh-CN" altLang="en-US" sz="4000" smtClean="0">
                <a:solidFill>
                  <a:srgbClr val="FF0000"/>
                </a:solidFill>
                <a:ea typeface="隶书" pitchFamily="49" charset="-122"/>
              </a:rPr>
              <a:t>肺容量测定</a:t>
            </a:r>
            <a:r>
              <a:rPr lang="zh-CN" altLang="en-US" sz="3200" smtClean="0">
                <a:solidFill>
                  <a:srgbClr val="9900CC"/>
                </a:solidFill>
                <a:ea typeface="隶书" pitchFamily="49" charset="-122"/>
              </a:rPr>
              <a:t>（静态肺容量）</a:t>
            </a:r>
          </a:p>
        </p:txBody>
      </p:sp>
      <p:sp>
        <p:nvSpPr>
          <p:cNvPr id="24579" name="矩形 5"/>
          <p:cNvSpPr>
            <a:spLocks noChangeArrowheads="1"/>
          </p:cNvSpPr>
          <p:nvPr/>
        </p:nvSpPr>
        <p:spPr bwMode="auto">
          <a:xfrm>
            <a:off x="5292725" y="2200275"/>
            <a:ext cx="3643313" cy="41084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9pPr>
          </a:lstStyle>
          <a:p>
            <a:pPr algn="just">
              <a:buClr>
                <a:srgbClr val="A50021"/>
              </a:buClr>
              <a:buFont typeface="Wingdings" pitchFamily="2" charset="2"/>
              <a:buChar char="n"/>
            </a:pPr>
            <a:r>
              <a:rPr lang="zh-CN" altLang="en-US" b="1">
                <a:latin typeface="Times New Roman" pitchFamily="18" charset="0"/>
              </a:rPr>
              <a:t> </a:t>
            </a:r>
            <a:r>
              <a:rPr lang="zh-CN" altLang="en-US" b="1">
                <a:latin typeface="楷体_GB2312"/>
                <a:ea typeface="楷体_GB2312"/>
                <a:cs typeface="楷体_GB2312"/>
              </a:rPr>
              <a:t>安静状态下，一次呼吸所出现的呼吸气量变化，不受时间限制。</a:t>
            </a:r>
            <a:endParaRPr lang="en-US" altLang="zh-CN" b="1">
              <a:latin typeface="楷体_GB2312"/>
              <a:ea typeface="楷体_GB2312"/>
              <a:cs typeface="楷体_GB2312"/>
            </a:endParaRPr>
          </a:p>
          <a:p>
            <a:pPr algn="just">
              <a:buClr>
                <a:srgbClr val="A50021"/>
              </a:buClr>
              <a:buFont typeface="Wingdings" pitchFamily="2" charset="2"/>
              <a:buChar char="n"/>
            </a:pPr>
            <a:r>
              <a:rPr lang="zh-CN" altLang="en-US" b="1">
                <a:latin typeface="楷体_GB2312"/>
                <a:ea typeface="楷体_GB2312"/>
                <a:cs typeface="楷体_GB2312"/>
              </a:rPr>
              <a:t> 四种容积（</a:t>
            </a:r>
            <a:r>
              <a:rPr lang="en-US" altLang="zh-CN" b="1">
                <a:latin typeface="楷体_GB2312"/>
                <a:ea typeface="楷体_GB2312"/>
                <a:cs typeface="楷体_GB2312"/>
              </a:rPr>
              <a:t>Volume</a:t>
            </a:r>
            <a:r>
              <a:rPr lang="zh-CN" altLang="en-US" b="1">
                <a:latin typeface="楷体_GB2312"/>
                <a:ea typeface="楷体_GB2312"/>
                <a:cs typeface="楷体_GB2312"/>
              </a:rPr>
              <a:t>）</a:t>
            </a:r>
            <a:endParaRPr lang="en-US" altLang="zh-CN" b="1">
              <a:latin typeface="楷体_GB2312"/>
              <a:ea typeface="楷体_GB2312"/>
              <a:cs typeface="楷体_GB2312"/>
            </a:endParaRPr>
          </a:p>
          <a:p>
            <a:pPr algn="just">
              <a:buClr>
                <a:srgbClr val="A50021"/>
              </a:buClr>
            </a:pPr>
            <a:r>
              <a:rPr lang="zh-CN" altLang="en-US" b="1">
                <a:latin typeface="楷体_GB2312"/>
                <a:ea typeface="楷体_GB2312"/>
                <a:cs typeface="楷体_GB2312"/>
              </a:rPr>
              <a:t>不可分解。包括</a:t>
            </a:r>
            <a:r>
              <a:rPr lang="zh-CN" altLang="en-US" b="1">
                <a:solidFill>
                  <a:srgbClr val="FF0066"/>
                </a:solidFill>
                <a:latin typeface="楷体_GB2312"/>
                <a:ea typeface="楷体_GB2312"/>
                <a:cs typeface="楷体_GB2312"/>
              </a:rPr>
              <a:t>潮气量</a:t>
            </a:r>
            <a:r>
              <a:rPr lang="zh-CN" altLang="en-US" b="1">
                <a:latin typeface="楷体_GB2312"/>
                <a:ea typeface="楷体_GB2312"/>
                <a:cs typeface="楷体_GB2312"/>
              </a:rPr>
              <a:t>、</a:t>
            </a:r>
            <a:r>
              <a:rPr lang="zh-CN" altLang="en-US" b="1">
                <a:solidFill>
                  <a:srgbClr val="FF0066"/>
                </a:solidFill>
                <a:latin typeface="楷体_GB2312"/>
                <a:ea typeface="楷体_GB2312"/>
                <a:cs typeface="楷体_GB2312"/>
              </a:rPr>
              <a:t>补吸气量</a:t>
            </a:r>
            <a:r>
              <a:rPr lang="zh-CN" altLang="en-US" b="1">
                <a:latin typeface="楷体_GB2312"/>
                <a:ea typeface="楷体_GB2312"/>
                <a:cs typeface="楷体_GB2312"/>
              </a:rPr>
              <a:t>和</a:t>
            </a:r>
            <a:r>
              <a:rPr lang="zh-CN" altLang="en-US" b="1">
                <a:solidFill>
                  <a:srgbClr val="FF0066"/>
                </a:solidFill>
                <a:latin typeface="楷体_GB2312"/>
                <a:ea typeface="楷体_GB2312"/>
                <a:cs typeface="楷体_GB2312"/>
              </a:rPr>
              <a:t>补呼气量</a:t>
            </a:r>
            <a:r>
              <a:rPr lang="zh-CN" altLang="en-US" b="1">
                <a:latin typeface="楷体_GB2312"/>
                <a:ea typeface="楷体_GB2312"/>
                <a:cs typeface="楷体_GB2312"/>
              </a:rPr>
              <a:t>和</a:t>
            </a:r>
            <a:r>
              <a:rPr lang="zh-CN" altLang="en-US" b="1">
                <a:solidFill>
                  <a:srgbClr val="FF0066"/>
                </a:solidFill>
                <a:latin typeface="楷体_GB2312"/>
                <a:ea typeface="楷体_GB2312"/>
                <a:cs typeface="楷体_GB2312"/>
              </a:rPr>
              <a:t>残气量</a:t>
            </a:r>
            <a:r>
              <a:rPr lang="zh-CN" altLang="en-US" b="1">
                <a:latin typeface="楷体_GB2312"/>
                <a:ea typeface="楷体_GB2312"/>
                <a:cs typeface="楷体_GB2312"/>
              </a:rPr>
              <a:t>。</a:t>
            </a:r>
            <a:endParaRPr lang="zh-CN" altLang="en-US">
              <a:latin typeface="楷体_GB2312"/>
              <a:ea typeface="楷体_GB2312"/>
              <a:cs typeface="楷体_GB2312"/>
            </a:endParaRPr>
          </a:p>
          <a:p>
            <a:pPr>
              <a:buClr>
                <a:srgbClr val="800000"/>
              </a:buClr>
              <a:buFont typeface="Wingdings" pitchFamily="2" charset="2"/>
              <a:buChar char="n"/>
            </a:pPr>
            <a:r>
              <a:rPr lang="zh-CN" altLang="en-US" b="1">
                <a:latin typeface="楷体_GB2312"/>
                <a:ea typeface="楷体_GB2312"/>
                <a:cs typeface="楷体_GB2312"/>
              </a:rPr>
              <a:t> 四种容量（</a:t>
            </a:r>
            <a:r>
              <a:rPr lang="en-US" altLang="zh-CN" b="1">
                <a:latin typeface="楷体_GB2312"/>
                <a:ea typeface="楷体_GB2312"/>
                <a:cs typeface="楷体_GB2312"/>
              </a:rPr>
              <a:t>Capacity</a:t>
            </a:r>
            <a:r>
              <a:rPr lang="zh-CN" altLang="en-US" b="1">
                <a:latin typeface="楷体_GB2312"/>
                <a:ea typeface="楷体_GB2312"/>
                <a:cs typeface="楷体_GB2312"/>
              </a:rPr>
              <a:t>）</a:t>
            </a:r>
          </a:p>
          <a:p>
            <a:pPr>
              <a:buClr>
                <a:srgbClr val="800000"/>
              </a:buClr>
            </a:pPr>
            <a:r>
              <a:rPr lang="zh-CN" altLang="en-US" b="1">
                <a:latin typeface="楷体_GB2312"/>
                <a:ea typeface="楷体_GB2312"/>
                <a:cs typeface="楷体_GB2312"/>
              </a:rPr>
              <a:t>由两个或以上的容积组成。包括</a:t>
            </a:r>
            <a:r>
              <a:rPr lang="zh-CN" altLang="en-US" b="1">
                <a:solidFill>
                  <a:srgbClr val="FF0066"/>
                </a:solidFill>
                <a:latin typeface="楷体_GB2312"/>
                <a:ea typeface="楷体_GB2312"/>
                <a:cs typeface="楷体_GB2312"/>
              </a:rPr>
              <a:t>肺活量</a:t>
            </a:r>
            <a:r>
              <a:rPr lang="zh-CN" altLang="en-US" b="1">
                <a:latin typeface="楷体_GB2312"/>
                <a:ea typeface="楷体_GB2312"/>
                <a:cs typeface="楷体_GB2312"/>
              </a:rPr>
              <a:t>、</a:t>
            </a:r>
            <a:r>
              <a:rPr lang="zh-CN" altLang="en-US" b="1">
                <a:solidFill>
                  <a:srgbClr val="FF0066"/>
                </a:solidFill>
                <a:latin typeface="楷体_GB2312"/>
                <a:ea typeface="楷体_GB2312"/>
                <a:cs typeface="楷体_GB2312"/>
              </a:rPr>
              <a:t>深吸气量</a:t>
            </a:r>
            <a:r>
              <a:rPr lang="zh-CN" altLang="en-US" b="1">
                <a:latin typeface="楷体_GB2312"/>
                <a:ea typeface="楷体_GB2312"/>
                <a:cs typeface="楷体_GB2312"/>
              </a:rPr>
              <a:t>、</a:t>
            </a:r>
            <a:r>
              <a:rPr lang="zh-CN" altLang="en-US" b="1">
                <a:solidFill>
                  <a:srgbClr val="FF0066"/>
                </a:solidFill>
                <a:latin typeface="楷体_GB2312"/>
                <a:ea typeface="楷体_GB2312"/>
                <a:cs typeface="楷体_GB2312"/>
              </a:rPr>
              <a:t>功能残气量</a:t>
            </a:r>
            <a:r>
              <a:rPr lang="zh-CN" altLang="en-US" b="1">
                <a:latin typeface="楷体_GB2312"/>
                <a:ea typeface="楷体_GB2312"/>
                <a:cs typeface="楷体_GB2312"/>
              </a:rPr>
              <a:t>和</a:t>
            </a:r>
            <a:r>
              <a:rPr lang="zh-CN" altLang="en-US" b="1">
                <a:solidFill>
                  <a:srgbClr val="FF0066"/>
                </a:solidFill>
                <a:latin typeface="楷体_GB2312"/>
                <a:ea typeface="楷体_GB2312"/>
                <a:cs typeface="楷体_GB2312"/>
              </a:rPr>
              <a:t>肺总量</a:t>
            </a:r>
            <a:r>
              <a:rPr lang="zh-CN" altLang="en-US">
                <a:latin typeface="楷体_GB2312"/>
                <a:ea typeface="楷体_GB2312"/>
                <a:cs typeface="楷体_GB2312"/>
              </a:rPr>
              <a:t> </a:t>
            </a:r>
          </a:p>
        </p:txBody>
      </p:sp>
      <p:sp>
        <p:nvSpPr>
          <p:cNvPr id="24580" name="Rectangle 28"/>
          <p:cNvSpPr>
            <a:spLocks noChangeArrowheads="1"/>
          </p:cNvSpPr>
          <p:nvPr/>
        </p:nvSpPr>
        <p:spPr bwMode="auto">
          <a:xfrm>
            <a:off x="2643188" y="4000500"/>
            <a:ext cx="314325" cy="276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9pPr>
          </a:lstStyle>
          <a:p>
            <a:r>
              <a:rPr lang="en-US" altLang="zh-CN" b="1">
                <a:solidFill>
                  <a:srgbClr val="00B050"/>
                </a:solidFill>
                <a:latin typeface="E"/>
              </a:rPr>
              <a:t>VT</a:t>
            </a:r>
            <a:endParaRPr lang="en-US" altLang="zh-CN" b="1">
              <a:solidFill>
                <a:srgbClr val="00B050"/>
              </a:solidFill>
              <a:latin typeface="Times New Roman" pitchFamily="18" charset="0"/>
            </a:endParaRPr>
          </a:p>
        </p:txBody>
      </p:sp>
      <p:sp>
        <p:nvSpPr>
          <p:cNvPr id="24581" name="Rectangle 26"/>
          <p:cNvSpPr>
            <a:spLocks noChangeArrowheads="1"/>
          </p:cNvSpPr>
          <p:nvPr/>
        </p:nvSpPr>
        <p:spPr bwMode="auto">
          <a:xfrm>
            <a:off x="2643188" y="3071813"/>
            <a:ext cx="403225" cy="276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9pPr>
          </a:lstStyle>
          <a:p>
            <a:r>
              <a:rPr lang="en-US" altLang="zh-CN" b="1">
                <a:solidFill>
                  <a:srgbClr val="00B050"/>
                </a:solidFill>
                <a:latin typeface="E"/>
              </a:rPr>
              <a:t>IRV</a:t>
            </a:r>
            <a:endParaRPr lang="en-US" altLang="zh-CN" b="1">
              <a:solidFill>
                <a:srgbClr val="00B050"/>
              </a:solidFill>
              <a:latin typeface="Times New Roman" pitchFamily="18" charset="0"/>
            </a:endParaRPr>
          </a:p>
        </p:txBody>
      </p:sp>
      <p:sp>
        <p:nvSpPr>
          <p:cNvPr id="24582" name="Rectangle 27"/>
          <p:cNvSpPr>
            <a:spLocks noChangeArrowheads="1"/>
          </p:cNvSpPr>
          <p:nvPr/>
        </p:nvSpPr>
        <p:spPr bwMode="auto">
          <a:xfrm>
            <a:off x="2643188" y="4572000"/>
            <a:ext cx="458787" cy="276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9pPr>
          </a:lstStyle>
          <a:p>
            <a:r>
              <a:rPr lang="en-US" altLang="zh-CN" b="1">
                <a:solidFill>
                  <a:srgbClr val="00B050"/>
                </a:solidFill>
                <a:latin typeface="E"/>
              </a:rPr>
              <a:t>ERV</a:t>
            </a:r>
            <a:endParaRPr lang="en-US" altLang="zh-CN" b="1">
              <a:solidFill>
                <a:srgbClr val="00B050"/>
              </a:solidFill>
              <a:latin typeface="Times New Roman" pitchFamily="18" charset="0"/>
            </a:endParaRPr>
          </a:p>
        </p:txBody>
      </p:sp>
      <p:sp>
        <p:nvSpPr>
          <p:cNvPr id="24583" name="Text Box 35"/>
          <p:cNvSpPr txBox="1">
            <a:spLocks noChangeArrowheads="1"/>
          </p:cNvSpPr>
          <p:nvPr/>
        </p:nvSpPr>
        <p:spPr bwMode="auto">
          <a:xfrm>
            <a:off x="2560638" y="5375275"/>
            <a:ext cx="511175" cy="369888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9pPr>
          </a:lstStyle>
          <a:p>
            <a:r>
              <a:rPr lang="en-US" altLang="zh-CN" b="1">
                <a:solidFill>
                  <a:srgbClr val="00B050"/>
                </a:solidFill>
                <a:latin typeface="E"/>
              </a:rPr>
              <a:t>RV</a:t>
            </a:r>
          </a:p>
        </p:txBody>
      </p:sp>
      <p:sp>
        <p:nvSpPr>
          <p:cNvPr id="24584" name="Text Box 35"/>
          <p:cNvSpPr txBox="1">
            <a:spLocks noChangeArrowheads="1"/>
          </p:cNvSpPr>
          <p:nvPr/>
        </p:nvSpPr>
        <p:spPr bwMode="auto">
          <a:xfrm>
            <a:off x="1725613" y="3857625"/>
            <a:ext cx="417512" cy="369888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  <a:latin typeface="E"/>
              </a:rPr>
              <a:t>IC</a:t>
            </a:r>
          </a:p>
        </p:txBody>
      </p:sp>
      <p:sp>
        <p:nvSpPr>
          <p:cNvPr id="24585" name="Text Box 35"/>
          <p:cNvSpPr txBox="1">
            <a:spLocks noChangeArrowheads="1"/>
          </p:cNvSpPr>
          <p:nvPr/>
        </p:nvSpPr>
        <p:spPr bwMode="auto">
          <a:xfrm>
            <a:off x="1571625" y="5572125"/>
            <a:ext cx="627063" cy="369888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  <a:latin typeface="E"/>
              </a:rPr>
              <a:t>FRC</a:t>
            </a:r>
          </a:p>
        </p:txBody>
      </p:sp>
      <p:sp>
        <p:nvSpPr>
          <p:cNvPr id="24586" name="Text Box 35"/>
          <p:cNvSpPr txBox="1">
            <a:spLocks noChangeArrowheads="1"/>
          </p:cNvSpPr>
          <p:nvPr/>
        </p:nvSpPr>
        <p:spPr bwMode="auto">
          <a:xfrm>
            <a:off x="1214438" y="4286250"/>
            <a:ext cx="500062" cy="369888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  <a:latin typeface="E"/>
              </a:rPr>
              <a:t>VC</a:t>
            </a:r>
          </a:p>
        </p:txBody>
      </p:sp>
      <p:sp>
        <p:nvSpPr>
          <p:cNvPr id="24587" name="Text Box 35"/>
          <p:cNvSpPr txBox="1">
            <a:spLocks noChangeArrowheads="1"/>
          </p:cNvSpPr>
          <p:nvPr/>
        </p:nvSpPr>
        <p:spPr bwMode="auto">
          <a:xfrm>
            <a:off x="684213" y="4500563"/>
            <a:ext cx="628650" cy="366712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  <a:latin typeface="E"/>
              </a:rPr>
              <a:t>TLC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01" name="标题 1"/>
          <p:cNvSpPr>
            <a:spLocks noGrp="1"/>
          </p:cNvSpPr>
          <p:nvPr>
            <p:ph type="title"/>
          </p:nvPr>
        </p:nvSpPr>
        <p:spPr>
          <a:xfrm>
            <a:off x="457200" y="714375"/>
            <a:ext cx="8229600" cy="1000125"/>
          </a:xfrm>
        </p:spPr>
        <p:txBody>
          <a:bodyPr/>
          <a:lstStyle/>
          <a:p>
            <a:pPr eaLnBrk="1" hangingPunct="1"/>
            <a:r>
              <a:rPr lang="zh-CN" altLang="en-US" sz="4000" smtClean="0">
                <a:solidFill>
                  <a:srgbClr val="FF0000"/>
                </a:solidFill>
              </a:rPr>
              <a:t>慢肺活量检查的临床意义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857375"/>
            <a:ext cx="8229600" cy="373697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altLang="zh-CN"/>
              <a:t>1.</a:t>
            </a:r>
            <a:r>
              <a:rPr lang="zh-CN" altLang="en-US"/>
              <a:t>了解病员平静呼吸时的通气指标</a:t>
            </a:r>
          </a:p>
          <a:p>
            <a:pPr eaLnBrk="1" fontAlgn="auto" hangingPunct="1">
              <a:spcAft>
                <a:spcPct val="0"/>
              </a:spcAft>
              <a:buFont typeface="Arial" pitchFamily="34" charset="0"/>
              <a:buChar char="•"/>
              <a:defRPr/>
            </a:pPr>
            <a:endParaRPr lang="zh-CN" altLang="en-US"/>
          </a:p>
          <a:p>
            <a:pPr eaLnBrk="1" fontAlgn="auto" hangingPunct="1"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altLang="zh-CN"/>
              <a:t>2.</a:t>
            </a:r>
            <a:r>
              <a:rPr lang="zh-CN" altLang="en-US"/>
              <a:t>了解病员单次呼吸时，肺通气的储备功能</a:t>
            </a:r>
          </a:p>
          <a:p>
            <a:pPr marL="0" indent="0" eaLnBrk="1" fontAlgn="auto" hangingPunct="1">
              <a:spcAft>
                <a:spcPct val="0"/>
              </a:spcAft>
              <a:buFont typeface="Arial" pitchFamily="34" charset="0"/>
              <a:buNone/>
              <a:defRPr/>
            </a:pPr>
            <a:endParaRPr lang="zh-CN" altLang="en-US"/>
          </a:p>
          <a:p>
            <a:pPr eaLnBrk="1" fontAlgn="auto" hangingPunct="1"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altLang="zh-CN"/>
              <a:t>3.</a:t>
            </a:r>
            <a:r>
              <a:rPr lang="zh-CN" altLang="en-US"/>
              <a:t>了解病员平静呼吸时的分钟通气</a:t>
            </a:r>
            <a:r>
              <a:rPr lang="zh-CN" altLang="en-US" smtClean="0"/>
              <a:t>量</a:t>
            </a:r>
            <a:endParaRPr lang="en-US" altLang="zh-CN" smtClean="0"/>
          </a:p>
          <a:p>
            <a:pPr eaLnBrk="1" fontAlgn="auto" hangingPunct="1"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en-US" smtClean="0"/>
              <a:t>          </a:t>
            </a:r>
            <a:r>
              <a:rPr lang="zh-CN" altLang="en-US" sz="2600" smtClean="0">
                <a:solidFill>
                  <a:srgbClr val="0070C0"/>
                </a:solidFill>
              </a:rPr>
              <a:t>潮气量</a:t>
            </a:r>
            <a:r>
              <a:rPr lang="en-US" altLang="zh-CN" sz="2600" smtClean="0">
                <a:solidFill>
                  <a:srgbClr val="0070C0"/>
                </a:solidFill>
              </a:rPr>
              <a:t>×</a:t>
            </a:r>
            <a:r>
              <a:rPr lang="zh-CN" altLang="en-US" sz="2600" smtClean="0">
                <a:solidFill>
                  <a:srgbClr val="0070C0"/>
                </a:solidFill>
              </a:rPr>
              <a:t>呼吸频率</a:t>
            </a:r>
            <a:endParaRPr lang="zh-CN" altLang="en-US" sz="2600">
              <a:solidFill>
                <a:srgbClr val="0070C0"/>
              </a:solidFill>
            </a:endParaRPr>
          </a:p>
          <a:p>
            <a:pPr marL="0" indent="0" eaLnBrk="1" fontAlgn="auto" hangingPunct="1">
              <a:spcAft>
                <a:spcPct val="0"/>
              </a:spcAft>
              <a:buFont typeface="Arial" pitchFamily="34" charset="0"/>
              <a:buNone/>
              <a:defRPr/>
            </a:pPr>
            <a:endParaRPr lang="en-US" altLang="zh-CN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625" name="标题 1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781050"/>
          </a:xfrm>
        </p:spPr>
        <p:txBody>
          <a:bodyPr/>
          <a:lstStyle/>
          <a:p>
            <a:pPr eaLnBrk="1" hangingPunct="1"/>
            <a:r>
              <a:rPr lang="zh-CN" altLang="en-US" sz="4000" smtClean="0">
                <a:solidFill>
                  <a:srgbClr val="FF0000"/>
                </a:solidFill>
              </a:rPr>
              <a:t>二、时间</a:t>
            </a:r>
            <a:r>
              <a:rPr lang="en-US" altLang="zh-CN" sz="4000" smtClean="0">
                <a:solidFill>
                  <a:srgbClr val="FF0000"/>
                </a:solidFill>
              </a:rPr>
              <a:t>-</a:t>
            </a:r>
            <a:r>
              <a:rPr lang="zh-CN" altLang="en-US" sz="4000" smtClean="0">
                <a:solidFill>
                  <a:srgbClr val="FF0000"/>
                </a:solidFill>
              </a:rPr>
              <a:t>容积曲线与流速</a:t>
            </a:r>
            <a:r>
              <a:rPr lang="en-US" altLang="zh-CN" sz="4000" smtClean="0">
                <a:solidFill>
                  <a:srgbClr val="FF0000"/>
                </a:solidFill>
              </a:rPr>
              <a:t>-</a:t>
            </a:r>
            <a:r>
              <a:rPr lang="zh-CN" altLang="en-US" sz="4000" smtClean="0">
                <a:solidFill>
                  <a:srgbClr val="FF0000"/>
                </a:solidFill>
              </a:rPr>
              <a:t>容积曲线</a:t>
            </a:r>
          </a:p>
        </p:txBody>
      </p:sp>
      <p:sp>
        <p:nvSpPr>
          <p:cNvPr id="26626" name="内容占位符 2"/>
          <p:cNvSpPr>
            <a:spLocks noGrp="1"/>
          </p:cNvSpPr>
          <p:nvPr>
            <p:ph idx="1"/>
          </p:nvPr>
        </p:nvSpPr>
        <p:spPr>
          <a:xfrm>
            <a:off x="457200" y="2168525"/>
            <a:ext cx="8229600" cy="3957638"/>
          </a:xfrm>
        </p:spPr>
        <p:txBody>
          <a:bodyPr/>
          <a:lstStyle/>
          <a:p>
            <a:pPr eaLnBrk="1" hangingPunct="1"/>
            <a:r>
              <a:rPr lang="zh-CN" altLang="en-US" smtClean="0">
                <a:sym typeface="+mn-ea"/>
              </a:rPr>
              <a:t>时间</a:t>
            </a:r>
            <a:r>
              <a:rPr lang="en-US" altLang="zh-CN" smtClean="0">
                <a:sym typeface="+mn-ea"/>
              </a:rPr>
              <a:t>-</a:t>
            </a:r>
            <a:r>
              <a:rPr lang="zh-CN" altLang="en-US" smtClean="0">
                <a:sym typeface="+mn-ea"/>
              </a:rPr>
              <a:t>容积曲线：在做用力肺活量（</a:t>
            </a:r>
            <a:r>
              <a:rPr lang="en-US" altLang="zh-CN" smtClean="0">
                <a:sym typeface="+mn-ea"/>
              </a:rPr>
              <a:t>FVC</a:t>
            </a:r>
            <a:r>
              <a:rPr lang="zh-CN" altLang="en-US" smtClean="0">
                <a:sym typeface="+mn-ea"/>
              </a:rPr>
              <a:t>）时，用力呼气过程中，各时间点与呼出气体量的关系图</a:t>
            </a:r>
          </a:p>
          <a:p>
            <a:pPr eaLnBrk="1" hangingPunct="1"/>
            <a:r>
              <a:rPr lang="zh-CN" altLang="en-US" smtClean="0">
                <a:sym typeface="+mn-ea"/>
              </a:rPr>
              <a:t>流速</a:t>
            </a:r>
            <a:r>
              <a:rPr lang="en-US" altLang="zh-CN" smtClean="0">
                <a:sym typeface="+mn-ea"/>
              </a:rPr>
              <a:t>-</a:t>
            </a:r>
            <a:r>
              <a:rPr lang="zh-CN" altLang="en-US" smtClean="0">
                <a:sym typeface="+mn-ea"/>
              </a:rPr>
              <a:t>容量：在做</a:t>
            </a:r>
            <a:r>
              <a:rPr lang="en-US" altLang="zh-CN" smtClean="0">
                <a:sym typeface="+mn-ea"/>
              </a:rPr>
              <a:t>FVC</a:t>
            </a:r>
            <a:r>
              <a:rPr lang="zh-CN" altLang="en-US" smtClean="0">
                <a:sym typeface="+mn-ea"/>
              </a:rPr>
              <a:t>时，用力呼气过程中，呼出气量（剩余的用力肺活量）与呼气流速（流量）之间的关系图</a:t>
            </a:r>
          </a:p>
          <a:p>
            <a:pPr eaLnBrk="1" hangingPunct="1"/>
            <a:endParaRPr lang="zh-CN" altLang="en-US" smtClean="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752475"/>
            <a:ext cx="8229600" cy="7334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ct val="0"/>
              </a:spcAft>
              <a:defRPr/>
            </a:pPr>
            <a:r>
              <a:rPr lang="zh-CN" altLang="en-US">
                <a:solidFill>
                  <a:srgbClr val="FF0000"/>
                </a:solidFill>
              </a:rPr>
              <a:t>二、</a:t>
            </a:r>
            <a:r>
              <a:rPr lang="en-US" altLang="zh-CN">
                <a:solidFill>
                  <a:srgbClr val="FF0000"/>
                </a:solidFill>
              </a:rPr>
              <a:t>1</a:t>
            </a:r>
            <a:r>
              <a:rPr lang="zh-CN" altLang="en-US">
                <a:solidFill>
                  <a:srgbClr val="FF0000"/>
                </a:solidFill>
              </a:rPr>
              <a:t>时间</a:t>
            </a:r>
            <a:r>
              <a:rPr lang="en-US" altLang="zh-CN">
                <a:solidFill>
                  <a:srgbClr val="FF0000"/>
                </a:solidFill>
              </a:rPr>
              <a:t>-</a:t>
            </a:r>
            <a:r>
              <a:rPr lang="zh-CN" altLang="en-US">
                <a:solidFill>
                  <a:srgbClr val="FF0000"/>
                </a:solidFill>
              </a:rPr>
              <a:t>容量曲线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938338"/>
            <a:ext cx="8229600" cy="4575175"/>
          </a:xfrm>
        </p:spPr>
        <p:txBody>
          <a:bodyPr rtlCol="0">
            <a:normAutofit fontScale="90000" lnSpcReduction="20000"/>
          </a:bodyPr>
          <a:lstStyle/>
          <a:p>
            <a:pPr eaLnBrk="1" fontAlgn="auto" hangingPunct="1"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altLang="zh-CN"/>
              <a:t> </a:t>
            </a:r>
          </a:p>
          <a:p>
            <a:pPr eaLnBrk="1" fontAlgn="auto" hangingPunct="1">
              <a:spcAft>
                <a:spcPct val="0"/>
              </a:spcAft>
              <a:buFont typeface="Arial" pitchFamily="34" charset="0"/>
              <a:buChar char="•"/>
              <a:defRPr/>
            </a:pPr>
            <a:endParaRPr lang="en-US" altLang="zh-CN"/>
          </a:p>
          <a:p>
            <a:pPr eaLnBrk="1" fontAlgn="auto" hangingPunct="1">
              <a:spcAft>
                <a:spcPct val="0"/>
              </a:spcAft>
              <a:buFont typeface="Arial" pitchFamily="34" charset="0"/>
              <a:buChar char="•"/>
              <a:defRPr/>
            </a:pPr>
            <a:endParaRPr lang="en-US" altLang="zh-CN"/>
          </a:p>
          <a:p>
            <a:pPr eaLnBrk="1" fontAlgn="auto" hangingPunct="1">
              <a:spcAft>
                <a:spcPct val="0"/>
              </a:spcAft>
              <a:buFont typeface="Arial" pitchFamily="34" charset="0"/>
              <a:buChar char="•"/>
              <a:defRPr/>
            </a:pPr>
            <a:endParaRPr lang="en-US" altLang="zh-CN"/>
          </a:p>
          <a:p>
            <a:pPr eaLnBrk="1" fontAlgn="auto" hangingPunct="1">
              <a:spcAft>
                <a:spcPct val="0"/>
              </a:spcAft>
              <a:buFont typeface="Arial" pitchFamily="34" charset="0"/>
              <a:buChar char="•"/>
              <a:defRPr/>
            </a:pPr>
            <a:endParaRPr lang="en-US" altLang="zh-CN"/>
          </a:p>
          <a:p>
            <a:pPr eaLnBrk="1" fontAlgn="auto" hangingPunct="1">
              <a:spcAft>
                <a:spcPct val="0"/>
              </a:spcAft>
              <a:buFont typeface="Arial" pitchFamily="34" charset="0"/>
              <a:buChar char="•"/>
              <a:defRPr/>
            </a:pPr>
            <a:endParaRPr lang="en-US" altLang="zh-CN"/>
          </a:p>
          <a:p>
            <a:pPr eaLnBrk="1" fontAlgn="auto" hangingPunct="1">
              <a:spcAft>
                <a:spcPct val="0"/>
              </a:spcAft>
              <a:buFont typeface="Arial" pitchFamily="34" charset="0"/>
              <a:buChar char="•"/>
              <a:defRPr/>
            </a:pPr>
            <a:endParaRPr lang="en-US" altLang="zh-CN"/>
          </a:p>
          <a:p>
            <a:pPr eaLnBrk="1" fontAlgn="auto" hangingPunct="1"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zh-CN" altLang="en-US"/>
              <a:t>时间：用力呼气的时间，一般监测</a:t>
            </a:r>
            <a:r>
              <a:rPr lang="en-US" altLang="zh-CN"/>
              <a:t>6</a:t>
            </a:r>
            <a:r>
              <a:rPr lang="zh-CN" altLang="en-US"/>
              <a:t>秒</a:t>
            </a:r>
          </a:p>
          <a:p>
            <a:pPr eaLnBrk="1" fontAlgn="auto" hangingPunct="1"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zh-CN" altLang="en-US"/>
              <a:t>容积：用力呼出</a:t>
            </a:r>
            <a:r>
              <a:rPr lang="en-US" altLang="zh-CN"/>
              <a:t>FVC </a:t>
            </a:r>
            <a:r>
              <a:rPr lang="zh-CN" altLang="en-US"/>
              <a:t>过程中，各时间点呼出的气体量</a:t>
            </a:r>
          </a:p>
        </p:txBody>
      </p:sp>
      <p:pic>
        <p:nvPicPr>
          <p:cNvPr id="27651" name="图片 3" descr="微信图片_20190719103829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220788" y="1597025"/>
            <a:ext cx="6176962" cy="3422650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697" name="标题 1"/>
          <p:cNvSpPr>
            <a:spLocks noGrp="1"/>
          </p:cNvSpPr>
          <p:nvPr>
            <p:ph type="title"/>
          </p:nvPr>
        </p:nvSpPr>
        <p:spPr>
          <a:xfrm>
            <a:off x="457200" y="1120775"/>
            <a:ext cx="8229600" cy="968375"/>
          </a:xfrm>
        </p:spPr>
        <p:txBody>
          <a:bodyPr/>
          <a:lstStyle/>
          <a:p>
            <a:pPr eaLnBrk="1" hangingPunct="1"/>
            <a:r>
              <a:rPr lang="zh-CN" altLang="en-US" sz="4000" smtClean="0">
                <a:solidFill>
                  <a:srgbClr val="FF0000"/>
                </a:solidFill>
              </a:rPr>
              <a:t>时间</a:t>
            </a:r>
            <a:r>
              <a:rPr lang="en-US" altLang="zh-CN" sz="4000" smtClean="0">
                <a:solidFill>
                  <a:srgbClr val="FF0000"/>
                </a:solidFill>
              </a:rPr>
              <a:t>-</a:t>
            </a:r>
            <a:r>
              <a:rPr lang="zh-CN" altLang="en-US" sz="4000" smtClean="0">
                <a:solidFill>
                  <a:srgbClr val="FF0000"/>
                </a:solidFill>
              </a:rPr>
              <a:t>容积曲线的临床意义</a:t>
            </a:r>
          </a:p>
        </p:txBody>
      </p:sp>
      <p:sp>
        <p:nvSpPr>
          <p:cNvPr id="29698" name="内容占位符 2"/>
          <p:cNvSpPr>
            <a:spLocks noGrp="1"/>
          </p:cNvSpPr>
          <p:nvPr>
            <p:ph idx="1"/>
          </p:nvPr>
        </p:nvSpPr>
        <p:spPr>
          <a:xfrm>
            <a:off x="457200" y="2228850"/>
            <a:ext cx="8229600" cy="3897313"/>
          </a:xfrm>
        </p:spPr>
        <p:txBody>
          <a:bodyPr/>
          <a:lstStyle/>
          <a:p>
            <a:pPr eaLnBrk="1" hangingPunct="1"/>
            <a:r>
              <a:rPr lang="zh-CN" altLang="en-US" smtClean="0"/>
              <a:t>临床意义： 直观的反应了在做</a:t>
            </a:r>
            <a:r>
              <a:rPr lang="en-US" altLang="zh-CN" smtClean="0"/>
              <a:t>FVC</a:t>
            </a:r>
            <a:r>
              <a:rPr lang="zh-CN" altLang="en-US" smtClean="0"/>
              <a:t>过程中，用力呼气时，各时间点呼出的气体容积。</a:t>
            </a:r>
          </a:p>
          <a:p>
            <a:pPr eaLnBrk="1" hangingPunct="1"/>
            <a:r>
              <a:rPr lang="zh-CN" altLang="en-US" smtClean="0"/>
              <a:t>正常情况下，第一秒呼出</a:t>
            </a:r>
            <a:r>
              <a:rPr lang="en-US" altLang="zh-CN" smtClean="0"/>
              <a:t>FVC</a:t>
            </a:r>
            <a:r>
              <a:rPr lang="zh-CN" altLang="en-US" smtClean="0"/>
              <a:t>的</a:t>
            </a:r>
            <a:r>
              <a:rPr lang="en-US" altLang="zh-CN" smtClean="0"/>
              <a:t>70%</a:t>
            </a:r>
            <a:r>
              <a:rPr lang="zh-CN" altLang="en-US" smtClean="0"/>
              <a:t>，</a:t>
            </a:r>
            <a:r>
              <a:rPr lang="en-US" altLang="zh-CN" smtClean="0"/>
              <a:t>6</a:t>
            </a:r>
            <a:r>
              <a:rPr lang="zh-CN" altLang="en-US" smtClean="0"/>
              <a:t>秒钟呼完全部</a:t>
            </a:r>
            <a:r>
              <a:rPr lang="en-US" altLang="zh-CN" smtClean="0"/>
              <a:t>FVC,</a:t>
            </a:r>
            <a:r>
              <a:rPr lang="zh-CN" altLang="en-US" smtClean="0"/>
              <a:t>超时要考虑阻塞性通气功能障碍。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21" name="标题 1"/>
          <p:cNvSpPr>
            <a:spLocks noGrp="1"/>
          </p:cNvSpPr>
          <p:nvPr>
            <p:ph type="title"/>
          </p:nvPr>
        </p:nvSpPr>
        <p:spPr>
          <a:xfrm>
            <a:off x="457200" y="974725"/>
            <a:ext cx="8229600" cy="757238"/>
          </a:xfrm>
        </p:spPr>
        <p:txBody>
          <a:bodyPr/>
          <a:lstStyle/>
          <a:p>
            <a:pPr eaLnBrk="1" hangingPunct="1"/>
            <a:r>
              <a:rPr lang="zh-CN" altLang="en-US" sz="4000" smtClean="0">
                <a:solidFill>
                  <a:srgbClr val="C00000"/>
                </a:solidFill>
              </a:rPr>
              <a:t>二、</a:t>
            </a:r>
            <a:r>
              <a:rPr lang="en-US" altLang="zh-CN" sz="4000" smtClean="0">
                <a:solidFill>
                  <a:srgbClr val="C00000"/>
                </a:solidFill>
              </a:rPr>
              <a:t>2</a:t>
            </a:r>
            <a:r>
              <a:rPr lang="zh-CN" altLang="en-US" sz="4000" smtClean="0">
                <a:solidFill>
                  <a:srgbClr val="C00000"/>
                </a:solidFill>
              </a:rPr>
              <a:t>流速</a:t>
            </a:r>
            <a:r>
              <a:rPr lang="en-US" altLang="zh-CN" sz="4000" smtClean="0">
                <a:solidFill>
                  <a:srgbClr val="C00000"/>
                </a:solidFill>
              </a:rPr>
              <a:t>-</a:t>
            </a:r>
            <a:r>
              <a:rPr lang="zh-CN" altLang="en-US" sz="4000" smtClean="0">
                <a:solidFill>
                  <a:srgbClr val="C00000"/>
                </a:solidFill>
              </a:rPr>
              <a:t>容积曲线</a:t>
            </a:r>
          </a:p>
        </p:txBody>
      </p:sp>
      <p:pic>
        <p:nvPicPr>
          <p:cNvPr id="30722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1863" y="2074863"/>
            <a:ext cx="7754937" cy="4697412"/>
          </a:xfr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标题 1"/>
          <p:cNvSpPr>
            <a:spLocks noGrp="1"/>
          </p:cNvSpPr>
          <p:nvPr>
            <p:ph type="title"/>
          </p:nvPr>
        </p:nvSpPr>
        <p:spPr>
          <a:xfrm>
            <a:off x="1066800" y="714375"/>
            <a:ext cx="7772400" cy="1009650"/>
          </a:xfrm>
        </p:spPr>
        <p:txBody>
          <a:bodyPr anchor="b"/>
          <a:lstStyle/>
          <a:p>
            <a:pPr eaLnBrk="1" hangingPunct="1"/>
            <a:r>
              <a:rPr lang="zh-CN" altLang="en-US" sz="4000" smtClean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流速</a:t>
            </a:r>
            <a:r>
              <a:rPr lang="en-US" altLang="zh-CN" sz="4000" smtClean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-</a:t>
            </a:r>
            <a:r>
              <a:rPr lang="zh-CN" altLang="en-US" sz="4000" smtClean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容量曲线</a:t>
            </a:r>
          </a:p>
        </p:txBody>
      </p:sp>
      <p:sp>
        <p:nvSpPr>
          <p:cNvPr id="1027" name="Rectangle 5"/>
          <p:cNvSpPr>
            <a:spLocks noChangeArrowheads="1"/>
          </p:cNvSpPr>
          <p:nvPr/>
        </p:nvSpPr>
        <p:spPr bwMode="auto">
          <a:xfrm>
            <a:off x="5489575" y="2573338"/>
            <a:ext cx="3619500" cy="16303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9pPr>
          </a:lstStyle>
          <a:p>
            <a:pPr>
              <a:buClr>
                <a:srgbClr val="990000"/>
              </a:buClr>
              <a:buFont typeface="Wingdings" pitchFamily="2" charset="2"/>
              <a:buChar char="n"/>
            </a:pPr>
            <a:r>
              <a:rPr lang="zh-CN" altLang="en-US" b="1">
                <a:latin typeface="Times New Roman" pitchFamily="18" charset="0"/>
              </a:rPr>
              <a:t> </a:t>
            </a:r>
            <a:r>
              <a:rPr lang="zh-CN" altLang="en-US" b="1">
                <a:latin typeface="楷体_GB2312"/>
                <a:ea typeface="楷体_GB2312"/>
                <a:cs typeface="楷体_GB2312"/>
              </a:rPr>
              <a:t>用力呼气的前</a:t>
            </a:r>
            <a:r>
              <a:rPr lang="en-US" altLang="zh-CN" b="1">
                <a:latin typeface="楷体_GB2312"/>
                <a:ea typeface="楷体_GB2312"/>
                <a:cs typeface="楷体_GB2312"/>
              </a:rPr>
              <a:t>25%</a:t>
            </a:r>
            <a:r>
              <a:rPr lang="zh-CN" altLang="en-US" b="1">
                <a:latin typeface="楷体_GB2312"/>
                <a:ea typeface="楷体_GB2312"/>
                <a:cs typeface="楷体_GB2312"/>
              </a:rPr>
              <a:t>（反映大气道）依赖于用力程度</a:t>
            </a:r>
            <a:r>
              <a:rPr lang="en-US" altLang="zh-CN" b="1">
                <a:latin typeface="楷体_GB2312"/>
                <a:ea typeface="楷体_GB2312"/>
                <a:cs typeface="楷体_GB2312"/>
              </a:rPr>
              <a:t>, </a:t>
            </a:r>
            <a:r>
              <a:rPr lang="zh-CN" altLang="en-US" b="1">
                <a:latin typeface="楷体_GB2312"/>
                <a:ea typeface="楷体_GB2312"/>
                <a:cs typeface="楷体_GB2312"/>
              </a:rPr>
              <a:t>剩下的</a:t>
            </a:r>
            <a:r>
              <a:rPr lang="en-US" altLang="zh-CN" b="1">
                <a:latin typeface="楷体_GB2312"/>
                <a:ea typeface="楷体_GB2312"/>
                <a:cs typeface="楷体_GB2312"/>
              </a:rPr>
              <a:t>75%</a:t>
            </a:r>
            <a:r>
              <a:rPr lang="zh-CN" altLang="en-US" b="1">
                <a:latin typeface="楷体_GB2312"/>
                <a:ea typeface="楷体_GB2312"/>
                <a:cs typeface="楷体_GB2312"/>
              </a:rPr>
              <a:t>由肺的力学特性决定</a:t>
            </a:r>
            <a:r>
              <a:rPr lang="en-US" altLang="zh-CN" b="1">
                <a:latin typeface="楷体_GB2312"/>
                <a:ea typeface="楷体_GB2312"/>
                <a:cs typeface="楷体_GB2312"/>
              </a:rPr>
              <a:t>, </a:t>
            </a:r>
            <a:r>
              <a:rPr lang="zh-CN" altLang="en-US" b="1">
                <a:latin typeface="楷体_GB2312"/>
                <a:ea typeface="楷体_GB2312"/>
                <a:cs typeface="楷体_GB2312"/>
              </a:rPr>
              <a:t>与用力不大</a:t>
            </a:r>
            <a:r>
              <a:rPr lang="en-US" altLang="zh-CN" b="1">
                <a:latin typeface="楷体_GB2312"/>
                <a:ea typeface="楷体_GB2312"/>
                <a:cs typeface="楷体_GB2312"/>
              </a:rPr>
              <a:t>;</a:t>
            </a:r>
          </a:p>
          <a:p>
            <a:pPr>
              <a:buClr>
                <a:srgbClr val="990000"/>
              </a:buClr>
            </a:pPr>
            <a:endParaRPr lang="en-US" altLang="zh-CN" sz="1000" b="1">
              <a:latin typeface="楷体_GB2312"/>
              <a:ea typeface="楷体_GB2312"/>
              <a:cs typeface="楷体_GB2312"/>
            </a:endParaRPr>
          </a:p>
          <a:p>
            <a:pPr>
              <a:buClr>
                <a:srgbClr val="990000"/>
              </a:buClr>
              <a:buFont typeface="Wingdings" pitchFamily="2" charset="2"/>
              <a:buChar char="n"/>
            </a:pPr>
            <a:r>
              <a:rPr lang="zh-CN" altLang="en-US" b="1">
                <a:latin typeface="楷体_GB2312"/>
                <a:ea typeface="楷体_GB2312"/>
                <a:cs typeface="楷体_GB2312"/>
              </a:rPr>
              <a:t> 用力吸气的流速由全程吸气动作决定。</a:t>
            </a:r>
            <a:endParaRPr lang="en-US" altLang="zh-CN" b="1">
              <a:latin typeface="楷体_GB2312"/>
              <a:ea typeface="楷体_GB2312"/>
              <a:cs typeface="楷体_GB2312"/>
            </a:endParaRPr>
          </a:p>
        </p:txBody>
      </p:sp>
      <p:graphicFrame>
        <p:nvGraphicFramePr>
          <p:cNvPr id="1025" name="Object 1" descr="image3"/>
          <p:cNvGraphicFramePr>
            <a:graphicFrameLocks noChangeAspect="1"/>
          </p:cNvGraphicFramePr>
          <p:nvPr/>
        </p:nvGraphicFramePr>
        <p:xfrm>
          <a:off x="755650" y="2427288"/>
          <a:ext cx="4572000" cy="41941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r:id="rId2" imgW="65989200" imgH="60531375" progId="">
                  <p:embed/>
                </p:oleObj>
              </mc:Choice>
              <mc:Fallback>
                <p:oleObj r:id="rId2" imgW="65989200" imgH="60531375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55650" y="2427288"/>
                        <a:ext cx="4572000" cy="41941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文本框 24583"/>
          <p:cNvSpPr txBox="1">
            <a:spLocks noChangeArrowheads="1"/>
          </p:cNvSpPr>
          <p:nvPr/>
        </p:nvSpPr>
        <p:spPr bwMode="auto">
          <a:xfrm>
            <a:off x="395288" y="2060575"/>
            <a:ext cx="1092200" cy="3667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9pPr>
          </a:lstStyle>
          <a:p>
            <a:pPr eaLnBrk="0" hangingPunct="0"/>
            <a:r>
              <a:rPr lang="en-GB" altLang="zh-CN" b="1">
                <a:latin typeface="Times New Roman" pitchFamily="18" charset="0"/>
              </a:rPr>
              <a:t>Flow [l/s]</a:t>
            </a:r>
            <a:endParaRPr lang="en-GB" altLang="zh-CN">
              <a:latin typeface="Times New Roman" pitchFamily="18" charset="0"/>
            </a:endParaRPr>
          </a:p>
        </p:txBody>
      </p:sp>
      <p:sp>
        <p:nvSpPr>
          <p:cNvPr id="1029" name="文本框 24584"/>
          <p:cNvSpPr txBox="1">
            <a:spLocks noChangeArrowheads="1"/>
          </p:cNvSpPr>
          <p:nvPr/>
        </p:nvSpPr>
        <p:spPr bwMode="auto">
          <a:xfrm>
            <a:off x="755650" y="4470400"/>
            <a:ext cx="5241925" cy="11906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9pPr>
          </a:lstStyle>
          <a:p>
            <a:pPr eaLnBrk="0" hangingPunct="0"/>
            <a:r>
              <a:rPr lang="en-GB" altLang="de-DE" b="1">
                <a:solidFill>
                  <a:schemeClr val="bg1"/>
                </a:solidFill>
                <a:latin typeface="Times New Roman" pitchFamily="18" charset="0"/>
              </a:rPr>
              <a:t>				  </a:t>
            </a:r>
            <a:r>
              <a:rPr lang="en-GB" altLang="zh-CN" b="1">
                <a:latin typeface="Times New Roman" pitchFamily="18" charset="0"/>
              </a:rPr>
              <a:t>Volume [l]</a:t>
            </a:r>
          </a:p>
          <a:p>
            <a:pPr eaLnBrk="0" hangingPunct="0"/>
            <a:r>
              <a:rPr lang="en-GB" altLang="zh-CN" b="1">
                <a:latin typeface="Times New Roman" pitchFamily="18" charset="0"/>
              </a:rPr>
              <a:t>				</a:t>
            </a:r>
          </a:p>
          <a:p>
            <a:pPr eaLnBrk="0" hangingPunct="0"/>
            <a:r>
              <a:rPr lang="en-GB" altLang="zh-CN" b="1">
                <a:latin typeface="Times New Roman" pitchFamily="18" charset="0"/>
              </a:rPr>
              <a:t>TLC 				         RV</a:t>
            </a:r>
          </a:p>
          <a:p>
            <a:pPr eaLnBrk="0" hangingPunct="0"/>
            <a:r>
              <a:rPr lang="en-GB" altLang="zh-CN" b="1">
                <a:latin typeface="Times New Roman" pitchFamily="18" charset="0"/>
              </a:rPr>
              <a:t>		</a:t>
            </a:r>
          </a:p>
        </p:txBody>
      </p:sp>
      <p:sp>
        <p:nvSpPr>
          <p:cNvPr id="1030" name="文本框 24585"/>
          <p:cNvSpPr txBox="1">
            <a:spLocks noChangeArrowheads="1"/>
          </p:cNvSpPr>
          <p:nvPr/>
        </p:nvSpPr>
        <p:spPr bwMode="auto">
          <a:xfrm>
            <a:off x="2627313" y="5018088"/>
            <a:ext cx="1916112" cy="396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9pPr>
          </a:lstStyle>
          <a:p>
            <a:pPr eaLnBrk="0" hangingPunct="0"/>
            <a:r>
              <a:rPr lang="en-GB" altLang="zh-CN" sz="2000">
                <a:solidFill>
                  <a:srgbClr val="33CCFF"/>
                </a:solidFill>
                <a:latin typeface="Times New Roman" pitchFamily="18" charset="0"/>
              </a:rPr>
              <a:t>effort dependent </a:t>
            </a:r>
            <a:endParaRPr lang="en-GB" altLang="zh-CN">
              <a:solidFill>
                <a:srgbClr val="CC3300"/>
              </a:solidFill>
              <a:latin typeface="Times New Roman" pitchFamily="18" charset="0"/>
            </a:endParaRPr>
          </a:p>
        </p:txBody>
      </p:sp>
      <p:sp>
        <p:nvSpPr>
          <p:cNvPr id="1031" name="任意多边形 24586"/>
          <p:cNvSpPr/>
          <p:nvPr/>
        </p:nvSpPr>
        <p:spPr bwMode="auto">
          <a:xfrm>
            <a:off x="4087813" y="4941888"/>
            <a:ext cx="533400" cy="1219200"/>
          </a:xfrm>
          <a:custGeom>
            <a:gdLst>
              <a:gd name="T0" fmla="*/ 336 w 336"/>
              <a:gd name="T1" fmla="*/ 0 h 816"/>
              <a:gd name="T2" fmla="*/ 290 w 336"/>
              <a:gd name="T3" fmla="*/ 288 h 816"/>
              <a:gd name="T4" fmla="*/ 189 w 336"/>
              <a:gd name="T5" fmla="*/ 546 h 816"/>
              <a:gd name="T6" fmla="*/ 0 w 336"/>
              <a:gd name="T7" fmla="*/ 816 h 816"/>
              <a:gd name="T8" fmla="*/ 0 60000 65536"/>
              <a:gd name="T9" fmla="*/ 0 60000 65536"/>
              <a:gd name="T10" fmla="*/ 0 60000 65536"/>
              <a:gd name="T11" fmla="*/ 0 60000 65536"/>
              <a:gd name="T12" fmla="*/ 0 w 336"/>
              <a:gd name="T13" fmla="*/ 0 h 816"/>
              <a:gd name="T14" fmla="*/ 336 w 336"/>
              <a:gd name="T15" fmla="*/ 816 h 816"/>
            </a:gdLst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36" h="816">
                <a:moveTo>
                  <a:pt x="336" y="0"/>
                </a:moveTo>
                <a:lnTo>
                  <a:pt x="290" y="288"/>
                </a:lnTo>
                <a:lnTo>
                  <a:pt x="189" y="546"/>
                </a:lnTo>
                <a:lnTo>
                  <a:pt x="0" y="816"/>
                </a:lnTo>
              </a:path>
            </a:pathLst>
          </a:custGeom>
          <a:noFill/>
          <a:ln w="57150" cap="flat" cmpd="sng">
            <a:solidFill>
              <a:srgbClr val="66FFFF"/>
            </a:solidFill>
            <a:prstDash val="sysDot"/>
            <a:round/>
            <a:headEnd type="none" w="sm" len="sm"/>
            <a:tailEnd type="none" w="sm" len="sm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793" name="Rectangle 2"/>
          <p:cNvSpPr>
            <a:spLocks noGrp="1"/>
          </p:cNvSpPr>
          <p:nvPr>
            <p:ph type="title"/>
          </p:nvPr>
        </p:nvSpPr>
        <p:spPr>
          <a:xfrm>
            <a:off x="312738" y="428625"/>
            <a:ext cx="8229600" cy="1284288"/>
          </a:xfrm>
        </p:spPr>
        <p:txBody>
          <a:bodyPr anchor="b"/>
          <a:lstStyle/>
          <a:p>
            <a:pPr eaLnBrk="1" hangingPunct="1"/>
            <a:r>
              <a:rPr lang="zh-CN" altLang="en-US" sz="4000" smtClean="0">
                <a:solidFill>
                  <a:srgbClr val="FF0000"/>
                </a:solidFill>
                <a:ea typeface="隶书" pitchFamily="49" charset="-122"/>
              </a:rPr>
              <a:t>流速检测</a:t>
            </a:r>
          </a:p>
        </p:txBody>
      </p:sp>
      <p:sp>
        <p:nvSpPr>
          <p:cNvPr id="33794" name="Rectangle 3"/>
          <p:cNvSpPr>
            <a:spLocks noGrp="1"/>
          </p:cNvSpPr>
          <p:nvPr>
            <p:ph idx="1"/>
          </p:nvPr>
        </p:nvSpPr>
        <p:spPr>
          <a:xfrm>
            <a:off x="928688" y="2420938"/>
            <a:ext cx="7858125" cy="4114800"/>
          </a:xfrm>
        </p:spPr>
        <p:txBody>
          <a:bodyPr/>
          <a:lstStyle/>
          <a:p>
            <a:pPr eaLnBrk="1" hangingPunct="1"/>
            <a:r>
              <a:rPr lang="zh-CN" altLang="en-US" sz="2800" b="1" smtClean="0">
                <a:solidFill>
                  <a:srgbClr val="FF0066"/>
                </a:solidFill>
                <a:latin typeface="楷体_GB2312"/>
                <a:ea typeface="楷体_GB2312"/>
                <a:cs typeface="楷体_GB2312"/>
              </a:rPr>
              <a:t>用力呼气峰流速</a:t>
            </a:r>
            <a:r>
              <a:rPr lang="en-US" altLang="zh-CN" sz="2800" b="1" smtClean="0">
                <a:solidFill>
                  <a:srgbClr val="FF0066"/>
                </a:solidFill>
                <a:latin typeface="楷体_GB2312"/>
                <a:ea typeface="楷体_GB2312"/>
                <a:cs typeface="楷体_GB2312"/>
              </a:rPr>
              <a:t>(PEF)</a:t>
            </a:r>
            <a:endParaRPr lang="zh-CN" altLang="en-US" sz="2800" b="1" smtClean="0">
              <a:latin typeface="楷体_GB2312"/>
              <a:ea typeface="楷体_GB2312"/>
              <a:cs typeface="楷体_GB2312"/>
            </a:endParaRPr>
          </a:p>
          <a:p>
            <a:pPr eaLnBrk="1" hangingPunct="1"/>
            <a:r>
              <a:rPr lang="zh-CN" altLang="en-US" sz="2800" b="1" smtClean="0">
                <a:solidFill>
                  <a:srgbClr val="FF0066"/>
                </a:solidFill>
                <a:latin typeface="楷体_GB2312"/>
                <a:ea typeface="楷体_GB2312"/>
                <a:cs typeface="楷体_GB2312"/>
              </a:rPr>
              <a:t>最大呼气中期流速</a:t>
            </a:r>
            <a:r>
              <a:rPr lang="en-US" altLang="zh-CN" sz="2800" b="1" smtClean="0">
                <a:solidFill>
                  <a:srgbClr val="FF0066"/>
                </a:solidFill>
                <a:latin typeface="楷体_GB2312"/>
                <a:ea typeface="楷体_GB2312"/>
                <a:cs typeface="楷体_GB2312"/>
              </a:rPr>
              <a:t>(MMEF)</a:t>
            </a:r>
            <a:r>
              <a:rPr lang="zh-CN" altLang="en-US" sz="2800" b="1" smtClean="0">
                <a:solidFill>
                  <a:srgbClr val="FF0066"/>
                </a:solidFill>
                <a:latin typeface="楷体_GB2312"/>
                <a:ea typeface="楷体_GB2312"/>
                <a:cs typeface="楷体_GB2312"/>
              </a:rPr>
              <a:t>：</a:t>
            </a:r>
            <a:r>
              <a:rPr lang="zh-CN" altLang="en-US" sz="2800" b="1" smtClean="0">
                <a:latin typeface="楷体_GB2312"/>
                <a:ea typeface="楷体_GB2312"/>
                <a:cs typeface="楷体_GB2312"/>
              </a:rPr>
              <a:t>用力呼气过程中自</a:t>
            </a:r>
          </a:p>
          <a:p>
            <a:pPr eaLnBrk="1" hangingPunct="1">
              <a:buFont typeface="Arial"/>
              <a:buNone/>
            </a:pPr>
            <a:r>
              <a:rPr lang="zh-CN" altLang="en-US" sz="2800" b="1" smtClean="0">
                <a:latin typeface="楷体_GB2312"/>
                <a:ea typeface="楷体_GB2312"/>
                <a:cs typeface="楷体_GB2312"/>
              </a:rPr>
              <a:t>  </a:t>
            </a:r>
            <a:r>
              <a:rPr lang="zh-CN" altLang="en-US" sz="900" b="1" smtClean="0">
                <a:latin typeface="楷体_GB2312"/>
                <a:ea typeface="楷体_GB2312"/>
                <a:cs typeface="楷体_GB2312"/>
              </a:rPr>
              <a:t>  </a:t>
            </a:r>
            <a:r>
              <a:rPr lang="zh-CN" altLang="en-US" sz="2800" b="1" smtClean="0">
                <a:latin typeface="楷体_GB2312"/>
                <a:ea typeface="楷体_GB2312"/>
                <a:cs typeface="楷体_GB2312"/>
              </a:rPr>
              <a:t>呼出</a:t>
            </a:r>
            <a:r>
              <a:rPr lang="en-US" altLang="zh-CN" sz="2800" b="1" smtClean="0">
                <a:latin typeface="楷体_GB2312"/>
                <a:ea typeface="楷体_GB2312"/>
                <a:cs typeface="楷体_GB2312"/>
              </a:rPr>
              <a:t>25%</a:t>
            </a:r>
            <a:r>
              <a:rPr lang="zh-CN" altLang="en-US" sz="2800" b="1" smtClean="0">
                <a:latin typeface="楷体_GB2312"/>
                <a:ea typeface="楷体_GB2312"/>
                <a:cs typeface="楷体_GB2312"/>
              </a:rPr>
              <a:t>至</a:t>
            </a:r>
            <a:r>
              <a:rPr lang="en-US" altLang="zh-CN" sz="2800" b="1" smtClean="0">
                <a:latin typeface="楷体_GB2312"/>
                <a:ea typeface="楷体_GB2312"/>
                <a:cs typeface="楷体_GB2312"/>
              </a:rPr>
              <a:t>75%</a:t>
            </a:r>
            <a:r>
              <a:rPr lang="zh-CN" altLang="en-US" sz="2800" b="1" smtClean="0">
                <a:latin typeface="楷体_GB2312"/>
                <a:ea typeface="楷体_GB2312"/>
                <a:cs typeface="楷体_GB2312"/>
              </a:rPr>
              <a:t>的</a:t>
            </a:r>
            <a:r>
              <a:rPr lang="en-US" altLang="zh-CN" sz="2800" b="1" smtClean="0">
                <a:latin typeface="楷体_GB2312"/>
                <a:ea typeface="楷体_GB2312"/>
                <a:cs typeface="楷体_GB2312"/>
              </a:rPr>
              <a:t>FVC</a:t>
            </a:r>
            <a:r>
              <a:rPr lang="zh-CN" altLang="en-US" sz="2800" b="1" smtClean="0">
                <a:latin typeface="楷体_GB2312"/>
                <a:ea typeface="楷体_GB2312"/>
                <a:cs typeface="楷体_GB2312"/>
              </a:rPr>
              <a:t>过程中的平均流速。</a:t>
            </a:r>
            <a:endParaRPr lang="en-US" altLang="zh-CN" sz="2800" b="1" smtClean="0">
              <a:latin typeface="楷体_GB2312"/>
              <a:ea typeface="楷体_GB2312"/>
              <a:cs typeface="楷体_GB2312"/>
            </a:endParaRPr>
          </a:p>
          <a:p>
            <a:pPr eaLnBrk="1" hangingPunct="1"/>
            <a:r>
              <a:rPr lang="en-US" altLang="zh-CN" sz="2800" b="1" smtClean="0">
                <a:solidFill>
                  <a:srgbClr val="FF0066"/>
                </a:solidFill>
                <a:latin typeface="楷体_GB2312"/>
                <a:ea typeface="楷体_GB2312"/>
                <a:cs typeface="楷体_GB2312"/>
              </a:rPr>
              <a:t>V</a:t>
            </a:r>
            <a:r>
              <a:rPr lang="en-US" altLang="zh-CN" sz="2800" b="1" baseline="-25000" smtClean="0">
                <a:solidFill>
                  <a:srgbClr val="FF0066"/>
                </a:solidFill>
                <a:latin typeface="楷体_GB2312"/>
                <a:ea typeface="楷体_GB2312"/>
                <a:cs typeface="楷体_GB2312"/>
              </a:rPr>
              <a:t>max75</a:t>
            </a:r>
            <a:r>
              <a:rPr lang="en-US" altLang="zh-CN" sz="2800" b="1" smtClean="0">
                <a:solidFill>
                  <a:srgbClr val="FF0066"/>
                </a:solidFill>
                <a:latin typeface="楷体_GB2312"/>
                <a:ea typeface="楷体_GB2312"/>
                <a:cs typeface="楷体_GB2312"/>
              </a:rPr>
              <a:t>、V</a:t>
            </a:r>
            <a:r>
              <a:rPr lang="en-US" altLang="zh-CN" sz="2800" b="1" baseline="-25000" smtClean="0">
                <a:solidFill>
                  <a:srgbClr val="FF0066"/>
                </a:solidFill>
                <a:latin typeface="楷体_GB2312"/>
                <a:ea typeface="楷体_GB2312"/>
                <a:cs typeface="楷体_GB2312"/>
              </a:rPr>
              <a:t>max50</a:t>
            </a:r>
            <a:r>
              <a:rPr lang="en-US" altLang="zh-CN" sz="2800" b="1" smtClean="0">
                <a:solidFill>
                  <a:srgbClr val="FF0066"/>
                </a:solidFill>
                <a:latin typeface="楷体_GB2312"/>
                <a:ea typeface="楷体_GB2312"/>
                <a:cs typeface="楷体_GB2312"/>
              </a:rPr>
              <a:t>、V</a:t>
            </a:r>
            <a:r>
              <a:rPr lang="en-US" altLang="zh-CN" sz="2800" b="1" baseline="-25000" smtClean="0">
                <a:solidFill>
                  <a:srgbClr val="FF0066"/>
                </a:solidFill>
                <a:latin typeface="楷体_GB2312"/>
                <a:ea typeface="楷体_GB2312"/>
                <a:cs typeface="楷体_GB2312"/>
              </a:rPr>
              <a:t>max25</a:t>
            </a:r>
            <a:r>
              <a:rPr lang="zh-CN" altLang="en-US" sz="2800" b="1" smtClean="0">
                <a:solidFill>
                  <a:srgbClr val="FF0066"/>
                </a:solidFill>
                <a:latin typeface="楷体_GB2312"/>
                <a:ea typeface="楷体_GB2312"/>
                <a:cs typeface="楷体_GB2312"/>
              </a:rPr>
              <a:t>：</a:t>
            </a:r>
            <a:r>
              <a:rPr lang="zh-CN" altLang="en-US" sz="2800" b="1" smtClean="0">
                <a:latin typeface="楷体_GB2312"/>
                <a:ea typeface="楷体_GB2312"/>
                <a:cs typeface="楷体_GB2312"/>
              </a:rPr>
              <a:t>在用力肺活量的75%、50%和</a:t>
            </a:r>
            <a:r>
              <a:rPr lang="zh-CN" altLang="en-US" sz="900" b="1" smtClean="0">
                <a:latin typeface="楷体_GB2312"/>
                <a:ea typeface="楷体_GB2312"/>
                <a:cs typeface="楷体_GB2312"/>
              </a:rPr>
              <a:t> </a:t>
            </a:r>
            <a:r>
              <a:rPr lang="zh-CN" altLang="en-US" sz="2800" b="1" smtClean="0">
                <a:latin typeface="楷体_GB2312"/>
                <a:ea typeface="楷体_GB2312"/>
                <a:cs typeface="楷体_GB2312"/>
              </a:rPr>
              <a:t>25%的相应点流量（升</a:t>
            </a:r>
            <a:r>
              <a:rPr lang="en-US" altLang="zh-CN" sz="2800" b="1" smtClean="0">
                <a:latin typeface="楷体_GB2312"/>
                <a:ea typeface="楷体_GB2312"/>
                <a:cs typeface="楷体_GB2312"/>
              </a:rPr>
              <a:t>/</a:t>
            </a:r>
            <a:r>
              <a:rPr lang="zh-CN" altLang="en-US" sz="2800" b="1" smtClean="0">
                <a:latin typeface="楷体_GB2312"/>
                <a:ea typeface="楷体_GB2312"/>
                <a:cs typeface="楷体_GB2312"/>
              </a:rPr>
              <a:t>秒）。</a:t>
            </a:r>
            <a:endParaRPr lang="en-US" altLang="zh-CN" sz="2800" b="1" smtClean="0">
              <a:latin typeface="楷体_GB2312"/>
              <a:ea typeface="楷体_GB2312"/>
              <a:cs typeface="楷体_GB2312"/>
            </a:endParaRPr>
          </a:p>
          <a:p>
            <a:pPr eaLnBrk="1" hangingPunct="1">
              <a:buFont typeface="Arial"/>
              <a:buNone/>
            </a:pPr>
            <a:endParaRPr lang="en-US" altLang="zh-CN" sz="800" b="1" smtClean="0">
              <a:latin typeface="楷体_GB2312"/>
              <a:ea typeface="楷体_GB2312"/>
              <a:cs typeface="楷体_GB2312"/>
            </a:endParaRPr>
          </a:p>
          <a:p>
            <a:pPr eaLnBrk="1" hangingPunct="1">
              <a:buFont typeface="Arial"/>
              <a:buNone/>
            </a:pPr>
            <a:r>
              <a:rPr lang="zh-CN" altLang="en-US" sz="2800" b="1" smtClean="0">
                <a:latin typeface="楷体_GB2312"/>
                <a:ea typeface="楷体_GB2312"/>
                <a:cs typeface="楷体_GB2312"/>
              </a:rPr>
              <a:t>     </a:t>
            </a:r>
            <a:r>
              <a:rPr lang="en-US" altLang="zh-CN" sz="2800" b="1" smtClean="0">
                <a:solidFill>
                  <a:srgbClr val="9900CC"/>
                </a:solidFill>
                <a:latin typeface="楷体_GB2312"/>
                <a:ea typeface="楷体_GB2312"/>
                <a:cs typeface="楷体_GB2312"/>
              </a:rPr>
              <a:t>PEF</a:t>
            </a:r>
            <a:r>
              <a:rPr lang="zh-CN" altLang="en-US" sz="2800" b="1" smtClean="0">
                <a:solidFill>
                  <a:srgbClr val="9900CC"/>
                </a:solidFill>
                <a:latin typeface="楷体_GB2312"/>
                <a:ea typeface="楷体_GB2312"/>
                <a:cs typeface="楷体_GB2312"/>
              </a:rPr>
              <a:t>和</a:t>
            </a:r>
            <a:r>
              <a:rPr lang="en-US" altLang="zh-CN" sz="2800" b="1" smtClean="0">
                <a:solidFill>
                  <a:srgbClr val="9900CC"/>
                </a:solidFill>
                <a:latin typeface="楷体_GB2312"/>
                <a:ea typeface="楷体_GB2312"/>
                <a:cs typeface="楷体_GB2312"/>
              </a:rPr>
              <a:t>V</a:t>
            </a:r>
            <a:r>
              <a:rPr lang="en-US" altLang="zh-CN" sz="2800" b="1" baseline="-25000" smtClean="0">
                <a:solidFill>
                  <a:srgbClr val="9900CC"/>
                </a:solidFill>
                <a:latin typeface="楷体_GB2312"/>
                <a:ea typeface="楷体_GB2312"/>
                <a:cs typeface="楷体_GB2312"/>
              </a:rPr>
              <a:t>max75</a:t>
            </a:r>
            <a:r>
              <a:rPr lang="zh-CN" altLang="en-US" sz="2800" b="1" smtClean="0">
                <a:solidFill>
                  <a:srgbClr val="9900CC"/>
                </a:solidFill>
                <a:latin typeface="楷体_GB2312"/>
                <a:ea typeface="楷体_GB2312"/>
                <a:cs typeface="楷体_GB2312"/>
              </a:rPr>
              <a:t>反映大气道阻力和呼吸肌力，</a:t>
            </a:r>
            <a:endParaRPr lang="en-US" altLang="zh-CN" sz="2800" b="1" smtClean="0">
              <a:solidFill>
                <a:srgbClr val="9900CC"/>
              </a:solidFill>
              <a:latin typeface="楷体_GB2312"/>
              <a:ea typeface="楷体_GB2312"/>
              <a:cs typeface="楷体_GB2312"/>
            </a:endParaRPr>
          </a:p>
          <a:p>
            <a:pPr eaLnBrk="1" hangingPunct="1">
              <a:buFont typeface="Arial"/>
              <a:buNone/>
            </a:pPr>
            <a:r>
              <a:rPr lang="zh-CN" altLang="en-US" sz="2800" b="1" smtClean="0">
                <a:solidFill>
                  <a:srgbClr val="9900CC"/>
                </a:solidFill>
                <a:latin typeface="楷体_GB2312"/>
                <a:ea typeface="楷体_GB2312"/>
                <a:cs typeface="楷体_GB2312"/>
              </a:rPr>
              <a:t>     </a:t>
            </a:r>
            <a:r>
              <a:rPr lang="en-US" altLang="zh-CN" sz="2800" b="1" smtClean="0">
                <a:solidFill>
                  <a:srgbClr val="9900CC"/>
                </a:solidFill>
                <a:latin typeface="楷体_GB2312"/>
                <a:ea typeface="楷体_GB2312"/>
                <a:cs typeface="楷体_GB2312"/>
              </a:rPr>
              <a:t>MMEF</a:t>
            </a:r>
            <a:r>
              <a:rPr lang="zh-CN" altLang="en-US" sz="2800" b="1" smtClean="0">
                <a:solidFill>
                  <a:srgbClr val="9900CC"/>
                </a:solidFill>
                <a:latin typeface="楷体_GB2312"/>
                <a:ea typeface="楷体_GB2312"/>
                <a:cs typeface="楷体_GB2312"/>
              </a:rPr>
              <a:t>、</a:t>
            </a:r>
            <a:r>
              <a:rPr lang="en-US" altLang="zh-CN" sz="2800" b="1" smtClean="0">
                <a:solidFill>
                  <a:srgbClr val="9900CC"/>
                </a:solidFill>
                <a:latin typeface="楷体_GB2312"/>
                <a:ea typeface="楷体_GB2312"/>
                <a:cs typeface="楷体_GB2312"/>
              </a:rPr>
              <a:t>V</a:t>
            </a:r>
            <a:r>
              <a:rPr lang="en-US" altLang="zh-CN" sz="2800" b="1" baseline="-25000" smtClean="0">
                <a:solidFill>
                  <a:srgbClr val="9900CC"/>
                </a:solidFill>
                <a:latin typeface="楷体_GB2312"/>
                <a:ea typeface="楷体_GB2312"/>
                <a:cs typeface="楷体_GB2312"/>
              </a:rPr>
              <a:t>max50</a:t>
            </a:r>
            <a:r>
              <a:rPr lang="zh-CN" altLang="en-US" sz="2800" b="1" smtClean="0">
                <a:solidFill>
                  <a:srgbClr val="9900CC"/>
                </a:solidFill>
                <a:latin typeface="楷体_GB2312"/>
                <a:ea typeface="楷体_GB2312"/>
                <a:cs typeface="楷体_GB2312"/>
              </a:rPr>
              <a:t>和</a:t>
            </a:r>
            <a:r>
              <a:rPr lang="en-US" altLang="zh-CN" sz="2800" b="1" smtClean="0">
                <a:solidFill>
                  <a:srgbClr val="9900CC"/>
                </a:solidFill>
                <a:latin typeface="楷体_GB2312"/>
                <a:ea typeface="楷体_GB2312"/>
                <a:cs typeface="楷体_GB2312"/>
              </a:rPr>
              <a:t>V</a:t>
            </a:r>
            <a:r>
              <a:rPr lang="en-US" altLang="zh-CN" sz="2800" b="1" baseline="-25000" smtClean="0">
                <a:solidFill>
                  <a:srgbClr val="9900CC"/>
                </a:solidFill>
                <a:latin typeface="楷体_GB2312"/>
                <a:ea typeface="楷体_GB2312"/>
                <a:cs typeface="楷体_GB2312"/>
              </a:rPr>
              <a:t>max25</a:t>
            </a:r>
            <a:r>
              <a:rPr lang="zh-CN" altLang="en-US" sz="2800" b="1" smtClean="0">
                <a:solidFill>
                  <a:srgbClr val="9900CC"/>
                </a:solidFill>
                <a:latin typeface="楷体_GB2312"/>
                <a:ea typeface="楷体_GB2312"/>
                <a:cs typeface="楷体_GB2312"/>
              </a:rPr>
              <a:t>反映小气道阻力。</a:t>
            </a:r>
          </a:p>
        </p:txBody>
      </p:sp>
      <p:pic>
        <p:nvPicPr>
          <p:cNvPr id="33795" name="Picture 5"/>
          <p:cNvPicPr>
            <a:picLocks noChangeAspect="1"/>
          </p:cNvPicPr>
          <p:nvPr/>
        </p:nvPicPr>
        <p:blipFill>
          <a:blip r:embed="rId2"/>
          <a:srcRect l="34587" t="1633" r="26929" b="54787"/>
          <a:stretch>
            <a:fillRect/>
          </a:stretch>
        </p:blipFill>
        <p:spPr bwMode="auto">
          <a:xfrm>
            <a:off x="5572125" y="66675"/>
            <a:ext cx="3214688" cy="2500313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33796" name="Text Box 11"/>
          <p:cNvSpPr txBox="1">
            <a:spLocks noChangeArrowheads="1"/>
          </p:cNvSpPr>
          <p:nvPr/>
        </p:nvSpPr>
        <p:spPr bwMode="auto">
          <a:xfrm>
            <a:off x="8072438" y="857250"/>
            <a:ext cx="846137" cy="338138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9pPr>
          </a:lstStyle>
          <a:p>
            <a:r>
              <a:rPr lang="en-US" altLang="zh-CN" sz="1600" b="1">
                <a:solidFill>
                  <a:schemeClr val="bg1"/>
                </a:solidFill>
                <a:latin typeface="Times New Roman" pitchFamily="18" charset="0"/>
              </a:rPr>
              <a:t>(FEF</a:t>
            </a:r>
            <a:r>
              <a:rPr lang="en-US" altLang="zh-CN" sz="1600" b="1" baseline="-25000">
                <a:solidFill>
                  <a:schemeClr val="bg1"/>
                </a:solidFill>
                <a:latin typeface="Times New Roman" pitchFamily="18" charset="0"/>
              </a:rPr>
              <a:t>50</a:t>
            </a:r>
            <a:r>
              <a:rPr lang="en-US" altLang="zh-CN" sz="1600" b="1">
                <a:solidFill>
                  <a:schemeClr val="bg1"/>
                </a:solidFill>
                <a:latin typeface="Times New Roman" pitchFamily="18" charset="0"/>
              </a:rPr>
              <a:t>)</a:t>
            </a:r>
          </a:p>
        </p:txBody>
      </p:sp>
      <p:sp>
        <p:nvSpPr>
          <p:cNvPr id="33797" name="Text Box 11"/>
          <p:cNvSpPr txBox="1">
            <a:spLocks noChangeArrowheads="1"/>
          </p:cNvSpPr>
          <p:nvPr/>
        </p:nvSpPr>
        <p:spPr bwMode="auto">
          <a:xfrm>
            <a:off x="7500938" y="428625"/>
            <a:ext cx="846137" cy="338138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9pPr>
          </a:lstStyle>
          <a:p>
            <a:r>
              <a:rPr lang="en-US" altLang="zh-CN" sz="1600" b="1">
                <a:solidFill>
                  <a:schemeClr val="bg1"/>
                </a:solidFill>
                <a:latin typeface="Times New Roman" pitchFamily="18" charset="0"/>
              </a:rPr>
              <a:t>(FEF</a:t>
            </a:r>
            <a:r>
              <a:rPr lang="en-US" altLang="zh-CN" sz="1600" b="1" baseline="-25000">
                <a:solidFill>
                  <a:schemeClr val="bg1"/>
                </a:solidFill>
                <a:latin typeface="Times New Roman" pitchFamily="18" charset="0"/>
              </a:rPr>
              <a:t>25</a:t>
            </a:r>
            <a:r>
              <a:rPr lang="en-US" altLang="zh-CN" sz="1600" b="1">
                <a:solidFill>
                  <a:schemeClr val="bg1"/>
                </a:solidFill>
                <a:latin typeface="Times New Roman" pitchFamily="18" charset="0"/>
              </a:rPr>
              <a:t>)</a:t>
            </a:r>
          </a:p>
        </p:txBody>
      </p:sp>
      <p:sp>
        <p:nvSpPr>
          <p:cNvPr id="33798" name="Text Box 11"/>
          <p:cNvSpPr txBox="1">
            <a:spLocks noChangeArrowheads="1"/>
          </p:cNvSpPr>
          <p:nvPr/>
        </p:nvSpPr>
        <p:spPr bwMode="auto">
          <a:xfrm>
            <a:off x="8072438" y="1643063"/>
            <a:ext cx="881062" cy="338137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 charset="-122"/>
                <a:cs typeface="+mn-cs"/>
              </a:defRPr>
            </a:lvl9pPr>
          </a:lstStyle>
          <a:p>
            <a:r>
              <a:rPr lang="en-US" altLang="zh-CN" sz="1600" b="1">
                <a:solidFill>
                  <a:schemeClr val="bg1"/>
                </a:solidFill>
                <a:latin typeface="Times New Roman" pitchFamily="18" charset="0"/>
              </a:rPr>
              <a:t>(FEF</a:t>
            </a:r>
            <a:r>
              <a:rPr lang="en-US" altLang="zh-CN" sz="1600" b="1" baseline="-25000">
                <a:solidFill>
                  <a:schemeClr val="bg1"/>
                </a:solidFill>
                <a:latin typeface="Times New Roman" pitchFamily="18" charset="0"/>
              </a:rPr>
              <a:t>75</a:t>
            </a:r>
            <a:r>
              <a:rPr lang="en-US" altLang="zh-CN" sz="1600" b="1">
                <a:solidFill>
                  <a:schemeClr val="bg1"/>
                </a:solidFill>
                <a:latin typeface="Times New Roman" pitchFamily="18" charset="0"/>
              </a:rPr>
              <a:t>)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817" name="标题 1"/>
          <p:cNvSpPr>
            <a:spLocks noGrp="1"/>
          </p:cNvSpPr>
          <p:nvPr>
            <p:ph type="title"/>
          </p:nvPr>
        </p:nvSpPr>
        <p:spPr>
          <a:xfrm>
            <a:off x="457200" y="642938"/>
            <a:ext cx="8229600" cy="642937"/>
          </a:xfrm>
        </p:spPr>
        <p:txBody>
          <a:bodyPr/>
          <a:lstStyle/>
          <a:p>
            <a:pPr eaLnBrk="1" hangingPunct="1"/>
            <a:r>
              <a:rPr lang="zh-CN" altLang="en-US" sz="3600" smtClean="0">
                <a:solidFill>
                  <a:srgbClr val="FF0000"/>
                </a:solidFill>
              </a:rPr>
              <a:t>流速</a:t>
            </a:r>
            <a:r>
              <a:rPr lang="en-US" altLang="zh-CN" sz="3600" smtClean="0">
                <a:solidFill>
                  <a:srgbClr val="FF0000"/>
                </a:solidFill>
              </a:rPr>
              <a:t>-</a:t>
            </a:r>
            <a:r>
              <a:rPr lang="zh-CN" altLang="en-US" sz="3600" smtClean="0">
                <a:solidFill>
                  <a:srgbClr val="FF0000"/>
                </a:solidFill>
              </a:rPr>
              <a:t>容积曲线的意义</a:t>
            </a:r>
            <a:r>
              <a:rPr lang="en-US" altLang="zh-CN" sz="3600" smtClean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4818" name="内容占位符 2"/>
          <p:cNvSpPr>
            <a:spLocks noGrp="1"/>
          </p:cNvSpPr>
          <p:nvPr>
            <p:ph idx="1"/>
          </p:nvPr>
        </p:nvSpPr>
        <p:spPr>
          <a:xfrm>
            <a:off x="500063" y="1285875"/>
            <a:ext cx="8229600" cy="4806950"/>
          </a:xfrm>
        </p:spPr>
        <p:txBody>
          <a:bodyPr/>
          <a:lstStyle/>
          <a:p>
            <a:pPr eaLnBrk="1" hangingPunct="1"/>
            <a:r>
              <a:rPr lang="zh-CN" altLang="en-US" smtClean="0"/>
              <a:t>判断病员是否存在通气功能障碍</a:t>
            </a:r>
          </a:p>
          <a:p>
            <a:pPr eaLnBrk="1" hangingPunct="1"/>
            <a:r>
              <a:rPr lang="zh-CN" altLang="en-US" smtClean="0"/>
              <a:t>正常</a:t>
            </a:r>
          </a:p>
          <a:p>
            <a:pPr eaLnBrk="1" hangingPunct="1"/>
            <a:r>
              <a:rPr lang="zh-CN" altLang="en-US" smtClean="0"/>
              <a:t>阻塞型</a:t>
            </a:r>
          </a:p>
          <a:p>
            <a:pPr eaLnBrk="1" hangingPunct="1"/>
            <a:r>
              <a:rPr lang="zh-CN" altLang="en-US" smtClean="0"/>
              <a:t>限制型</a:t>
            </a:r>
          </a:p>
          <a:p>
            <a:pPr eaLnBrk="1" hangingPunct="1"/>
            <a:r>
              <a:rPr lang="zh-CN" altLang="en-US" smtClean="0"/>
              <a:t>混合型</a:t>
            </a:r>
          </a:p>
        </p:txBody>
      </p:sp>
      <p:pic>
        <p:nvPicPr>
          <p:cNvPr id="34819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419350" y="2143125"/>
            <a:ext cx="5927725" cy="4633913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841" name="标题 1"/>
          <p:cNvSpPr>
            <a:spLocks noGrp="1"/>
          </p:cNvSpPr>
          <p:nvPr>
            <p:ph type="title"/>
          </p:nvPr>
        </p:nvSpPr>
        <p:spPr>
          <a:xfrm>
            <a:off x="457200" y="428625"/>
            <a:ext cx="8229600" cy="857250"/>
          </a:xfrm>
        </p:spPr>
        <p:txBody>
          <a:bodyPr/>
          <a:lstStyle/>
          <a:p>
            <a:pPr eaLnBrk="1" hangingPunct="1"/>
            <a:r>
              <a:rPr lang="zh-CN" altLang="en-US" sz="3600" smtClean="0">
                <a:solidFill>
                  <a:srgbClr val="FF0000"/>
                </a:solidFill>
                <a:sym typeface="+mn-ea"/>
              </a:rPr>
              <a:t>流速容量曲线的意义</a:t>
            </a:r>
            <a:r>
              <a:rPr lang="en-US" altLang="zh-CN" sz="3600" smtClean="0">
                <a:solidFill>
                  <a:srgbClr val="FF0000"/>
                </a:solidFill>
                <a:sym typeface="+mn-ea"/>
              </a:rPr>
              <a:t>2</a:t>
            </a:r>
          </a:p>
        </p:txBody>
      </p:sp>
      <p:sp>
        <p:nvSpPr>
          <p:cNvPr id="35842" name="内容占位符 2"/>
          <p:cNvSpPr>
            <a:spLocks noGrp="1"/>
          </p:cNvSpPr>
          <p:nvPr>
            <p:ph idx="1"/>
          </p:nvPr>
        </p:nvSpPr>
        <p:spPr>
          <a:xfrm>
            <a:off x="457200" y="1357313"/>
            <a:ext cx="8229600" cy="4967287"/>
          </a:xfrm>
        </p:spPr>
        <p:txBody>
          <a:bodyPr/>
          <a:lstStyle/>
          <a:p>
            <a:pPr eaLnBrk="1" hangingPunct="1"/>
            <a:r>
              <a:rPr lang="zh-CN" altLang="en-US" sz="2800" smtClean="0"/>
              <a:t>判断气道受损的类型：阻塞性（胸内型、胸外型、固定型）、限制性、混合型</a:t>
            </a:r>
          </a:p>
          <a:p>
            <a:pPr eaLnBrk="1" hangingPunct="1"/>
            <a:r>
              <a:rPr lang="zh-CN" altLang="en-US" sz="2800" smtClean="0"/>
              <a:t>气道受损的类别：大气道</a:t>
            </a:r>
            <a:r>
              <a:rPr lang="en-US" altLang="zh-CN" sz="2800" b="1" smtClean="0">
                <a:solidFill>
                  <a:srgbClr val="9900CC"/>
                </a:solidFill>
                <a:latin typeface="楷体_GB2312"/>
                <a:ea typeface="楷体_GB2312"/>
                <a:cs typeface="楷体_GB2312"/>
                <a:sym typeface="+mn-ea"/>
              </a:rPr>
              <a:t>V</a:t>
            </a:r>
            <a:r>
              <a:rPr lang="en-US" altLang="zh-CN" sz="2800" b="1" baseline="-25000" smtClean="0">
                <a:solidFill>
                  <a:srgbClr val="9900CC"/>
                </a:solidFill>
                <a:latin typeface="楷体_GB2312"/>
                <a:ea typeface="楷体_GB2312"/>
                <a:cs typeface="楷体_GB2312"/>
                <a:sym typeface="+mn-ea"/>
              </a:rPr>
              <a:t>max75</a:t>
            </a:r>
            <a:r>
              <a:rPr lang="zh-CN" altLang="en-US" sz="2800" b="1" baseline="-25000" smtClean="0">
                <a:solidFill>
                  <a:srgbClr val="9900CC"/>
                </a:solidFill>
                <a:latin typeface="楷体_GB2312"/>
                <a:ea typeface="楷体_GB2312"/>
                <a:cs typeface="楷体_GB2312"/>
                <a:sym typeface="+mn-ea"/>
              </a:rPr>
              <a:t>（</a:t>
            </a:r>
            <a:r>
              <a:rPr lang="en-US" altLang="zh-CN" sz="2800" b="1" baseline="-25000" smtClean="0">
                <a:solidFill>
                  <a:srgbClr val="9900CC"/>
                </a:solidFill>
                <a:latin typeface="楷体_GB2312"/>
                <a:ea typeface="楷体_GB2312"/>
                <a:cs typeface="楷体_GB2312"/>
                <a:sym typeface="+mn-ea"/>
              </a:rPr>
              <a:t>MEF75);</a:t>
            </a:r>
            <a:r>
              <a:rPr lang="zh-CN" altLang="en-US" sz="2800" b="1" baseline="-25000" smtClean="0">
                <a:solidFill>
                  <a:srgbClr val="9900CC"/>
                </a:solidFill>
                <a:latin typeface="楷体_GB2312"/>
                <a:ea typeface="楷体_GB2312"/>
                <a:cs typeface="楷体_GB2312"/>
                <a:sym typeface="+mn-ea"/>
              </a:rPr>
              <a:t>小气道</a:t>
            </a:r>
            <a:r>
              <a:rPr lang="en-US" altLang="zh-CN" sz="2800" b="1" smtClean="0">
                <a:solidFill>
                  <a:srgbClr val="9900CC"/>
                </a:solidFill>
                <a:latin typeface="楷体_GB2312"/>
                <a:ea typeface="楷体_GB2312"/>
                <a:cs typeface="楷体_GB2312"/>
                <a:sym typeface="+mn-ea"/>
              </a:rPr>
              <a:t>MMEF</a:t>
            </a:r>
            <a:r>
              <a:rPr lang="zh-CN" altLang="en-US" sz="2800" b="1" smtClean="0">
                <a:solidFill>
                  <a:srgbClr val="9900CC"/>
                </a:solidFill>
                <a:latin typeface="楷体_GB2312"/>
                <a:ea typeface="楷体_GB2312"/>
                <a:cs typeface="楷体_GB2312"/>
                <a:sym typeface="+mn-ea"/>
              </a:rPr>
              <a:t>、</a:t>
            </a:r>
            <a:r>
              <a:rPr lang="en-US" altLang="zh-CN" sz="2800" b="1" smtClean="0">
                <a:solidFill>
                  <a:srgbClr val="9900CC"/>
                </a:solidFill>
                <a:latin typeface="楷体_GB2312"/>
                <a:ea typeface="楷体_GB2312"/>
                <a:cs typeface="楷体_GB2312"/>
                <a:sym typeface="+mn-ea"/>
              </a:rPr>
              <a:t>V</a:t>
            </a:r>
            <a:r>
              <a:rPr lang="en-US" altLang="zh-CN" sz="2800" b="1" baseline="-25000" smtClean="0">
                <a:solidFill>
                  <a:srgbClr val="9900CC"/>
                </a:solidFill>
                <a:latin typeface="楷体_GB2312"/>
                <a:ea typeface="楷体_GB2312"/>
                <a:cs typeface="楷体_GB2312"/>
                <a:sym typeface="+mn-ea"/>
              </a:rPr>
              <a:t>max50</a:t>
            </a:r>
            <a:r>
              <a:rPr lang="zh-CN" altLang="en-US" sz="2800" b="1" smtClean="0">
                <a:solidFill>
                  <a:srgbClr val="9900CC"/>
                </a:solidFill>
                <a:latin typeface="楷体_GB2312"/>
                <a:ea typeface="楷体_GB2312"/>
                <a:cs typeface="楷体_GB2312"/>
                <a:sym typeface="+mn-ea"/>
              </a:rPr>
              <a:t>和</a:t>
            </a:r>
            <a:r>
              <a:rPr lang="en-US" altLang="zh-CN" sz="2800" b="1" smtClean="0">
                <a:solidFill>
                  <a:srgbClr val="9900CC"/>
                </a:solidFill>
                <a:latin typeface="楷体_GB2312"/>
                <a:ea typeface="楷体_GB2312"/>
                <a:cs typeface="楷体_GB2312"/>
                <a:sym typeface="+mn-ea"/>
              </a:rPr>
              <a:t>V</a:t>
            </a:r>
            <a:r>
              <a:rPr lang="en-US" altLang="zh-CN" sz="2800" b="1" baseline="-25000" smtClean="0">
                <a:solidFill>
                  <a:srgbClr val="9900CC"/>
                </a:solidFill>
                <a:latin typeface="楷体_GB2312"/>
                <a:ea typeface="楷体_GB2312"/>
                <a:cs typeface="楷体_GB2312"/>
                <a:sym typeface="+mn-ea"/>
              </a:rPr>
              <a:t>max25</a:t>
            </a:r>
          </a:p>
          <a:p>
            <a:pPr eaLnBrk="1" hangingPunct="1"/>
            <a:r>
              <a:rPr lang="zh-CN" altLang="en-US" sz="2800" smtClean="0">
                <a:sym typeface="+mn-ea"/>
              </a:rPr>
              <a:t>判断肺通气功能受损的程度</a:t>
            </a:r>
            <a:endParaRPr lang="zh-CN" altLang="en-US" sz="2800" b="1" baseline="-25000" smtClean="0">
              <a:solidFill>
                <a:srgbClr val="9900CC"/>
              </a:solidFill>
              <a:latin typeface="楷体_GB2312"/>
              <a:ea typeface="楷体_GB2312"/>
              <a:cs typeface="楷体_GB2312"/>
              <a:sym typeface="+mn-ea"/>
            </a:endParaRPr>
          </a:p>
        </p:txBody>
      </p:sp>
      <p:pic>
        <p:nvPicPr>
          <p:cNvPr id="35843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955675" y="3681413"/>
            <a:ext cx="7132638" cy="2643187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889" name="标题 1"/>
          <p:cNvSpPr>
            <a:spLocks noGrp="1"/>
          </p:cNvSpPr>
          <p:nvPr>
            <p:ph type="title"/>
          </p:nvPr>
        </p:nvSpPr>
        <p:spPr>
          <a:xfrm>
            <a:off x="457200" y="642938"/>
            <a:ext cx="8229600" cy="928687"/>
          </a:xfrm>
        </p:spPr>
        <p:txBody>
          <a:bodyPr/>
          <a:lstStyle/>
          <a:p>
            <a:pPr eaLnBrk="1" hangingPunct="1"/>
            <a:r>
              <a:rPr lang="zh-CN" altLang="en-US" sz="4000" smtClean="0">
                <a:solidFill>
                  <a:srgbClr val="FF0000"/>
                </a:solidFill>
                <a:sym typeface="+mn-ea"/>
              </a:rPr>
              <a:t>流速容量曲线的意义</a:t>
            </a:r>
            <a:r>
              <a:rPr lang="en-US" altLang="zh-CN" sz="4000" smtClean="0">
                <a:solidFill>
                  <a:srgbClr val="FF0000"/>
                </a:solidFill>
                <a:sym typeface="+mn-ea"/>
              </a:rPr>
              <a:t>3</a:t>
            </a:r>
            <a:endParaRPr lang="zh-CN" altLang="en-US" sz="4000" smtClean="0">
              <a:solidFill>
                <a:srgbClr val="FF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zh-CN" altLang="en-US"/>
              <a:t>慢性阻塞型肺疾病的诊断和分级</a:t>
            </a:r>
          </a:p>
          <a:p>
            <a:pPr eaLnBrk="1" fontAlgn="auto" hangingPunct="1"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altLang="zh-CN"/>
              <a:t>FEV1/FVC</a:t>
            </a:r>
            <a:r>
              <a:rPr lang="zh-CN" altLang="en-US"/>
              <a:t>小于</a:t>
            </a:r>
            <a:r>
              <a:rPr lang="en-US" altLang="zh-CN"/>
              <a:t>70%</a:t>
            </a:r>
          </a:p>
          <a:p>
            <a:pPr marL="0" indent="0" eaLnBrk="1" fontAlgn="auto" hangingPunct="1"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en-US"/>
              <a:t>  一级</a:t>
            </a:r>
            <a:r>
              <a:rPr lang="en-US" altLang="zh-CN"/>
              <a:t>(</a:t>
            </a:r>
            <a:r>
              <a:rPr lang="zh-CN" altLang="en-US"/>
              <a:t>轻度</a:t>
            </a:r>
            <a:r>
              <a:rPr lang="en-US" altLang="zh-CN"/>
              <a:t>)</a:t>
            </a:r>
            <a:r>
              <a:rPr lang="zh-CN" altLang="en-US"/>
              <a:t>：</a:t>
            </a:r>
            <a:r>
              <a:rPr lang="en-US" altLang="zh-CN">
                <a:sym typeface="+mn-ea"/>
              </a:rPr>
              <a:t>FEV1/FVC≥80%</a:t>
            </a:r>
          </a:p>
          <a:p>
            <a:pPr marL="0" indent="0" eaLnBrk="1" fontAlgn="auto" hangingPunct="1"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en-US">
                <a:sym typeface="+mn-ea"/>
              </a:rPr>
              <a:t>  二级（中度）：</a:t>
            </a:r>
            <a:r>
              <a:rPr lang="en-US" altLang="zh-CN">
                <a:sym typeface="+mn-ea"/>
              </a:rPr>
              <a:t>50%≤FEV1/FVC＜80%</a:t>
            </a:r>
          </a:p>
          <a:p>
            <a:pPr marL="0" indent="0" eaLnBrk="1" fontAlgn="auto" hangingPunct="1"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en-US">
                <a:sym typeface="+mn-ea"/>
              </a:rPr>
              <a:t>  三级（重度）：</a:t>
            </a:r>
            <a:r>
              <a:rPr lang="en-US" altLang="zh-CN">
                <a:sym typeface="+mn-ea"/>
              </a:rPr>
              <a:t>30%≤FEV1/FVC＜50%</a:t>
            </a:r>
          </a:p>
          <a:p>
            <a:pPr marL="0" indent="0" eaLnBrk="1" fontAlgn="auto" hangingPunct="1"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en-US">
                <a:sym typeface="+mn-ea"/>
              </a:rPr>
              <a:t>  四级（极重度）：</a:t>
            </a:r>
            <a:r>
              <a:rPr lang="en-US" altLang="zh-CN">
                <a:sym typeface="+mn-ea"/>
              </a:rPr>
              <a:t>FEV1/FVC＜30%</a:t>
            </a:r>
          </a:p>
          <a:p>
            <a:pPr eaLnBrk="1" fontAlgn="auto" hangingPunct="1">
              <a:spcAft>
                <a:spcPct val="0"/>
              </a:spcAft>
              <a:buFont typeface="Arial" pitchFamily="34" charset="0"/>
              <a:buChar char="•"/>
              <a:defRPr/>
            </a:pPr>
            <a:endParaRPr lang="en-US" altLang="zh-CN"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913" name="标题 1"/>
          <p:cNvSpPr>
            <a:spLocks noGrp="1"/>
          </p:cNvSpPr>
          <p:nvPr>
            <p:ph type="title"/>
          </p:nvPr>
        </p:nvSpPr>
        <p:spPr>
          <a:xfrm>
            <a:off x="457200" y="500063"/>
            <a:ext cx="8229600" cy="917575"/>
          </a:xfrm>
        </p:spPr>
        <p:txBody>
          <a:bodyPr/>
          <a:lstStyle/>
          <a:p>
            <a:pPr eaLnBrk="1" hangingPunct="1"/>
            <a:r>
              <a:rPr lang="zh-CN" altLang="en-US" sz="4000" smtClean="0">
                <a:solidFill>
                  <a:srgbClr val="FF0000"/>
                </a:solidFill>
                <a:sym typeface="+mn-ea"/>
              </a:rPr>
              <a:t>三、支气管舒张实验</a:t>
            </a:r>
            <a:endParaRPr lang="zh-CN" altLang="en-US" sz="4000" smtClean="0">
              <a:solidFill>
                <a:srgbClr val="FF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57313"/>
            <a:ext cx="8229600" cy="4768850"/>
          </a:xfrm>
        </p:spPr>
        <p:txBody>
          <a:bodyPr rtlCol="0">
            <a:normAutofit fontScale="90000" lnSpcReduction="10000"/>
          </a:bodyPr>
          <a:lstStyle/>
          <a:p>
            <a:pPr algn="just" eaLnBrk="1" fontAlgn="auto" hangingPunct="1"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zh-CN" altLang="en-US" b="1">
                <a:latin typeface="楷体_GB2312" pitchFamily="49" charset="-122"/>
                <a:ea typeface="楷体_GB2312" pitchFamily="49" charset="-122"/>
                <a:sym typeface="+mn-ea"/>
              </a:rPr>
              <a:t>当</a:t>
            </a:r>
            <a:r>
              <a:rPr lang="en-US" altLang="zh-CN" b="1">
                <a:latin typeface="楷体_GB2312" pitchFamily="49" charset="-122"/>
                <a:ea typeface="楷体_GB2312" pitchFamily="49" charset="-122"/>
                <a:sym typeface="+mn-ea"/>
              </a:rPr>
              <a:t>FEV</a:t>
            </a:r>
            <a:r>
              <a:rPr lang="en-US" altLang="zh-CN" b="1" baseline="-30000">
                <a:latin typeface="楷体_GB2312" pitchFamily="49" charset="-122"/>
                <a:ea typeface="楷体_GB2312" pitchFamily="49" charset="-122"/>
                <a:sym typeface="+mn-ea"/>
              </a:rPr>
              <a:t>1.0</a:t>
            </a:r>
            <a:r>
              <a:rPr lang="en-US" altLang="zh-CN" b="1">
                <a:latin typeface="楷体_GB2312" pitchFamily="49" charset="-122"/>
                <a:ea typeface="楷体_GB2312" pitchFamily="49" charset="-122"/>
                <a:sym typeface="+mn-ea"/>
              </a:rPr>
              <a:t>/FVC%</a:t>
            </a:r>
            <a:r>
              <a:rPr lang="zh-CN" altLang="en-US" b="1">
                <a:latin typeface="楷体_GB2312" pitchFamily="49" charset="-122"/>
                <a:ea typeface="楷体_GB2312" pitchFamily="49" charset="-122"/>
                <a:sym typeface="+mn-ea"/>
              </a:rPr>
              <a:t>下降显示有气道阻塞时，为了评价气道阻塞的可逆性，在吸入沙丁胺醇</a:t>
            </a:r>
            <a:r>
              <a:rPr lang="en-US" altLang="zh-CN" b="1">
                <a:latin typeface="楷体_GB2312" pitchFamily="49" charset="-122"/>
                <a:ea typeface="楷体_GB2312" pitchFamily="49" charset="-122"/>
                <a:sym typeface="+mn-ea"/>
              </a:rPr>
              <a:t>200μg</a:t>
            </a:r>
            <a:r>
              <a:rPr lang="zh-CN" altLang="en-US" b="1">
                <a:latin typeface="楷体_GB2312" pitchFamily="49" charset="-122"/>
                <a:ea typeface="楷体_GB2312" pitchFamily="49" charset="-122"/>
                <a:sym typeface="+mn-ea"/>
              </a:rPr>
              <a:t>后</a:t>
            </a:r>
            <a:r>
              <a:rPr lang="en-US" altLang="zh-CN" b="1">
                <a:latin typeface="楷体_GB2312" pitchFamily="49" charset="-122"/>
                <a:ea typeface="楷体_GB2312" pitchFamily="49" charset="-122"/>
                <a:sym typeface="+mn-ea"/>
              </a:rPr>
              <a:t>15</a:t>
            </a:r>
            <a:r>
              <a:rPr lang="en-US" altLang="zh-CN" b="1">
                <a:ea typeface="楷体_GB2312" pitchFamily="49" charset="-122"/>
                <a:sym typeface="+mn-ea"/>
              </a:rPr>
              <a:t>~</a:t>
            </a:r>
            <a:r>
              <a:rPr lang="en-US" altLang="zh-CN" b="1">
                <a:latin typeface="楷体_GB2312" pitchFamily="49" charset="-122"/>
                <a:ea typeface="楷体_GB2312" pitchFamily="49" charset="-122"/>
                <a:sym typeface="+mn-ea"/>
              </a:rPr>
              <a:t>20</a:t>
            </a:r>
            <a:r>
              <a:rPr lang="zh-CN" altLang="en-US" b="1">
                <a:latin typeface="楷体_GB2312" pitchFamily="49" charset="-122"/>
                <a:ea typeface="楷体_GB2312" pitchFamily="49" charset="-122"/>
                <a:sym typeface="+mn-ea"/>
              </a:rPr>
              <a:t>分钟，</a:t>
            </a:r>
            <a:r>
              <a:rPr lang="zh-CN" altLang="en-US" b="1" smtClean="0">
                <a:latin typeface="楷体_GB2312" pitchFamily="49" charset="-122"/>
                <a:ea typeface="楷体_GB2312" pitchFamily="49" charset="-122"/>
                <a:sym typeface="+mn-ea"/>
              </a:rPr>
              <a:t>重复流速</a:t>
            </a:r>
            <a:r>
              <a:rPr lang="en-US" altLang="zh-CN" b="1" smtClean="0">
                <a:latin typeface="楷体_GB2312" pitchFamily="49" charset="-122"/>
                <a:ea typeface="楷体_GB2312" pitchFamily="49" charset="-122"/>
                <a:sym typeface="+mn-ea"/>
              </a:rPr>
              <a:t>-</a:t>
            </a:r>
            <a:r>
              <a:rPr lang="zh-CN" altLang="en-US" b="1" smtClean="0">
                <a:latin typeface="楷体_GB2312" pitchFamily="49" charset="-122"/>
                <a:ea typeface="楷体_GB2312" pitchFamily="49" charset="-122"/>
                <a:sym typeface="+mn-ea"/>
              </a:rPr>
              <a:t>容积曲线，观察</a:t>
            </a:r>
            <a:r>
              <a:rPr lang="en-US" altLang="zh-CN" b="1" smtClean="0">
                <a:latin typeface="楷体_GB2312" pitchFamily="49" charset="-122"/>
                <a:ea typeface="楷体_GB2312" pitchFamily="49" charset="-122"/>
                <a:sym typeface="+mn-ea"/>
              </a:rPr>
              <a:t>FEV1</a:t>
            </a:r>
            <a:r>
              <a:rPr lang="zh-CN" altLang="en-US" b="1" smtClean="0">
                <a:latin typeface="楷体_GB2312" pitchFamily="49" charset="-122"/>
                <a:ea typeface="楷体_GB2312" pitchFamily="49" charset="-122"/>
                <a:sym typeface="+mn-ea"/>
              </a:rPr>
              <a:t>、</a:t>
            </a:r>
            <a:r>
              <a:rPr lang="en-US" altLang="zh-CN" b="1" smtClean="0">
                <a:latin typeface="楷体_GB2312" pitchFamily="49" charset="-122"/>
                <a:ea typeface="楷体_GB2312" pitchFamily="49" charset="-122"/>
                <a:sym typeface="+mn-ea"/>
              </a:rPr>
              <a:t>PEF</a:t>
            </a:r>
            <a:r>
              <a:rPr lang="zh-CN" altLang="en-US" b="1" smtClean="0">
                <a:latin typeface="楷体_GB2312" pitchFamily="49" charset="-122"/>
                <a:ea typeface="楷体_GB2312" pitchFamily="49" charset="-122"/>
                <a:sym typeface="+mn-ea"/>
              </a:rPr>
              <a:t>、</a:t>
            </a:r>
            <a:r>
              <a:rPr lang="en-US" altLang="zh-CN" b="1" smtClean="0">
                <a:latin typeface="楷体_GB2312" pitchFamily="49" charset="-122"/>
                <a:ea typeface="楷体_GB2312" pitchFamily="49" charset="-122"/>
                <a:sym typeface="+mn-ea"/>
              </a:rPr>
              <a:t>FVC</a:t>
            </a:r>
            <a:r>
              <a:rPr lang="zh-CN" altLang="en-US" b="1" smtClean="0">
                <a:latin typeface="楷体_GB2312" pitchFamily="49" charset="-122"/>
                <a:ea typeface="楷体_GB2312" pitchFamily="49" charset="-122"/>
                <a:sym typeface="+mn-ea"/>
              </a:rPr>
              <a:t>等指标的变化。</a:t>
            </a:r>
            <a:endParaRPr lang="en-US" altLang="zh-CN" b="1">
              <a:latin typeface="楷体_GB2312" pitchFamily="49" charset="-122"/>
              <a:ea typeface="楷体_GB2312" pitchFamily="49" charset="-122"/>
            </a:endParaRPr>
          </a:p>
          <a:p>
            <a:pPr algn="just" eaLnBrk="1" fontAlgn="auto" hangingPunct="1"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zh-CN" altLang="en-US" b="1">
                <a:latin typeface="楷体_GB2312" pitchFamily="49" charset="-122"/>
                <a:ea typeface="楷体_GB2312" pitchFamily="49" charset="-122"/>
                <a:sym typeface="+mn-ea"/>
              </a:rPr>
              <a:t>计算通气改善率：</a:t>
            </a:r>
            <a:endParaRPr lang="en-US" altLang="zh-CN" b="1">
              <a:latin typeface="楷体_GB2312" pitchFamily="49" charset="-122"/>
              <a:ea typeface="楷体_GB2312" pitchFamily="49" charset="-122"/>
            </a:endParaRPr>
          </a:p>
          <a:p>
            <a:pPr algn="just" eaLnBrk="1" fontAlgn="auto" hangingPunct="1">
              <a:spcAft>
                <a:spcPct val="0"/>
              </a:spcAft>
              <a:buFont typeface="Arial" pitchFamily="34" charset="0"/>
              <a:buNone/>
              <a:defRPr/>
            </a:pPr>
            <a:r>
              <a:rPr lang="en-US" altLang="zh-CN" b="1">
                <a:latin typeface="楷体_GB2312" pitchFamily="49" charset="-122"/>
                <a:ea typeface="楷体_GB2312" pitchFamily="49" charset="-122"/>
                <a:sym typeface="+mn-ea"/>
              </a:rPr>
              <a:t>  </a:t>
            </a:r>
            <a:r>
              <a:rPr lang="en-US" altLang="zh-CN" b="1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(</a:t>
            </a:r>
            <a:r>
              <a:rPr lang="zh-CN" altLang="en-US" b="1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用药后</a:t>
            </a:r>
            <a:r>
              <a:rPr lang="en-US" altLang="zh-CN" b="1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FEV</a:t>
            </a:r>
            <a:r>
              <a:rPr lang="en-US" altLang="zh-CN" b="1" baseline="-30000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1.0</a:t>
            </a:r>
            <a:r>
              <a:rPr lang="en-US" altLang="zh-CN" b="1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-</a:t>
            </a:r>
            <a:r>
              <a:rPr lang="zh-CN" altLang="en-US" b="1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用药前</a:t>
            </a:r>
            <a:r>
              <a:rPr lang="en-US" altLang="zh-CN" b="1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FEV</a:t>
            </a:r>
            <a:r>
              <a:rPr lang="en-US" altLang="zh-CN" b="1" baseline="-30000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1.0</a:t>
            </a:r>
            <a:r>
              <a:rPr lang="en-US" altLang="zh-CN" b="1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)/</a:t>
            </a:r>
            <a:r>
              <a:rPr lang="zh-CN" altLang="en-US" b="1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用药前</a:t>
            </a:r>
            <a:r>
              <a:rPr lang="en-US" altLang="zh-CN" b="1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FEV</a:t>
            </a:r>
            <a:r>
              <a:rPr lang="en-US" altLang="zh-CN" b="1" baseline="-30000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1.0</a:t>
            </a:r>
            <a:r>
              <a:rPr lang="en-US" altLang="zh-CN" b="1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100%</a:t>
            </a:r>
          </a:p>
          <a:p>
            <a:pPr eaLnBrk="1" fontAlgn="auto" hangingPunct="1"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zh-CN" altLang="en-US" b="1">
                <a:latin typeface="楷体_GB2312" pitchFamily="49" charset="-122"/>
                <a:ea typeface="楷体_GB2312" pitchFamily="49" charset="-122"/>
                <a:sym typeface="+mn-ea"/>
              </a:rPr>
              <a:t>阳性</a:t>
            </a:r>
            <a:endParaRPr lang="zh-CN" altLang="en-US" b="1">
              <a:latin typeface="楷体_GB2312" pitchFamily="49" charset="-122"/>
              <a:ea typeface="楷体_GB2312" pitchFamily="49" charset="-122"/>
            </a:endParaRPr>
          </a:p>
          <a:p>
            <a:pPr lvl="1" eaLnBrk="1" fontAlgn="auto" hangingPunct="1">
              <a:spcAft>
                <a:spcPct val="0"/>
              </a:spcAft>
              <a:buClr>
                <a:srgbClr val="00B050"/>
              </a:buClr>
              <a:buFont typeface="Arial" pitchFamily="34" charset="0"/>
              <a:buChar char="Ø"/>
              <a:defRPr/>
            </a:pPr>
            <a:r>
              <a:rPr lang="en-US" altLang="zh-CN" sz="3200" b="1">
                <a:solidFill>
                  <a:srgbClr val="9900CC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FEV</a:t>
            </a:r>
            <a:r>
              <a:rPr lang="en-US" altLang="zh-CN" sz="3200" b="1" baseline="-25000">
                <a:solidFill>
                  <a:srgbClr val="9900CC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1.0</a:t>
            </a:r>
            <a:r>
              <a:rPr lang="zh-CN" altLang="en-US" sz="3200" b="1">
                <a:solidFill>
                  <a:srgbClr val="9900CC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改善率大于</a:t>
            </a:r>
            <a:r>
              <a:rPr lang="en-US" altLang="zh-CN" sz="3200" b="1">
                <a:solidFill>
                  <a:srgbClr val="9900CC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12%</a:t>
            </a:r>
            <a:endParaRPr lang="en-US" altLang="zh-CN" sz="3200" b="1">
              <a:solidFill>
                <a:srgbClr val="9900CC"/>
              </a:solidFill>
              <a:latin typeface="楷体_GB2312" pitchFamily="49" charset="-122"/>
              <a:ea typeface="楷体_GB2312" pitchFamily="49" charset="-122"/>
            </a:endParaRPr>
          </a:p>
          <a:p>
            <a:pPr lvl="1" eaLnBrk="1" fontAlgn="auto" hangingPunct="1">
              <a:spcAft>
                <a:spcPct val="0"/>
              </a:spcAft>
              <a:buClr>
                <a:srgbClr val="00B050"/>
              </a:buClr>
              <a:buFont typeface="Arial" pitchFamily="34" charset="0"/>
              <a:buChar char="Ø"/>
              <a:defRPr/>
            </a:pPr>
            <a:r>
              <a:rPr lang="en-US" altLang="zh-CN" sz="3200" b="1">
                <a:solidFill>
                  <a:srgbClr val="9900CC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FEV</a:t>
            </a:r>
            <a:r>
              <a:rPr lang="en-US" altLang="zh-CN" sz="3200" b="1" baseline="-25000">
                <a:solidFill>
                  <a:srgbClr val="9900CC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1.0</a:t>
            </a:r>
            <a:r>
              <a:rPr lang="zh-CN" altLang="en-US" sz="3200" b="1">
                <a:solidFill>
                  <a:srgbClr val="9900CC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改善的绝对值大于</a:t>
            </a:r>
            <a:r>
              <a:rPr lang="en-US" altLang="zh-CN" sz="3200" b="1">
                <a:solidFill>
                  <a:srgbClr val="9900CC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200ml</a:t>
            </a:r>
            <a:r>
              <a:rPr lang="en-US" altLang="zh-CN" sz="3200">
                <a:latin typeface="楷体_GB2312" pitchFamily="49" charset="-122"/>
                <a:ea typeface="楷体_GB2312" pitchFamily="49" charset="-122"/>
                <a:sym typeface="+mn-ea"/>
              </a:rPr>
              <a:t> </a:t>
            </a:r>
            <a:endParaRPr lang="en-US" altLang="zh-CN" sz="3200">
              <a:latin typeface="楷体_GB2312" pitchFamily="49" charset="-122"/>
              <a:ea typeface="楷体_GB2312" pitchFamily="49" charset="-122"/>
            </a:endParaRPr>
          </a:p>
          <a:p>
            <a:pPr eaLnBrk="1" fontAlgn="auto" hangingPunct="1">
              <a:spcAft>
                <a:spcPct val="0"/>
              </a:spcAft>
              <a:buFont typeface="Arial" pitchFamily="34" charset="0"/>
              <a:buChar char="•"/>
              <a:defRPr/>
            </a:pPr>
            <a:endParaRPr lang="en-US" altLang="zh-CN">
              <a:latin typeface="楷体_GB2312" pitchFamily="49" charset="-122"/>
              <a:ea typeface="楷体_GB2312" pitchFamily="49" charset="-122"/>
            </a:endParaRPr>
          </a:p>
          <a:p>
            <a:pPr eaLnBrk="1" fontAlgn="auto" hangingPunct="1">
              <a:spcAft>
                <a:spcPct val="0"/>
              </a:spcAft>
              <a:buFont typeface="Arial" pitchFamily="34" charset="0"/>
              <a:buChar char="•"/>
              <a:defRPr/>
            </a:pPr>
            <a:endParaRPr lang="zh-CN" altLang="en-US"/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937" name="标题 1"/>
          <p:cNvSpPr>
            <a:spLocks noGrp="1"/>
          </p:cNvSpPr>
          <p:nvPr>
            <p:ph type="title"/>
          </p:nvPr>
        </p:nvSpPr>
        <p:spPr>
          <a:xfrm>
            <a:off x="457200" y="571500"/>
            <a:ext cx="8229600" cy="1071563"/>
          </a:xfrm>
        </p:spPr>
        <p:txBody>
          <a:bodyPr/>
          <a:lstStyle/>
          <a:p>
            <a:pPr eaLnBrk="1" hangingPunct="1"/>
            <a:r>
              <a:rPr lang="zh-CN" altLang="en-US" sz="4000" smtClean="0">
                <a:solidFill>
                  <a:srgbClr val="FF0000"/>
                </a:solidFill>
                <a:sym typeface="+mn-ea"/>
              </a:rPr>
              <a:t>支气管舒张实验意义</a:t>
            </a:r>
            <a:endParaRPr lang="zh-CN" altLang="en-US" sz="4000" smtClean="0">
              <a:solidFill>
                <a:srgbClr val="FF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altLang="zh-CN"/>
              <a:t>1.</a:t>
            </a:r>
            <a:r>
              <a:rPr lang="zh-CN" altLang="en-US"/>
              <a:t>判断气道阻塞的可逆性及程度，协助哮喘的诊断。</a:t>
            </a:r>
          </a:p>
          <a:p>
            <a:pPr eaLnBrk="1" fontAlgn="auto" hangingPunct="1"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altLang="zh-CN"/>
              <a:t>2.</a:t>
            </a:r>
            <a:r>
              <a:rPr lang="zh-CN" altLang="en-US"/>
              <a:t>指导用药，选择更佳的支气管舒张剂。</a:t>
            </a:r>
          </a:p>
          <a:p>
            <a:pPr marL="0" indent="0" eaLnBrk="1" fontAlgn="auto" hangingPunct="1">
              <a:spcAft>
                <a:spcPct val="0"/>
              </a:spcAft>
              <a:buFont typeface="Arial" pitchFamily="34" charset="0"/>
              <a:buNone/>
              <a:defRPr/>
            </a:pPr>
            <a:r>
              <a:rPr lang="en-US" altLang="zh-CN"/>
              <a:t>  </a:t>
            </a:r>
            <a:r>
              <a:rPr lang="en-US" altLang="zh-CN" sz="2400"/>
              <a:t>β2</a:t>
            </a:r>
            <a:r>
              <a:rPr lang="zh-CN" altLang="en-US" sz="2400"/>
              <a:t>受体激动剂？糖皮质激素？抗胆碱能药物？  茶碱？抗组   胺？白三烯受体拮抗剂？</a:t>
            </a:r>
          </a:p>
          <a:p>
            <a:pPr eaLnBrk="1" fontAlgn="auto" hangingPunct="1"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altLang="zh-CN"/>
              <a:t>3.</a:t>
            </a:r>
            <a:r>
              <a:rPr lang="zh-CN" altLang="en-US"/>
              <a:t>检查气道是否存在气道高反应性。减少手术风险。</a:t>
            </a: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https://d.book118.com/517150013114006044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SLIDE_MODEL_TYPE" val="cover"/>
</p:tagLst>
</file>

<file path=ppt/tags/tag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宋体" charset="-122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宋体" charset="-122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19</Slides>
  <Notes>3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30">
      <vt:lpstr>Arial</vt:lpstr>
      <vt:lpstr>Calibri</vt:lpstr>
      <vt:lpstr>宋体</vt:lpstr>
      <vt:lpstr>Calibri Light</vt:lpstr>
      <vt:lpstr>隶书</vt:lpstr>
      <vt:lpstr>Wingdings</vt:lpstr>
      <vt:lpstr>Times New Roman</vt:lpstr>
      <vt:lpstr>楷体_GB2312</vt:lpstr>
      <vt:lpstr>E</vt:lpstr>
      <vt:lpstr>Symbol</vt:lpstr>
      <vt:lpstr>Office Theme</vt:lpstr>
      <vt:lpstr>肺功能报告的解读</vt:lpstr>
      <vt:lpstr>常见的肺功能报告</vt:lpstr>
      <vt:lpstr>常见的肺功能报告</vt:lpstr>
      <vt:lpstr>一、肺功能检查常见检查项目</vt:lpstr>
      <vt:lpstr>慢肺活量检查参数</vt:lpstr>
      <vt:lpstr>肺容量测定（静态肺容量）</vt:lpstr>
      <vt:lpstr>慢肺活量检查的临床意义</vt:lpstr>
      <vt:lpstr>二、时间-容积曲线与流速-容积曲线</vt:lpstr>
      <vt:lpstr>二、1时间-容量曲线</vt:lpstr>
      <vt:lpstr>时间-容积曲线的临床意义</vt:lpstr>
      <vt:lpstr>二、2流速-容积曲线</vt:lpstr>
      <vt:lpstr>流速-容量曲线</vt:lpstr>
      <vt:lpstr>流速检测</vt:lpstr>
      <vt:lpstr>流速-容积曲线的意义1</vt:lpstr>
      <vt:lpstr>流速容量曲线的意义2</vt:lpstr>
      <vt:lpstr>流速容量曲线的意义3</vt:lpstr>
      <vt:lpstr>三、支气管舒张实验</vt:lpstr>
      <vt:lpstr>支气管舒张实验意义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2024-09-19T01:45:00.484</cp:lastPrinted>
  <dcterms:created xsi:type="dcterms:W3CDTF">2024-09-18T17:45:00Z</dcterms:created>
  <dcterms:modified xsi:type="dcterms:W3CDTF">2024-09-18T17:45:02Z</dcterms:modified>
</cp:coreProperties>
</file>