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CE127C0-1EFA-44CE-9829-24A00AE7C5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9A8A68-1C55-49C6-984E-6E3E7E6D6F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A58D0AE-4325-4C31-B82A-CAB4ACC558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49D205B-6EA9-462B-8D80-6FA1FE19FA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05C6E60-10C2-48D5-8FCD-3EDC11E8316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65A961C-034A-416C-9B60-F699E1650E6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6779064-AC47-4BDD-9F3D-9A64FEF0994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38C9F86-4DB5-4361-9135-4F4FA2AD6F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2BFEC12-6799-47CC-815F-6D8EDFAFA1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D77F13-2BAE-4EE2-8835-78AB62AB48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916258-DA2F-45B6-AC2D-731748F7B6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png" /><Relationship Id="rId3" Type="http://schemas.openxmlformats.org/officeDocument/2006/relationships/image" Target="../media/image12.png" /><Relationship Id="rId4" Type="http://schemas.openxmlformats.org/officeDocument/2006/relationships/image" Target="../media/image13.png" /><Relationship Id="rId5" Type="http://schemas.openxmlformats.org/officeDocument/2006/relationships/image" Target="../media/image14.png" /><Relationship Id="rId6"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7162012011006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020000">
                    <a:alpha val="100000"/>
                  </a:srgbClr>
                </a:solidFill>
                <a:latin typeface="Microsoft Yahei"/>
                <a:ea typeface="Microsoft Yahei"/>
                <a:cs typeface="Microsoft Yahei"/>
              </a:rPr>
              <a:t>动脉溶栓的护理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动脉溶栓概述</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动脉溶栓前的护理</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动脉溶栓中的护理</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动脉溶栓后的护理</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动脉溶栓的护理案例分享</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01</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动脉溶栓概述</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4798029" cy="6858000"/>
          </a:xfrm>
          <a:prstGeom prst="rect">
            <a:avLst/>
          </a:prstGeom>
        </p:spPr>
      </p:pic>
      <p:sp>
        <p:nvSpPr>
          <p:cNvPr id="3" name="AutoShape 3"/>
          <p:cNvSpPr/>
          <p:nvPr/>
        </p:nvSpPr>
        <p:spPr>
          <a:xfrm>
            <a:off x="8226425" y="0"/>
            <a:ext cx="3987800" cy="343852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sp>
        <p:nvSpPr>
          <p:cNvPr id="26" name="TextBox 26"/>
          <p:cNvSpPr txBox="1"/>
          <p:nvPr/>
        </p:nvSpPr>
        <p:spPr>
          <a:xfrm>
            <a:off x="454963" y="1491980"/>
            <a:ext cx="7520622" cy="188738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动脉溶栓是一种通过导管将溶栓药物直接输送到血栓部位的介入治疗方法，旨在溶解血栓，恢复动脉通畅。</a:t>
            </a:r>
          </a:p>
        </p:txBody>
      </p:sp>
      <p:sp>
        <p:nvSpPr>
          <p:cNvPr id="27" name="TextBox 27"/>
          <p:cNvSpPr txBox="1"/>
          <p:nvPr/>
        </p:nvSpPr>
        <p:spPr>
          <a:xfrm>
            <a:off x="454963" y="1041492"/>
            <a:ext cx="7537132"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定义</a:t>
            </a:r>
          </a:p>
        </p:txBody>
      </p:sp>
      <p:sp>
        <p:nvSpPr>
          <p:cNvPr id="28" name="TextBox 28"/>
          <p:cNvSpPr txBox="1"/>
          <p:nvPr/>
        </p:nvSpPr>
        <p:spPr>
          <a:xfrm>
            <a:off x="4153723" y="4445298"/>
            <a:ext cx="7520622" cy="192682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动脉溶栓主要用于治疗急性动脉血栓形成，以减少组织缺血和坏死风险，改善患者预后。</a:t>
            </a:r>
          </a:p>
        </p:txBody>
      </p:sp>
      <p:sp>
        <p:nvSpPr>
          <p:cNvPr id="29" name="TextBox 29"/>
          <p:cNvSpPr txBox="1"/>
          <p:nvPr/>
        </p:nvSpPr>
        <p:spPr>
          <a:xfrm>
            <a:off x="4137103" y="4014528"/>
            <a:ext cx="7537242"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725" b="1">
                <a:solidFill>
                  <a:schemeClr val="accent1">
                    <a:alpha val="100000"/>
                  </a:schemeClr>
                </a:solidFill>
                <a:latin typeface="Microsoft Yahei"/>
                <a:ea typeface="Microsoft Yahei"/>
                <a:cs typeface="Microsoft Yahei"/>
              </a:rPr>
              <a:t>目的</a:t>
            </a:r>
          </a:p>
        </p:txBody>
      </p:sp>
      <p:pic>
        <p:nvPicPr>
          <p:cNvPr id="30" name="Picture 30"/>
          <p:cNvPicPr>
            <a:picLocks noChangeAspect="1"/>
          </p:cNvPicPr>
          <p:nvPr/>
        </p:nvPicPr>
        <p:blipFill>
          <a:blip r:embed="rId3"/>
          <a:srcRect l="21864" r="21864"/>
          <a:stretch>
            <a:fillRect/>
          </a:stretch>
        </p:blipFill>
        <p:spPr>
          <a:xfrm>
            <a:off x="9048606" y="874695"/>
            <a:ext cx="2745885" cy="2639930"/>
          </a:xfrm>
          <a:prstGeom prst="ellipse">
            <a:avLst/>
          </a:prstGeom>
        </p:spPr>
      </p:pic>
      <p:pic>
        <p:nvPicPr>
          <p:cNvPr id="31" name="Picture 31"/>
          <p:cNvPicPr>
            <a:picLocks noChangeAspect="1"/>
          </p:cNvPicPr>
          <p:nvPr/>
        </p:nvPicPr>
        <p:blipFill>
          <a:blip r:embed="rId4"/>
          <a:srcRect l="21875" r="21875"/>
          <a:stretch>
            <a:fillRect/>
          </a:stretch>
        </p:blipFill>
        <p:spPr>
          <a:xfrm>
            <a:off x="293665" y="3514624"/>
            <a:ext cx="2857500" cy="2857500"/>
          </a:xfrm>
          <a:prstGeom prst="ellipse">
            <a:avLst/>
          </a:prstGeom>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溶栓过程简介</a:t>
              </a:r>
            </a:p>
          </p:txBody>
        </p:sp>
      </p:grpSp>
      <p:sp>
        <p:nvSpPr>
          <p:cNvPr id="24" name="Freeform 24"/>
          <p:cNvSpPr/>
          <p:nvPr/>
        </p:nvSpPr>
        <p:spPr>
          <a:xfrm>
            <a:off x="3652304" y="1008278"/>
            <a:ext cx="4886325" cy="4876800"/>
          </a:xfrm>
          <a:custGeom>
            <a:rect l="l" t="t" r="r" b="b"/>
            <a:pathLst>
              <a:path w="3078" h="3072">
                <a:moveTo>
                  <a:pt x="1464" y="3072"/>
                </a:moveTo>
                <a:lnTo>
                  <a:pt x="0" y="1462"/>
                </a:lnTo>
                <a:lnTo>
                  <a:pt x="1613" y="0"/>
                </a:lnTo>
                <a:lnTo>
                  <a:pt x="3078" y="1605"/>
                </a:lnTo>
                <a:lnTo>
                  <a:pt x="1464" y="3072"/>
                </a:lnTo>
                <a:close/>
              </a:path>
            </a:pathLst>
          </a:custGeom>
          <a:noFill/>
          <a:ln w="12668">
            <a:solidFill>
              <a:srgbClr val="EE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718979" y="1067015"/>
            <a:ext cx="4751387" cy="4749801"/>
          </a:xfrm>
          <a:custGeom>
            <a:rect l="l" t="t" r="r" b="b"/>
            <a:pathLst>
              <a:path w="2993" h="2992">
                <a:moveTo>
                  <a:pt x="1385" y="2992"/>
                </a:moveTo>
                <a:lnTo>
                  <a:pt x="0" y="1388"/>
                </a:lnTo>
                <a:lnTo>
                  <a:pt x="1603" y="0"/>
                </a:lnTo>
                <a:lnTo>
                  <a:pt x="2993" y="1605"/>
                </a:lnTo>
                <a:lnTo>
                  <a:pt x="1385" y="2992"/>
                </a:lnTo>
                <a:close/>
              </a:path>
            </a:pathLst>
          </a:custGeom>
          <a:noFill/>
          <a:ln w="12668">
            <a:solidFill>
              <a:srgbClr val="EDECE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779304" y="1133690"/>
            <a:ext cx="4632325" cy="4616451"/>
          </a:xfrm>
          <a:custGeom>
            <a:rect l="l" t="t" r="r" b="b"/>
            <a:pathLst>
              <a:path w="2918" h="2908">
                <a:moveTo>
                  <a:pt x="1310" y="2908"/>
                </a:moveTo>
                <a:lnTo>
                  <a:pt x="0" y="1309"/>
                </a:lnTo>
                <a:lnTo>
                  <a:pt x="1602" y="0"/>
                </a:lnTo>
                <a:lnTo>
                  <a:pt x="2918" y="1600"/>
                </a:lnTo>
                <a:lnTo>
                  <a:pt x="1310" y="2908"/>
                </a:lnTo>
                <a:close/>
              </a:path>
            </a:pathLst>
          </a:custGeom>
          <a:noFill/>
          <a:ln w="12668">
            <a:solidFill>
              <a:srgbClr val="ECECE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3845979" y="1201953"/>
            <a:ext cx="4498975" cy="4489450"/>
          </a:xfrm>
          <a:custGeom>
            <a:rect l="l" t="t" r="r" b="b"/>
            <a:pathLst>
              <a:path w="2834" h="2828">
                <a:moveTo>
                  <a:pt x="1236" y="2828"/>
                </a:moveTo>
                <a:lnTo>
                  <a:pt x="0" y="1228"/>
                </a:lnTo>
                <a:lnTo>
                  <a:pt x="1597" y="0"/>
                </a:lnTo>
                <a:lnTo>
                  <a:pt x="2834" y="1594"/>
                </a:lnTo>
                <a:lnTo>
                  <a:pt x="1236" y="2828"/>
                </a:lnTo>
                <a:close/>
              </a:path>
            </a:pathLst>
          </a:custGeom>
          <a:noFill/>
          <a:ln w="12668">
            <a:solidFill>
              <a:srgbClr val="EBEB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912654" y="1260690"/>
            <a:ext cx="4364037" cy="4362451"/>
          </a:xfrm>
          <a:custGeom>
            <a:rect l="l" t="t" r="r" b="b"/>
            <a:pathLst>
              <a:path w="2749" h="2748">
                <a:moveTo>
                  <a:pt x="1157" y="2748"/>
                </a:moveTo>
                <a:lnTo>
                  <a:pt x="0" y="1160"/>
                </a:lnTo>
                <a:lnTo>
                  <a:pt x="1592" y="0"/>
                </a:lnTo>
                <a:lnTo>
                  <a:pt x="2749" y="1594"/>
                </a:lnTo>
                <a:lnTo>
                  <a:pt x="1157" y="2748"/>
                </a:lnTo>
                <a:close/>
              </a:path>
            </a:pathLst>
          </a:custGeom>
          <a:noFill/>
          <a:ln w="12668">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3972979" y="1327366"/>
            <a:ext cx="4237037" cy="4229100"/>
          </a:xfrm>
          <a:custGeom>
            <a:rect l="l" t="t" r="r" b="b"/>
            <a:pathLst>
              <a:path w="2669" h="2664">
                <a:moveTo>
                  <a:pt x="1082" y="2664"/>
                </a:moveTo>
                <a:lnTo>
                  <a:pt x="0" y="1081"/>
                </a:lnTo>
                <a:lnTo>
                  <a:pt x="1591" y="0"/>
                </a:lnTo>
                <a:lnTo>
                  <a:pt x="2669" y="1589"/>
                </a:lnTo>
                <a:lnTo>
                  <a:pt x="1082" y="2664"/>
                </a:lnTo>
                <a:close/>
              </a:path>
            </a:pathLst>
          </a:custGeom>
          <a:no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039654" y="1395628"/>
            <a:ext cx="4110037" cy="4102100"/>
          </a:xfrm>
          <a:custGeom>
            <a:rect l="l" t="t" r="r" b="b"/>
            <a:pathLst>
              <a:path w="2589" h="2584">
                <a:moveTo>
                  <a:pt x="1003" y="2584"/>
                </a:moveTo>
                <a:lnTo>
                  <a:pt x="0" y="1001"/>
                </a:lnTo>
                <a:lnTo>
                  <a:pt x="1587" y="0"/>
                </a:lnTo>
                <a:lnTo>
                  <a:pt x="2589" y="1583"/>
                </a:lnTo>
                <a:lnTo>
                  <a:pt x="1003" y="2584"/>
                </a:lnTo>
                <a:close/>
              </a:path>
            </a:pathLst>
          </a:custGeom>
          <a:noFill/>
          <a:ln w="12668">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106329" y="1462303"/>
            <a:ext cx="3976687" cy="3968750"/>
          </a:xfrm>
          <a:custGeom>
            <a:rect l="l" t="t" r="r" b="b"/>
            <a:pathLst>
              <a:path w="2505" h="2500">
                <a:moveTo>
                  <a:pt x="924" y="2500"/>
                </a:moveTo>
                <a:lnTo>
                  <a:pt x="0" y="921"/>
                </a:lnTo>
                <a:lnTo>
                  <a:pt x="1582" y="0"/>
                </a:lnTo>
                <a:lnTo>
                  <a:pt x="2505" y="1573"/>
                </a:lnTo>
                <a:lnTo>
                  <a:pt x="924" y="2500"/>
                </a:lnTo>
                <a:close/>
              </a:path>
            </a:pathLst>
          </a:custGeom>
          <a:noFill/>
          <a:ln w="12668">
            <a:solidFill>
              <a:srgbClr val="E8E7E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166654" y="1521041"/>
            <a:ext cx="3849687" cy="3841750"/>
          </a:xfrm>
          <a:custGeom>
            <a:rect l="l" t="t" r="r" b="b"/>
            <a:pathLst>
              <a:path w="2425" h="2420">
                <a:moveTo>
                  <a:pt x="849" y="2420"/>
                </a:moveTo>
                <a:lnTo>
                  <a:pt x="0" y="847"/>
                </a:lnTo>
                <a:lnTo>
                  <a:pt x="1576" y="0"/>
                </a:lnTo>
                <a:lnTo>
                  <a:pt x="2425" y="1573"/>
                </a:lnTo>
                <a:lnTo>
                  <a:pt x="849" y="2420"/>
                </a:lnTo>
                <a:close/>
              </a:path>
            </a:pathLst>
          </a:custGeom>
          <a:noFill/>
          <a:ln w="12668">
            <a:solidFill>
              <a:srgbClr val="E7E6E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233329" y="1587716"/>
            <a:ext cx="3722687" cy="3716337"/>
          </a:xfrm>
          <a:custGeom>
            <a:rect l="l" t="t" r="r" b="b"/>
            <a:pathLst>
              <a:path w="2345" h="2341">
                <a:moveTo>
                  <a:pt x="769" y="2341"/>
                </a:moveTo>
                <a:lnTo>
                  <a:pt x="0" y="768"/>
                </a:lnTo>
                <a:lnTo>
                  <a:pt x="1571" y="0"/>
                </a:lnTo>
                <a:lnTo>
                  <a:pt x="2345" y="1568"/>
                </a:lnTo>
                <a:lnTo>
                  <a:pt x="769" y="2341"/>
                </a:lnTo>
                <a:close/>
              </a:path>
            </a:pathLst>
          </a:custGeom>
          <a:noFill/>
          <a:ln w="12668">
            <a:solidFill>
              <a:srgbClr val="E6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301591" y="1655978"/>
            <a:ext cx="3587750" cy="3581400"/>
          </a:xfrm>
          <a:custGeom>
            <a:rect l="l" t="t" r="r" b="b"/>
            <a:pathLst>
              <a:path w="2260" h="2256">
                <a:moveTo>
                  <a:pt x="695" y="2256"/>
                </a:moveTo>
                <a:lnTo>
                  <a:pt x="0" y="688"/>
                </a:lnTo>
                <a:lnTo>
                  <a:pt x="1565" y="0"/>
                </a:lnTo>
                <a:lnTo>
                  <a:pt x="2260" y="1562"/>
                </a:lnTo>
                <a:lnTo>
                  <a:pt x="695" y="2256"/>
                </a:lnTo>
                <a:close/>
              </a:path>
            </a:pathLst>
          </a:custGeom>
          <a:noFill/>
          <a:ln w="12668">
            <a:solidFill>
              <a:srgbClr val="E5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360329" y="1714716"/>
            <a:ext cx="3462337" cy="3454400"/>
          </a:xfrm>
          <a:custGeom>
            <a:rect l="l" t="t" r="r" b="b"/>
            <a:pathLst>
              <a:path w="2181" h="2176">
                <a:moveTo>
                  <a:pt x="621" y="2176"/>
                </a:moveTo>
                <a:lnTo>
                  <a:pt x="0" y="619"/>
                </a:lnTo>
                <a:lnTo>
                  <a:pt x="1565" y="0"/>
                </a:lnTo>
                <a:lnTo>
                  <a:pt x="2181" y="1562"/>
                </a:lnTo>
                <a:lnTo>
                  <a:pt x="621" y="2176"/>
                </a:lnTo>
                <a:close/>
              </a:path>
            </a:pathLst>
          </a:custGeom>
          <a:no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427004" y="1781391"/>
            <a:ext cx="3335337" cy="3328987"/>
          </a:xfrm>
          <a:custGeom>
            <a:rect l="l" t="t" r="r" b="b"/>
            <a:pathLst>
              <a:path w="2101" h="2097">
                <a:moveTo>
                  <a:pt x="541" y="2097"/>
                </a:moveTo>
                <a:lnTo>
                  <a:pt x="0" y="540"/>
                </a:lnTo>
                <a:lnTo>
                  <a:pt x="1560" y="0"/>
                </a:lnTo>
                <a:lnTo>
                  <a:pt x="2101" y="1557"/>
                </a:lnTo>
                <a:lnTo>
                  <a:pt x="541" y="2097"/>
                </a:lnTo>
                <a:close/>
              </a:path>
            </a:pathLst>
          </a:custGeom>
          <a:noFill/>
          <a:ln w="12668">
            <a:solidFill>
              <a:srgbClr val="E3E3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495266" y="1849653"/>
            <a:ext cx="3200400" cy="3194050"/>
          </a:xfrm>
          <a:custGeom>
            <a:rect l="l" t="t" r="r" b="b"/>
            <a:pathLst>
              <a:path w="2015" h="2011">
                <a:moveTo>
                  <a:pt x="461" y="2012"/>
                </a:moveTo>
                <a:lnTo>
                  <a:pt x="0" y="460"/>
                </a:lnTo>
                <a:lnTo>
                  <a:pt x="1554" y="0"/>
                </a:lnTo>
                <a:lnTo>
                  <a:pt x="2016" y="1551"/>
                </a:lnTo>
                <a:lnTo>
                  <a:pt x="461" y="2012"/>
                </a:lnTo>
                <a:close/>
              </a:path>
            </a:pathLst>
          </a:custGeom>
          <a:noFill/>
          <a:ln w="12668">
            <a:solidFill>
              <a:srgbClr val="E2E2E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554004" y="1908391"/>
            <a:ext cx="3073400" cy="3068637"/>
          </a:xfrm>
          <a:custGeom>
            <a:rect l="l" t="t" r="r" b="b"/>
            <a:pathLst>
              <a:path w="1935" h="1933">
                <a:moveTo>
                  <a:pt x="387" y="1933"/>
                </a:moveTo>
                <a:lnTo>
                  <a:pt x="0" y="386"/>
                </a:lnTo>
                <a:lnTo>
                  <a:pt x="1554" y="0"/>
                </a:lnTo>
                <a:lnTo>
                  <a:pt x="1936" y="1546"/>
                </a:lnTo>
                <a:lnTo>
                  <a:pt x="387" y="1933"/>
                </a:lnTo>
                <a:close/>
              </a:path>
            </a:pathLst>
          </a:custGeom>
          <a:noFill/>
          <a:ln w="12668">
            <a:solidFill>
              <a:srgbClr val="E1E1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620679" y="1975066"/>
            <a:ext cx="2947987" cy="2933700"/>
          </a:xfrm>
          <a:custGeom>
            <a:rect l="l" t="t" r="r" b="b"/>
            <a:pathLst>
              <a:path w="1857" h="1848">
                <a:moveTo>
                  <a:pt x="308" y="1848"/>
                </a:moveTo>
                <a:lnTo>
                  <a:pt x="0" y="307"/>
                </a:lnTo>
                <a:lnTo>
                  <a:pt x="1544" y="0"/>
                </a:lnTo>
                <a:lnTo>
                  <a:pt x="1857" y="1541"/>
                </a:lnTo>
                <a:lnTo>
                  <a:pt x="308" y="1848"/>
                </a:lnTo>
                <a:close/>
              </a:path>
            </a:pathLst>
          </a:custGeom>
          <a:noFill/>
          <a:ln w="12668">
            <a:solidFill>
              <a:srgbClr val="E1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4688941" y="2041741"/>
            <a:ext cx="2813050" cy="2808287"/>
          </a:xfrm>
          <a:custGeom>
            <a:rect l="l" t="t" r="r" b="b"/>
            <a:pathLst>
              <a:path w="1771" h="1769">
                <a:moveTo>
                  <a:pt x="228" y="1769"/>
                </a:moveTo>
                <a:lnTo>
                  <a:pt x="0" y="228"/>
                </a:lnTo>
                <a:lnTo>
                  <a:pt x="1538" y="0"/>
                </a:lnTo>
                <a:lnTo>
                  <a:pt x="1772" y="1536"/>
                </a:lnTo>
                <a:lnTo>
                  <a:pt x="228" y="1769"/>
                </a:lnTo>
                <a:close/>
              </a:path>
            </a:pathLst>
          </a:custGeom>
          <a:noFill/>
          <a:ln w="12668">
            <a:solidFill>
              <a:srgbClr val="E0DF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55616" y="2100478"/>
            <a:ext cx="2678113" cy="2682875"/>
          </a:xfrm>
          <a:custGeom>
            <a:rect l="l" t="t" r="r" b="b"/>
            <a:pathLst>
              <a:path w="1687" h="1690">
                <a:moveTo>
                  <a:pt x="154" y="1690"/>
                </a:moveTo>
                <a:lnTo>
                  <a:pt x="0" y="154"/>
                </a:lnTo>
                <a:lnTo>
                  <a:pt x="1534" y="0"/>
                </a:lnTo>
                <a:lnTo>
                  <a:pt x="1687" y="1536"/>
                </a:lnTo>
                <a:lnTo>
                  <a:pt x="154" y="1690"/>
                </a:lnTo>
                <a:close/>
              </a:path>
            </a:pathLst>
          </a:custGeom>
          <a:noFill/>
          <a:ln w="12668">
            <a:solidFill>
              <a:srgbClr val="DF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814354" y="2168741"/>
            <a:ext cx="2560637" cy="2546350"/>
          </a:xfrm>
          <a:custGeom>
            <a:rect l="l" t="t" r="r" b="b"/>
            <a:pathLst>
              <a:path w="1613" h="1604">
                <a:moveTo>
                  <a:pt x="80" y="1604"/>
                </a:moveTo>
                <a:lnTo>
                  <a:pt x="0" y="79"/>
                </a:lnTo>
                <a:lnTo>
                  <a:pt x="1534" y="0"/>
                </a:lnTo>
                <a:lnTo>
                  <a:pt x="1613" y="1530"/>
                </a:lnTo>
                <a:lnTo>
                  <a:pt x="80" y="1604"/>
                </a:lnTo>
                <a:close/>
              </a:path>
            </a:pathLst>
          </a:custGeom>
          <a:solidFill>
            <a:srgbClr val="04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rcRect l="16232" r="16232"/>
          <a:stretch>
            <a:fillRect/>
          </a:stretch>
        </p:blipFill>
        <p:spPr>
          <a:xfrm>
            <a:off x="4901338" y="2257609"/>
            <a:ext cx="2386669" cy="2355913"/>
          </a:xfrm>
          <a:prstGeom prst="rect">
            <a:avLst/>
          </a:prstGeom>
          <a:ln w="12668"/>
        </p:spPr>
      </p:pic>
      <p:sp>
        <p:nvSpPr>
          <p:cNvPr id="44" name="TextBox 44"/>
          <p:cNvSpPr txBox="1"/>
          <p:nvPr/>
        </p:nvSpPr>
        <p:spPr>
          <a:xfrm>
            <a:off x="653186" y="142854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chemeClr val="accent1">
                    <a:alpha val="100000"/>
                  </a:schemeClr>
                </a:solidFill>
                <a:latin typeface="Microsoft Yahei"/>
                <a:ea typeface="Microsoft Yahei"/>
                <a:cs typeface="Microsoft Yahei"/>
              </a:rPr>
              <a:t>术前准备</a:t>
            </a:r>
          </a:p>
        </p:txBody>
      </p:sp>
      <p:sp>
        <p:nvSpPr>
          <p:cNvPr id="45" name="TextBox 45"/>
          <p:cNvSpPr txBox="1"/>
          <p:nvPr/>
        </p:nvSpPr>
        <p:spPr>
          <a:xfrm>
            <a:off x="885016" y="1781107"/>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进行全面的病史采集、体格检查和实验室检查，评估患者是否适合进行动脉溶栓。</a:t>
            </a:r>
          </a:p>
        </p:txBody>
      </p:sp>
      <p:sp>
        <p:nvSpPr>
          <p:cNvPr id="46" name="TextBox 46"/>
          <p:cNvSpPr txBox="1"/>
          <p:nvPr/>
        </p:nvSpPr>
        <p:spPr>
          <a:xfrm>
            <a:off x="653186" y="3877672"/>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chemeClr val="accent1">
                    <a:alpha val="100000"/>
                  </a:schemeClr>
                </a:solidFill>
                <a:latin typeface="Microsoft Yahei"/>
                <a:ea typeface="Microsoft Yahei"/>
                <a:cs typeface="Microsoft Yahei"/>
              </a:rPr>
              <a:t>监测与观察</a:t>
            </a:r>
          </a:p>
        </p:txBody>
      </p:sp>
      <p:sp>
        <p:nvSpPr>
          <p:cNvPr id="47" name="TextBox 47"/>
          <p:cNvSpPr txBox="1"/>
          <p:nvPr/>
        </p:nvSpPr>
        <p:spPr>
          <a:xfrm>
            <a:off x="885016" y="4230233"/>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在溶栓过程中，密切监测患者的生命体征、肢体远端血液循环情况以及溶栓效果。</a:t>
            </a:r>
          </a:p>
        </p:txBody>
      </p:sp>
      <p:sp>
        <p:nvSpPr>
          <p:cNvPr id="48" name="TextBox 48"/>
          <p:cNvSpPr txBox="1"/>
          <p:nvPr/>
        </p:nvSpPr>
        <p:spPr>
          <a:xfrm>
            <a:off x="8276691" y="1360283"/>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chemeClr val="accent1">
                    <a:alpha val="100000"/>
                  </a:schemeClr>
                </a:solidFill>
                <a:latin typeface="Microsoft Yahei"/>
                <a:ea typeface="Microsoft Yahei"/>
                <a:cs typeface="Microsoft Yahei"/>
              </a:rPr>
              <a:t>溶栓药物选择</a:t>
            </a:r>
          </a:p>
        </p:txBody>
      </p:sp>
      <p:sp>
        <p:nvSpPr>
          <p:cNvPr id="49" name="TextBox 49"/>
          <p:cNvSpPr txBox="1"/>
          <p:nvPr/>
        </p:nvSpPr>
        <p:spPr>
          <a:xfrm>
            <a:off x="8508521" y="1712845"/>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根据患者的具体情况，选择合适的溶栓药物，如尿激酶、链激酶等。</a:t>
            </a:r>
          </a:p>
        </p:txBody>
      </p:sp>
      <p:sp>
        <p:nvSpPr>
          <p:cNvPr id="50" name="TextBox 50"/>
          <p:cNvSpPr txBox="1"/>
          <p:nvPr/>
        </p:nvSpPr>
        <p:spPr>
          <a:xfrm>
            <a:off x="8276691" y="3809410"/>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chemeClr val="accent1">
                    <a:alpha val="100000"/>
                  </a:schemeClr>
                </a:solidFill>
                <a:latin typeface="Microsoft Yahei"/>
                <a:ea typeface="Microsoft Yahei"/>
                <a:cs typeface="Microsoft Yahei"/>
              </a:rPr>
              <a:t>溶栓导管置入</a:t>
            </a:r>
          </a:p>
        </p:txBody>
      </p:sp>
      <p:sp>
        <p:nvSpPr>
          <p:cNvPr id="51" name="TextBox 51"/>
          <p:cNvSpPr txBox="1"/>
          <p:nvPr/>
        </p:nvSpPr>
        <p:spPr>
          <a:xfrm>
            <a:off x="8508521" y="4161971"/>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通过股动脉或肱动脉将导管插入血栓部位，注射溶栓药物。</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939" r="3293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3867" r="33867"/>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急性动脉血栓形成导致的缺血性症状，如肢体疼痛、麻木、运动障碍等；动脉造影证实血栓形成。</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适应症</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存在出血倾向或出血性疾病；严重肝肾功能不全；近期内有手术或外伤史；妊娠期和哺乳期妇女等。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禁忌症</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溶栓的适应症与禁忌症</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02</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动脉溶栓前的护理</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12813" y="2127250"/>
            <a:ext cx="1092200" cy="2825750"/>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患者评估与准备</a:t>
              </a:r>
            </a:p>
          </p:txBody>
        </p:sp>
      </p:grpSp>
      <p:sp>
        <p:nvSpPr>
          <p:cNvPr id="25" name="TextBox 25"/>
          <p:cNvSpPr txBox="1"/>
          <p:nvPr/>
        </p:nvSpPr>
        <p:spPr>
          <a:xfrm>
            <a:off x="1950266"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chemeClr val="accent1">
                    <a:alpha val="100000"/>
                  </a:schemeClr>
                </a:solidFill>
                <a:latin typeface="Microsoft Yahei"/>
                <a:ea typeface="Microsoft Yahei"/>
                <a:cs typeface="Microsoft Yahei"/>
              </a:rPr>
              <a:t>评估患者病情</a:t>
            </a:r>
          </a:p>
        </p:txBody>
      </p:sp>
      <p:sp>
        <p:nvSpPr>
          <p:cNvPr id="26" name="TextBox 26"/>
          <p:cNvSpPr txBox="1"/>
          <p:nvPr/>
        </p:nvSpPr>
        <p:spPr>
          <a:xfrm>
            <a:off x="2029744"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275">
                <a:solidFill>
                  <a:schemeClr val="dk1">
                    <a:alpha val="100000"/>
                  </a:schemeClr>
                </a:solidFill>
                <a:latin typeface="Microsoft Yahei"/>
                <a:ea typeface="Microsoft Yahei"/>
                <a:cs typeface="Microsoft Yahei"/>
              </a:rPr>
              <a:t>对患者的病情状况、病史、过敏史等进行全面评估，确保患者符合动脉溶栓的适应症。</a:t>
            </a:r>
          </a:p>
        </p:txBody>
      </p:sp>
      <p:sp>
        <p:nvSpPr>
          <p:cNvPr id="27" name="TextBox 27"/>
          <p:cNvSpPr txBox="1"/>
          <p:nvPr/>
        </p:nvSpPr>
        <p:spPr>
          <a:xfrm>
            <a:off x="5795518"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chemeClr val="accent1">
                    <a:alpha val="100000"/>
                  </a:schemeClr>
                </a:solidFill>
                <a:latin typeface="Microsoft Yahei"/>
                <a:ea typeface="Microsoft Yahei"/>
                <a:cs typeface="Microsoft Yahei"/>
              </a:rPr>
              <a:t>准备溶栓药物</a:t>
            </a:r>
          </a:p>
        </p:txBody>
      </p:sp>
      <p:sp>
        <p:nvSpPr>
          <p:cNvPr id="28" name="TextBox 28"/>
          <p:cNvSpPr txBox="1"/>
          <p:nvPr/>
        </p:nvSpPr>
        <p:spPr>
          <a:xfrm>
            <a:off x="5874995"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根据患者的具体情况，准备适量的溶栓药物，确保药物的有效性和安全性。</a:t>
            </a:r>
          </a:p>
        </p:txBody>
      </p:sp>
      <p:sp>
        <p:nvSpPr>
          <p:cNvPr id="29" name="TextBox 29"/>
          <p:cNvSpPr txBox="1"/>
          <p:nvPr/>
        </p:nvSpPr>
        <p:spPr>
          <a:xfrm>
            <a:off x="9688512"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chemeClr val="accent1">
                    <a:alpha val="100000"/>
                  </a:schemeClr>
                </a:solidFill>
                <a:latin typeface="Microsoft Yahei"/>
                <a:ea typeface="Microsoft Yahei"/>
                <a:cs typeface="Microsoft Yahei"/>
              </a:rPr>
              <a:t>监测生命体征</a:t>
            </a:r>
          </a:p>
        </p:txBody>
      </p:sp>
      <p:sp>
        <p:nvSpPr>
          <p:cNvPr id="30" name="TextBox 30"/>
          <p:cNvSpPr txBox="1"/>
          <p:nvPr/>
        </p:nvSpPr>
        <p:spPr>
          <a:xfrm>
            <a:off x="9767989"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275">
                <a:solidFill>
                  <a:schemeClr val="dk1">
                    <a:alpha val="100000"/>
                  </a:schemeClr>
                </a:solidFill>
                <a:latin typeface="Microsoft Yahei"/>
                <a:ea typeface="Microsoft Yahei"/>
                <a:cs typeface="Microsoft Yahei"/>
              </a:rPr>
              <a:t>在溶栓前密切监测患者的生命体征，如血压、心率、呼吸等，确保患者的生命安全。</a:t>
            </a:r>
          </a:p>
        </p:txBody>
      </p:sp>
      <p:pic>
        <p:nvPicPr>
          <p:cNvPr id="31" name="Picture 31"/>
          <p:cNvPicPr>
            <a:picLocks noChangeAspect="1"/>
          </p:cNvPicPr>
          <p:nvPr/>
        </p:nvPicPr>
        <p:blipFill>
          <a:blip r:embed="rId3">
            <a:alphaModFix amt="70000"/>
          </a:blip>
          <a:stretch>
            <a:fillRect/>
          </a:stretch>
        </p:blipFill>
        <p:spPr>
          <a:xfrm>
            <a:off x="763829" y="2093912"/>
            <a:ext cx="1110530" cy="2859087"/>
          </a:xfrm>
          <a:prstGeom prst="rect">
            <a:avLst/>
          </a:prstGeom>
        </p:spPr>
      </p:pic>
      <p:pic>
        <p:nvPicPr>
          <p:cNvPr id="32" name="Picture 32"/>
          <p:cNvPicPr>
            <a:picLocks noChangeAspect="1"/>
          </p:cNvPicPr>
          <p:nvPr/>
        </p:nvPicPr>
        <p:blipFill>
          <a:blip r:embed="rId4">
            <a:alphaModFix amt="70000"/>
          </a:blip>
          <a:stretch>
            <a:fillRect/>
          </a:stretch>
        </p:blipFill>
        <p:spPr>
          <a:xfrm>
            <a:off x="4133677" y="2127250"/>
            <a:ext cx="1845865" cy="2859405"/>
          </a:xfrm>
          <a:prstGeom prst="rect">
            <a:avLst/>
          </a:prstGeom>
        </p:spPr>
      </p:pic>
      <p:pic>
        <p:nvPicPr>
          <p:cNvPr id="33" name="Picture 33"/>
          <p:cNvPicPr>
            <a:picLocks noChangeAspect="1"/>
          </p:cNvPicPr>
          <p:nvPr/>
        </p:nvPicPr>
        <p:blipFill>
          <a:blip r:embed="rId5">
            <a:alphaModFix amt="70000"/>
          </a:blip>
          <a:stretch>
            <a:fillRect/>
          </a:stretch>
        </p:blipFill>
        <p:spPr>
          <a:xfrm>
            <a:off x="8142758" y="2093595"/>
            <a:ext cx="1561421" cy="2859405"/>
          </a:xfrm>
          <a:prstGeom prst="rect">
            <a:avLst/>
          </a:prstGeom>
        </p:spPr>
      </p:pic>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23925" y="4246563"/>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191">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998538" y="4265613"/>
            <a:ext cx="2270125" cy="2249487"/>
          </a:xfrm>
          <a:custGeom>
            <a:rect l="l" t="t" r="r" b="b"/>
            <a:pathLst>
              <a:path w="855" h="846">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071563" y="4287838"/>
            <a:ext cx="2187575" cy="2128837"/>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146175" y="4305300"/>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201738" y="4324350"/>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255713" y="4344988"/>
            <a:ext cx="2012950" cy="1776412"/>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06513" y="4364038"/>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358900" y="4384675"/>
            <a:ext cx="1933575" cy="1538288"/>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1409700" y="4403725"/>
            <a:ext cx="1897063" cy="1420813"/>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462088" y="4424363"/>
            <a:ext cx="1854200" cy="1303337"/>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512888" y="4443413"/>
            <a:ext cx="1817687" cy="1185862"/>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566863" y="4462463"/>
            <a:ext cx="1774825" cy="1065212"/>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616075" y="4483100"/>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670050" y="4502150"/>
            <a:ext cx="1695450" cy="830263"/>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722438" y="4522788"/>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773238" y="4541838"/>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827213" y="4560888"/>
            <a:ext cx="1574800" cy="474662"/>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876425" y="4581525"/>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1930400" y="4600575"/>
            <a:ext cx="1495425" cy="238125"/>
          </a:xfrm>
          <a:prstGeom prst="ellipse">
            <a:avLst/>
          </a:prstGeom>
          <a:solidFill>
            <a:srgbClr val="FFFFFF">
              <a:alpha val="100000"/>
            </a:srgbClr>
          </a:solidFill>
          <a:ln w="1191">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1566863" y="4416743"/>
            <a:ext cx="754062" cy="307975"/>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alpha val="100000"/>
                  </a:srgbClr>
                </a:solidFill>
                <a:latin typeface="Microsoft Yahei"/>
                <a:ea typeface="Microsoft Yahei"/>
                <a:cs typeface="Microsoft Yahei"/>
              </a:rPr>
              <a:t>STEP 01</a:t>
            </a:r>
            <a:endParaRPr lang="en-US" sz="1100"/>
          </a:p>
        </p:txBody>
      </p:sp>
      <p:sp>
        <p:nvSpPr>
          <p:cNvPr id="22" name="Freeform 22"/>
          <p:cNvSpPr/>
          <p:nvPr/>
        </p:nvSpPr>
        <p:spPr>
          <a:xfrm>
            <a:off x="3670300" y="2686050"/>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2668">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744913" y="2705100"/>
            <a:ext cx="2270125" cy="2249488"/>
          </a:xfrm>
          <a:custGeom>
            <a:rect l="l" t="t" r="r" b="b"/>
            <a:pathLst>
              <a:path w="855" h="846">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3817938" y="2727325"/>
            <a:ext cx="2187575" cy="2128838"/>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892550" y="2744788"/>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948113" y="2763838"/>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002088" y="2784475"/>
            <a:ext cx="2012950" cy="1776413"/>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052888" y="2803525"/>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105275" y="2824163"/>
            <a:ext cx="1933575" cy="1538287"/>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156075" y="2843213"/>
            <a:ext cx="1897063" cy="1420812"/>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208463" y="2863850"/>
            <a:ext cx="1854200" cy="1303338"/>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259263" y="2882900"/>
            <a:ext cx="1817687" cy="1185863"/>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313238" y="2901950"/>
            <a:ext cx="1774825" cy="1065213"/>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362450" y="2922588"/>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416425" y="2941638"/>
            <a:ext cx="1695450" cy="830262"/>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468813" y="2962275"/>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519613" y="2981325"/>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573588" y="3000375"/>
            <a:ext cx="1574800" cy="474663"/>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622800" y="3021013"/>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676775" y="3040063"/>
            <a:ext cx="1495425" cy="238125"/>
          </a:xfrm>
          <a:prstGeom prst="ellipse">
            <a:avLst/>
          </a:prstGeom>
          <a:solidFill>
            <a:srgbClr val="FFFFFF">
              <a:alpha val="100000"/>
            </a:srgbClr>
          </a:solidFill>
          <a:ln w="12668">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294188" y="2847975"/>
            <a:ext cx="754062" cy="307975"/>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alpha val="100000"/>
                  </a:srgbClr>
                </a:solidFill>
                <a:latin typeface="Microsoft Yahei"/>
                <a:ea typeface="Microsoft Yahei"/>
                <a:cs typeface="Microsoft Yahei"/>
              </a:rPr>
              <a:t>STEP 02</a:t>
            </a:r>
            <a:endParaRPr lang="en-US" sz="1100"/>
          </a:p>
        </p:txBody>
      </p:sp>
      <p:sp>
        <p:nvSpPr>
          <p:cNvPr id="42" name="Freeform 42"/>
          <p:cNvSpPr/>
          <p:nvPr/>
        </p:nvSpPr>
        <p:spPr>
          <a:xfrm>
            <a:off x="6318250" y="1019175"/>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2668">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6392863" y="1038225"/>
            <a:ext cx="2270125" cy="2249488"/>
          </a:xfrm>
          <a:custGeom>
            <a:rect l="l" t="t" r="r" b="b"/>
            <a:pathLst>
              <a:path w="855" h="846">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6465888" y="1060450"/>
            <a:ext cx="2187575" cy="2128838"/>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6540500" y="1077913"/>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6596063" y="1096963"/>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6650038" y="1117600"/>
            <a:ext cx="2012950" cy="1776413"/>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6700838" y="1136650"/>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6753225" y="1157288"/>
            <a:ext cx="1933575" cy="1538287"/>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6804025" y="1176338"/>
            <a:ext cx="1897063" cy="1420812"/>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6856413" y="1196975"/>
            <a:ext cx="1854200" cy="1303338"/>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6907213" y="1216025"/>
            <a:ext cx="1817687" cy="1185863"/>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6961188" y="1235075"/>
            <a:ext cx="1774825" cy="1065213"/>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7010400" y="1255713"/>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7064375" y="1274763"/>
            <a:ext cx="1695450" cy="830262"/>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7116763" y="1295400"/>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7167563" y="1314450"/>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7221538" y="1333500"/>
            <a:ext cx="1574800" cy="474663"/>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7270750" y="1354138"/>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7324725" y="1373188"/>
            <a:ext cx="1495425" cy="238125"/>
          </a:xfrm>
          <a:prstGeom prst="ellipse">
            <a:avLst/>
          </a:prstGeom>
          <a:solidFill>
            <a:srgbClr val="FFFFFF">
              <a:alpha val="100000"/>
            </a:srgbClr>
          </a:solidFill>
          <a:ln w="12668">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6942138" y="1160145"/>
            <a:ext cx="755650" cy="307975"/>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alpha val="100000"/>
                  </a:srgbClr>
                </a:solidFill>
                <a:latin typeface="Microsoft Yahei"/>
                <a:ea typeface="Microsoft Yahei"/>
                <a:cs typeface="Microsoft Yahei"/>
              </a:rPr>
              <a:t>STEP 03</a:t>
            </a:r>
            <a:endParaRPr lang="en-US" sz="1100"/>
          </a:p>
        </p:txBody>
      </p:sp>
      <p:grpSp>
        <p:nvGrpSpPr>
          <p:cNvPr id="62" name="Group 62"/>
          <p:cNvGrpSpPr/>
          <p:nvPr/>
        </p:nvGrpSpPr>
        <p:grpSpPr>
          <a:xfrm>
            <a:off x="454963" y="93878"/>
            <a:ext cx="10641129" cy="914400"/>
            <a:chOff x="454963" y="93878"/>
            <a:chExt cx="10641129" cy="914400"/>
          </a:xfrm>
        </p:grpSpPr>
        <p:sp>
          <p:nvSpPr>
            <p:cNvPr id="63" name="AutoShape 6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TextBox 8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心理护理与沟通</a:t>
              </a:r>
            </a:p>
          </p:txBody>
        </p:sp>
      </p:grpSp>
      <p:sp>
        <p:nvSpPr>
          <p:cNvPr id="84" name="TextBox 84"/>
          <p:cNvSpPr txBox="1"/>
          <p:nvPr/>
        </p:nvSpPr>
        <p:spPr>
          <a:xfrm>
            <a:off x="923925" y="5145189"/>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chemeClr val="accent1">
                    <a:alpha val="100000"/>
                  </a:schemeClr>
                </a:solidFill>
                <a:latin typeface="Microsoft Yahei"/>
                <a:ea typeface="Microsoft Yahei"/>
                <a:cs typeface="Microsoft Yahei"/>
              </a:rPr>
              <a:t>心理疏导</a:t>
            </a:r>
          </a:p>
        </p:txBody>
      </p:sp>
      <p:sp>
        <p:nvSpPr>
          <p:cNvPr id="85" name="TextBox 85"/>
          <p:cNvSpPr txBox="1"/>
          <p:nvPr/>
        </p:nvSpPr>
        <p:spPr>
          <a:xfrm>
            <a:off x="6318250" y="3326131"/>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与患者及家属建立良好的信任关系，提高患者的治疗依从性和信心。</a:t>
            </a:r>
          </a:p>
        </p:txBody>
      </p:sp>
      <p:sp>
        <p:nvSpPr>
          <p:cNvPr id="86" name="TextBox 86"/>
          <p:cNvSpPr txBox="1"/>
          <p:nvPr/>
        </p:nvSpPr>
        <p:spPr>
          <a:xfrm>
            <a:off x="3670300" y="3625158"/>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chemeClr val="accent1">
                    <a:alpha val="100000"/>
                  </a:schemeClr>
                </a:solidFill>
                <a:latin typeface="Microsoft Yahei"/>
                <a:ea typeface="Microsoft Yahei"/>
                <a:cs typeface="Microsoft Yahei"/>
              </a:rPr>
              <a:t>建立信任关系</a:t>
            </a:r>
          </a:p>
        </p:txBody>
      </p:sp>
      <p:sp>
        <p:nvSpPr>
          <p:cNvPr id="87" name="TextBox 87"/>
          <p:cNvSpPr txBox="1"/>
          <p:nvPr/>
        </p:nvSpPr>
        <p:spPr>
          <a:xfrm>
            <a:off x="6318250" y="191780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chemeClr val="accent1">
                    <a:alpha val="100000"/>
                  </a:schemeClr>
                </a:solidFill>
                <a:latin typeface="Microsoft Yahei"/>
                <a:ea typeface="Microsoft Yahei"/>
                <a:cs typeface="Microsoft Yahei"/>
              </a:rPr>
              <a:t>沟通病情</a:t>
            </a:r>
          </a:p>
        </p:txBody>
      </p:sp>
      <p:sp>
        <p:nvSpPr>
          <p:cNvPr id="88" name="TextBox 88"/>
          <p:cNvSpPr txBox="1"/>
          <p:nvPr/>
        </p:nvSpPr>
        <p:spPr>
          <a:xfrm>
            <a:off x="8927905" y="1448118"/>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275">
                <a:solidFill>
                  <a:schemeClr val="dk1">
                    <a:alpha val="100000"/>
                  </a:schemeClr>
                </a:solidFill>
                <a:latin typeface="Microsoft Yahei"/>
                <a:ea typeface="Microsoft Yahei"/>
                <a:cs typeface="Microsoft Yahei"/>
              </a:rPr>
              <a:t>及时与患者及家属沟通病情，解答疑问，确保患者及家属对治疗有正确的认识和理解。</a:t>
            </a:r>
          </a:p>
        </p:txBody>
      </p:sp>
      <p:sp>
        <p:nvSpPr>
          <p:cNvPr id="89" name="TextBox 89"/>
          <p:cNvSpPr txBox="1"/>
          <p:nvPr/>
        </p:nvSpPr>
        <p:spPr>
          <a:xfrm>
            <a:off x="3402013" y="4962843"/>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275">
                <a:solidFill>
                  <a:schemeClr val="dk1">
                    <a:alpha val="100000"/>
                  </a:schemeClr>
                </a:solidFill>
                <a:latin typeface="Microsoft Yahei"/>
                <a:ea typeface="Microsoft Yahei"/>
                <a:cs typeface="Microsoft Yahei"/>
              </a:rPr>
              <a:t>向患者及家属解释动脉溶栓的目的、过程和注意事项，减轻患者的紧张情绪和恐惧感。</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在溶栓前，根据患者的具体情况，可能需要使用抗凝药物来降低血栓形成的风险。</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抗凝药物</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镇静药物</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其他辅助药物</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对于情绪紧张的患者，可能需要使用镇静药物来稳定情绪，确保治疗的顺利进行。</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根据患者的具体情况，可能需要使用其他辅助药物来支持治疗，如扩张血管的药物等。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溶栓前的药物准备</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03</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动脉溶栓中的护理</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https://d.book118.com/517162012011006055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2024-09-29T14:39:16.647</cp:lastPrinted>
  <dcterms:created xsi:type="dcterms:W3CDTF">2024-09-29T06:39:16Z</dcterms:created>
  <dcterms:modified xsi:type="dcterms:W3CDTF">2024-09-29T06:39:18Z</dcterms:modified>
</cp:coreProperties>
</file>