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3"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8" r:id="rId35"/>
  </p:sldIdLst>
  <p:sldSz cx="11522075" cy="6480175"/>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tags" Target="tags/tag1.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notesMaster" Target="notesMasters/notesMaster1.xml" /><Relationship Id="rId40" Type="http://schemas.openxmlformats.org/officeDocument/2006/relationships/tableStyles" Target="tableStyles.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defTabSz="914400" eaLnBrk="1" fontAlgn="auto" hangingPunct="1">
              <a:spcBef>
                <a:spcPct val="0"/>
              </a:spcBef>
              <a:spcAft>
                <a:spcPct val="0"/>
              </a:spcAft>
              <a:defRPr sz="1200" b="0">
                <a:solidFill>
                  <a:schemeClr val="tx1"/>
                </a:solidFill>
                <a:latin typeface="+mn-lt"/>
                <a:ea typeface="+mn-ea"/>
              </a:defRPr>
            </a:lvl1pPr>
          </a:lstStyle>
          <a:p>
            <a:pPr>
              <a:defRPr/>
            </a:pPr>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defTabSz="914400" eaLnBrk="1" fontAlgn="auto" hangingPunct="1">
              <a:spcBef>
                <a:spcPct val="0"/>
              </a:spcBef>
              <a:spcAft>
                <a:spcPct val="0"/>
              </a:spcAft>
              <a:defRPr sz="1200" b="0">
                <a:solidFill>
                  <a:schemeClr val="tx1"/>
                </a:solidFill>
                <a:latin typeface="+mn-lt"/>
                <a:ea typeface="+mn-ea"/>
              </a:defRPr>
            </a:lvl1pPr>
          </a:lstStyle>
          <a:p>
            <a:pPr>
              <a:defRPr/>
            </a:pPr>
            <a:fld id="{2D0E9168-53DA-4E12-83A5-6836B33C6D93}" type="datetimeFigureOut">
              <a:rPr lang="zh-CN" altLang="en-US"/>
              <a:t>2024/2/26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noProof="0"/>
              <a:t>单击此处编辑母版文本样式</a:t>
            </a:r>
          </a:p>
          <a:p>
            <a:pPr lvl="1"/>
            <a:r>
              <a:rPr lang="zh-CN" altLang="en-US" noProof="0"/>
              <a:t>第二级</a:t>
            </a:r>
          </a:p>
          <a:p>
            <a:pPr lvl="2"/>
            <a:r>
              <a:rPr lang="zh-CN" altLang="en-US" noProof="0"/>
              <a:t>第三级</a:t>
            </a:r>
          </a:p>
          <a:p>
            <a:pPr lvl="3"/>
            <a:r>
              <a:rPr lang="zh-CN" altLang="en-US" noProof="0"/>
              <a:t>第四级</a:t>
            </a:r>
          </a:p>
          <a:p>
            <a:pPr lvl="4"/>
            <a:r>
              <a:rPr lang="zh-CN" altLang="en-US" noProof="0"/>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defTabSz="914400" eaLnBrk="1" fontAlgn="auto" hangingPunct="1">
              <a:spcBef>
                <a:spcPct val="0"/>
              </a:spcBef>
              <a:spcAft>
                <a:spcPct val="0"/>
              </a:spcAft>
              <a:defRPr sz="1200" b="0">
                <a:solidFill>
                  <a:schemeClr val="tx1"/>
                </a:solidFill>
                <a:latin typeface="+mn-lt"/>
                <a:ea typeface="+mn-ea"/>
              </a:defRPr>
            </a:lvl1pPr>
          </a:lstStyle>
          <a:p>
            <a:pPr>
              <a:defRPr/>
            </a:pPr>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lstStyle>
            <a:lvl1pPr algn="r" eaLnBrk="1" hangingPunct="1">
              <a:defRPr sz="1200" b="0">
                <a:solidFill>
                  <a:schemeClr val="tx1"/>
                </a:solidFill>
                <a:latin typeface="Calibri" panose="020f0502020204030204" pitchFamily="34" charset="0"/>
              </a:defRPr>
            </a:lvl1pPr>
          </a:lstStyle>
          <a:p>
            <a:pPr>
              <a:defRPr/>
            </a:pPr>
            <a:fld id="{42D46ED9-3588-4BE2-88E3-A7C15E95639C}" type="slidenum">
              <a:rPr lang="zh-CN" altLang="en-US"/>
              <a:t>‹#›</a:t>
            </a:fld>
            <a:endParaRPr lang="en-US" altLang="zh-CN"/>
          </a:p>
        </p:txBody>
      </p:sp>
    </p:spTree>
  </p:cSld>
  <p:clrMap bg1="lt1" tx1="dk1" bg2="lt2" tx2="dk2" accent1="accent1" accent2="accent2" accent3="accent3" accent4="accent4" accent5="accent5" accent6="accent6" hlink="hlink" folHlink="folHlink"/>
  <p:notesStyle>
    <a:lvl1pPr algn="l" defTabSz="913130" rtl="0" eaLnBrk="0" fontAlgn="base" hangingPunct="0">
      <a:spcBef>
        <a:spcPct val="30000"/>
      </a:spcBef>
      <a:spcAft>
        <a:spcPct val="0"/>
      </a:spcAft>
      <a:defRPr sz="1100" kern="1200">
        <a:solidFill>
          <a:schemeClr val="tx1"/>
        </a:solidFill>
        <a:latin typeface="+mn-lt"/>
        <a:ea typeface="+mn-ea"/>
        <a:cs typeface="+mn-cs"/>
      </a:defRPr>
    </a:lvl1pPr>
    <a:lvl2pPr marL="455930" algn="l" defTabSz="913130" rtl="0" eaLnBrk="0" fontAlgn="base" hangingPunct="0">
      <a:spcBef>
        <a:spcPct val="30000"/>
      </a:spcBef>
      <a:spcAft>
        <a:spcPct val="0"/>
      </a:spcAft>
      <a:defRPr sz="1100" kern="1200">
        <a:solidFill>
          <a:schemeClr val="tx1"/>
        </a:solidFill>
        <a:latin typeface="+mn-lt"/>
        <a:ea typeface="+mn-ea"/>
        <a:cs typeface="+mn-cs"/>
      </a:defRPr>
    </a:lvl2pPr>
    <a:lvl3pPr marL="913130" algn="l" defTabSz="913130" rtl="0" eaLnBrk="0" fontAlgn="base" hangingPunct="0">
      <a:spcBef>
        <a:spcPct val="30000"/>
      </a:spcBef>
      <a:spcAft>
        <a:spcPct val="0"/>
      </a:spcAft>
      <a:defRPr sz="1100" kern="1200">
        <a:solidFill>
          <a:schemeClr val="tx1"/>
        </a:solidFill>
        <a:latin typeface="+mn-lt"/>
        <a:ea typeface="+mn-ea"/>
        <a:cs typeface="+mn-cs"/>
      </a:defRPr>
    </a:lvl3pPr>
    <a:lvl4pPr marL="1370330" algn="l" defTabSz="913130" rtl="0" eaLnBrk="0" fontAlgn="base" hangingPunct="0">
      <a:spcBef>
        <a:spcPct val="30000"/>
      </a:spcBef>
      <a:spcAft>
        <a:spcPct val="0"/>
      </a:spcAft>
      <a:defRPr sz="1100" kern="1200">
        <a:solidFill>
          <a:schemeClr val="tx1"/>
        </a:solidFill>
        <a:latin typeface="+mn-lt"/>
        <a:ea typeface="+mn-ea"/>
        <a:cs typeface="+mn-cs"/>
      </a:defRPr>
    </a:lvl4pPr>
    <a:lvl5pPr marL="1827530" algn="l" defTabSz="913130" rtl="0" eaLnBrk="0" fontAlgn="base" hangingPunct="0">
      <a:spcBef>
        <a:spcPct val="30000"/>
      </a:spcBef>
      <a:spcAft>
        <a:spcPct val="0"/>
      </a:spcAft>
      <a:defRPr sz="11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22" name="幻灯片图像占位符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 name="备注占位符 2"/>
          <p:cNvSpPr>
            <a:spLocks noGrp="1"/>
          </p:cNvSpPr>
          <p:nvPr>
            <p:ph type="body" idx="1"/>
          </p:nvPr>
        </p:nvSpPr>
        <p:spPr/>
        <p:txBody>
          <a:bodyPr/>
          <a:lstStyle/>
          <a:p>
            <a:pPr defTabSz="914400" eaLnBrk="1" fontAlgn="auto" hangingPunct="1">
              <a:spcBef>
                <a:spcPct val="0"/>
              </a:spcBef>
              <a:spcAft>
                <a:spcPct val="0"/>
              </a:spcAft>
              <a:defRPr/>
            </a:pPr>
            <a:endParaRPr lang="zh-CN" altLang="en-US" sz="1200"/>
          </a:p>
        </p:txBody>
      </p:sp>
      <p:sp>
        <p:nvSpPr>
          <p:cNvPr id="5124"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b="1">
                <a:solidFill>
                  <a:schemeClr val="tx1"/>
                </a:solidFill>
                <a:latin typeface="Times New Roman" panose="02020603050405020304" pitchFamily="18" charset="0"/>
                <a:ea typeface="宋体" panose="02010600030101010101" pitchFamily="2" charset="-122"/>
              </a:defRPr>
            </a:lvl1pPr>
            <a:lvl2pPr marL="742950" indent="-285750">
              <a:defRPr sz="2800" b="1">
                <a:solidFill>
                  <a:schemeClr val="tx1"/>
                </a:solidFill>
                <a:latin typeface="Times New Roman" panose="02020603050405020304" pitchFamily="18" charset="0"/>
                <a:ea typeface="宋体" panose="02010600030101010101" pitchFamily="2" charset="-122"/>
              </a:defRPr>
            </a:lvl2pPr>
            <a:lvl3pPr marL="1143000" indent="-228600">
              <a:defRPr sz="2800" b="1">
                <a:solidFill>
                  <a:schemeClr val="tx1"/>
                </a:solidFill>
                <a:latin typeface="Times New Roman" panose="02020603050405020304" pitchFamily="18" charset="0"/>
                <a:ea typeface="宋体" panose="02010600030101010101" pitchFamily="2" charset="-122"/>
              </a:defRPr>
            </a:lvl3pPr>
            <a:lvl4pPr marL="1600200" indent="-228600">
              <a:defRPr sz="2800" b="1">
                <a:solidFill>
                  <a:schemeClr val="tx1"/>
                </a:solidFill>
                <a:latin typeface="Times New Roman" panose="02020603050405020304" pitchFamily="18" charset="0"/>
                <a:ea typeface="宋体" panose="02010600030101010101" pitchFamily="2" charset="-122"/>
              </a:defRPr>
            </a:lvl4pPr>
            <a:lvl5pPr marL="2057400" indent="-228600">
              <a:defRPr sz="2800" b="1">
                <a:solidFill>
                  <a:schemeClr val="tx1"/>
                </a:solidFill>
                <a:latin typeface="Times New Roman" panose="02020603050405020304" pitchFamily="18" charset="0"/>
                <a:ea typeface="宋体" panose="02010600030101010101" pitchFamily="2" charset="-122"/>
              </a:defRPr>
            </a:lvl5pPr>
            <a:lvl6pPr marL="2514600" indent="-228600" defTabSz="913130" eaLnBrk="0" fontAlgn="base" hangingPunct="0">
              <a:spcBef>
                <a:spcPct val="0"/>
              </a:spcBef>
              <a:spcAft>
                <a:spcPct val="0"/>
              </a:spcAft>
              <a:defRPr sz="2800" b="1">
                <a:solidFill>
                  <a:schemeClr val="tx1"/>
                </a:solidFill>
                <a:latin typeface="Times New Roman" panose="02020603050405020304" pitchFamily="18" charset="0"/>
                <a:ea typeface="宋体" panose="02010600030101010101" pitchFamily="2" charset="-122"/>
              </a:defRPr>
            </a:lvl6pPr>
            <a:lvl7pPr marL="2971800" indent="-228600" defTabSz="913130" eaLnBrk="0" fontAlgn="base" hangingPunct="0">
              <a:spcBef>
                <a:spcPct val="0"/>
              </a:spcBef>
              <a:spcAft>
                <a:spcPct val="0"/>
              </a:spcAft>
              <a:defRPr sz="2800" b="1">
                <a:solidFill>
                  <a:schemeClr val="tx1"/>
                </a:solidFill>
                <a:latin typeface="Times New Roman" panose="02020603050405020304" pitchFamily="18" charset="0"/>
                <a:ea typeface="宋体" panose="02010600030101010101" pitchFamily="2" charset="-122"/>
              </a:defRPr>
            </a:lvl7pPr>
            <a:lvl8pPr marL="3429000" indent="-228600" defTabSz="913130" eaLnBrk="0" fontAlgn="base" hangingPunct="0">
              <a:spcBef>
                <a:spcPct val="0"/>
              </a:spcBef>
              <a:spcAft>
                <a:spcPct val="0"/>
              </a:spcAft>
              <a:defRPr sz="2800" b="1">
                <a:solidFill>
                  <a:schemeClr val="tx1"/>
                </a:solidFill>
                <a:latin typeface="Times New Roman" panose="02020603050405020304" pitchFamily="18" charset="0"/>
                <a:ea typeface="宋体" panose="02010600030101010101" pitchFamily="2" charset="-122"/>
              </a:defRPr>
            </a:lvl8pPr>
            <a:lvl9pPr marL="3886200" indent="-228600" defTabSz="913130" eaLnBrk="0" fontAlgn="base" hangingPunct="0">
              <a:spcBef>
                <a:spcPct val="0"/>
              </a:spcBef>
              <a:spcAft>
                <a:spcPct val="0"/>
              </a:spcAft>
              <a:defRPr sz="2800" b="1">
                <a:solidFill>
                  <a:schemeClr val="tx1"/>
                </a:solidFill>
                <a:latin typeface="Times New Roman" panose="02020603050405020304" pitchFamily="18" charset="0"/>
                <a:ea typeface="宋体" panose="02010600030101010101" pitchFamily="2" charset="-122"/>
              </a:defRPr>
            </a:lvl9pPr>
          </a:lstStyle>
          <a:p>
            <a:fld id="{544586AE-D7B7-4EA2-B63A-42CAA24A7D28}" type="slidenum">
              <a:rPr lang="zh-CN" altLang="en-US" sz="1200" b="0" smtClean="0">
                <a:latin typeface="Calibri" panose="020f0502020204030204" pitchFamily="34" charset="0"/>
              </a:rPr>
              <a:t>1</a:t>
            </a:fld>
            <a:endParaRPr lang="en-US" altLang="zh-CN" sz="1200" b="0">
              <a:latin typeface="Calibri" panose="020f0502020204030204" pitchFamily="34" charset="0"/>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B0AE9D-44DA-40A4-8BB0-954DE2486A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3F82B0-739B-4AA5-9217-5EF7A57F7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2DEA06-2B1C-4BFC-B4CE-CBF30694E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8F9D50-C7C8-49B4-9846-5DDAE0EA19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A11F73-29E9-420D-A92C-8906A355FE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FC7FD0-CD14-4935-B008-BB484D1839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4A41DD-61DB-46CA-8FDF-56201CE589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C805F2-225A-42A5-A774-FFA8BA8FA3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7636D9-A44F-45F2-BAC9-A37126997A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FC8DEB-A988-4ABC-AEE6-CAEFCDA492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912CD7-27D4-4133-9BC3-4FA9229C3A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spd="slow">
    <p:fad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空白">
    <p:spTree>
      <p:nvGrpSpPr>
        <p:cNvPr id="1" name=""/>
        <p:cNvGrpSpPr/>
        <p:nvPr/>
      </p:nvGrpSpPr>
      <p:grpSpPr>
        <a:xfrm>
          <a:off x="0" y="0"/>
          <a:ext cx="0" cy="0"/>
        </a:xfrm>
      </p:grpSpPr>
      <p:sp>
        <p:nvSpPr>
          <p:cNvPr id="5" name="副标题 2"/>
          <p:cNvSpPr>
            <a:spLocks noGrp="1"/>
          </p:cNvSpPr>
          <p:nvPr>
            <p:ph type="subTitle" idx="1" hasCustomPrompt="1"/>
          </p:nvPr>
        </p:nvSpPr>
        <p:spPr>
          <a:xfrm>
            <a:off x="468449" y="791815"/>
            <a:ext cx="10584000" cy="738664"/>
          </a:xfrm>
          <a:prstGeom prst="rect">
            <a:avLst/>
          </a:prstGeom>
        </p:spPr>
        <p:txBody>
          <a:bodyPr>
            <a:spAutoFit/>
          </a:bodyPr>
          <a:lstStyle>
            <a:lvl1pPr marL="0" indent="0" algn="l" eaLnBrk="1" fontAlgn="auto" hangingPunct="0">
              <a:lnSpc>
                <a:spcPct val="150000"/>
              </a:lnSpc>
              <a:spcBef>
                <a:spcPct val="0"/>
              </a:spcBef>
              <a:buNone/>
              <a:tabLst>
                <a:tab pos="5116195"/>
                <a:tab pos="9421495"/>
              </a:tabLst>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Tree>
  </p:cSld>
  <p:clrMapOvr>
    <a:masterClrMapping/>
  </p:clrMapOvr>
  <p:transition spd="slow">
    <p:fad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0">
          <a:blip r:embed="rId2"/>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spd="slow">
    <p:fade/>
  </p:transition>
  <p:timing/>
  <p:txStyles>
    <p:titleStyle>
      <a:lvl1pPr algn="l" defTabSz="863600" rtl="0" eaLnBrk="0" fontAlgn="base" hangingPunct="0">
        <a:lnSpc>
          <a:spcPct val="90000"/>
        </a:lnSpc>
        <a:spcBef>
          <a:spcPct val="0"/>
        </a:spcBef>
        <a:spcAft>
          <a:spcPct val="0"/>
        </a:spcAft>
        <a:defRPr sz="4200" kern="1200">
          <a:solidFill>
            <a:schemeClr val="tx1"/>
          </a:solidFill>
          <a:latin typeface="+mj-lt"/>
          <a:ea typeface="+mj-ea"/>
          <a:cs typeface="+mj-cs"/>
        </a:defRPr>
      </a:lvl1pPr>
      <a:lvl2pPr algn="l" defTabSz="863600" rtl="0" eaLnBrk="0" fontAlgn="base" hangingPunct="0">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2pPr>
      <a:lvl3pPr algn="l" defTabSz="863600" rtl="0" eaLnBrk="0" fontAlgn="base" hangingPunct="0">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3pPr>
      <a:lvl4pPr algn="l" defTabSz="863600" rtl="0" eaLnBrk="0" fontAlgn="base" hangingPunct="0">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4pPr>
      <a:lvl5pPr algn="l" defTabSz="863600" rtl="0" eaLnBrk="0" fontAlgn="base" hangingPunct="0">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5pPr>
      <a:lvl6pPr marL="457200" algn="l" defTabSz="863600" rtl="0" fontAlgn="base">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6pPr>
      <a:lvl7pPr marL="914400" algn="l" defTabSz="863600" rtl="0" fontAlgn="base">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7pPr>
      <a:lvl8pPr marL="1371600" algn="l" defTabSz="863600" rtl="0" fontAlgn="base">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8pPr>
      <a:lvl9pPr marL="1828800" algn="l" defTabSz="863600" rtl="0" fontAlgn="base">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9pPr>
    </p:titleStyle>
    <p:bodyStyle>
      <a:lvl1pPr marL="215900" indent="-215900" algn="l" defTabSz="863600" rtl="0" eaLnBrk="0" fontAlgn="base" hangingPunct="0">
        <a:lnSpc>
          <a:spcPct val="90000"/>
        </a:lnSpc>
        <a:spcBef>
          <a:spcPts val="950"/>
        </a:spcBef>
        <a:spcAft>
          <a:spcPct val="0"/>
        </a:spcAft>
        <a:buFont typeface="Arial" pitchFamily="34" charset="0"/>
        <a:buChar char="•"/>
        <a:defRPr sz="2600" kern="1200">
          <a:solidFill>
            <a:schemeClr val="tx1"/>
          </a:solidFill>
          <a:latin typeface="+mn-lt"/>
          <a:ea typeface="+mn-ea"/>
          <a:cs typeface="+mn-cs"/>
        </a:defRPr>
      </a:lvl1pPr>
      <a:lvl2pPr marL="647700" indent="-215900" algn="l" defTabSz="863600" rtl="0" eaLnBrk="0" fontAlgn="base" hangingPunct="0">
        <a:lnSpc>
          <a:spcPct val="90000"/>
        </a:lnSpc>
        <a:spcBef>
          <a:spcPts val="475"/>
        </a:spcBef>
        <a:spcAft>
          <a:spcPct val="0"/>
        </a:spcAft>
        <a:buFont typeface="Arial" pitchFamily="34" charset="0"/>
        <a:buChar char="•"/>
        <a:defRPr sz="2300" kern="1200">
          <a:solidFill>
            <a:schemeClr val="tx1"/>
          </a:solidFill>
          <a:latin typeface="+mn-lt"/>
          <a:ea typeface="+mn-ea"/>
          <a:cs typeface="+mn-cs"/>
        </a:defRPr>
      </a:lvl2pPr>
      <a:lvl3pPr marL="1079500" indent="-215900" algn="l" defTabSz="863600" rtl="0" eaLnBrk="0" fontAlgn="base" hangingPunct="0">
        <a:lnSpc>
          <a:spcPct val="90000"/>
        </a:lnSpc>
        <a:spcBef>
          <a:spcPts val="475"/>
        </a:spcBef>
        <a:spcAft>
          <a:spcPct val="0"/>
        </a:spcAft>
        <a:buFont typeface="Arial" pitchFamily="34" charset="0"/>
        <a:buChar char="•"/>
        <a:defRPr sz="1900" kern="1200">
          <a:solidFill>
            <a:schemeClr val="tx1"/>
          </a:solidFill>
          <a:latin typeface="+mn-lt"/>
          <a:ea typeface="+mn-ea"/>
          <a:cs typeface="+mn-cs"/>
        </a:defRPr>
      </a:lvl3pPr>
      <a:lvl4pPr marL="1513205" indent="-217805" algn="l" defTabSz="863600" rtl="0" eaLnBrk="0" fontAlgn="base" hangingPunct="0">
        <a:lnSpc>
          <a:spcPct val="90000"/>
        </a:lnSpc>
        <a:spcBef>
          <a:spcPts val="475"/>
        </a:spcBef>
        <a:spcAft>
          <a:spcPct val="0"/>
        </a:spcAft>
        <a:buFont typeface="Arial" pitchFamily="34" charset="0"/>
        <a:buChar char="•"/>
        <a:defRPr sz="1700" kern="1200">
          <a:solidFill>
            <a:schemeClr val="tx1"/>
          </a:solidFill>
          <a:latin typeface="+mn-lt"/>
          <a:ea typeface="+mn-ea"/>
          <a:cs typeface="+mn-cs"/>
        </a:defRPr>
      </a:lvl4pPr>
      <a:lvl5pPr marL="1945005" indent="-215900" algn="l" defTabSz="863600" rtl="0" eaLnBrk="0" fontAlgn="base" hangingPunct="0">
        <a:lnSpc>
          <a:spcPct val="90000"/>
        </a:lnSpc>
        <a:spcBef>
          <a:spcPts val="475"/>
        </a:spcBef>
        <a:spcAft>
          <a:spcPct val="0"/>
        </a:spcAft>
        <a:buFont typeface="Arial" pitchFamily="34" charset="0"/>
        <a:buChar char="•"/>
        <a:defRPr sz="17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dpi="0" rotWithShape="0">
          <a:blip r:embed="rId2"/>
          <a:stretch>
            <a:fillRect/>
          </a:stretch>
        </a:blipFill>
        <a:effectLst/>
      </p:bgPr>
    </p:bg>
    <p:spTree>
      <p:nvGrpSpPr>
        <p:cNvPr id="1" name=""/>
        <p:cNvGrpSpPr/>
        <p:nvPr/>
      </p:nvGrpSpPr>
      <p:grpSpPr>
        <a:xfrm>
          <a:off x="0" y="0"/>
          <a:ext cx="0" cy="0"/>
        </a:xfrm>
      </p:grpSpPr>
      <p:sp>
        <p:nvSpPr>
          <p:cNvPr id="1026" name="Rectangle 63"/>
          <p:cNvSpPr>
            <a:spLocks noChangeArrowheads="1"/>
          </p:cNvSpPr>
          <p:nvPr userDrawn="1"/>
        </p:nvSpPr>
        <p:spPr bwMode="auto">
          <a:xfrm>
            <a:off x="0" y="198438"/>
            <a:ext cx="11522075" cy="420687"/>
          </a:xfrm>
          <a:prstGeom prst="rect">
            <a:avLst/>
          </a:prstGeom>
          <a:solidFill>
            <a:srgbClr val="F5F5F5"/>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eaLnBrk="1" hangingPunct="1"/>
            <a:endParaRPr lang="zh-CN" altLang="en-US">
              <a:solidFill>
                <a:srgbClr val="FF0000"/>
              </a:solidFill>
            </a:endParaRPr>
          </a:p>
        </p:txBody>
      </p:sp>
      <p:sp>
        <p:nvSpPr>
          <p:cNvPr id="921610" name="Rectangle 10"/>
          <p:cNvSpPr>
            <a:spLocks noChangeArrowheads="1"/>
          </p:cNvSpPr>
          <p:nvPr userDrawn="1"/>
        </p:nvSpPr>
        <p:spPr bwMode="auto">
          <a:xfrm>
            <a:off x="415924" y="222250"/>
            <a:ext cx="5157843" cy="338554"/>
          </a:xfrm>
          <a:prstGeom prst="rect">
            <a:avLst/>
          </a:prstGeom>
          <a:noFill/>
          <a:ln>
            <a:noFill/>
          </a:ln>
          <a:effectLst/>
        </p:spPr>
        <p:txBody>
          <a:bodyPr wrap="square">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l" eaLnBrk="1" hangingPunct="1">
              <a:defRPr/>
            </a:pPr>
            <a:r>
              <a:rPr lang="zh-CN" altLang="en-US" sz="1600">
                <a:latin typeface="宋体" panose="02010600030101010101" pitchFamily="2" charset="-122"/>
              </a:rPr>
              <a:t>第</a:t>
            </a:r>
            <a:r>
              <a:rPr lang="en-US" altLang="zh-CN" sz="1600">
                <a:latin typeface="宋体" panose="02010600030101010101" pitchFamily="2" charset="-122"/>
              </a:rPr>
              <a:t>6</a:t>
            </a:r>
            <a:r>
              <a:rPr lang="zh-CN" altLang="en-US" sz="1600">
                <a:latin typeface="宋体" panose="02010600030101010101" pitchFamily="2" charset="-122"/>
              </a:rPr>
              <a:t>讲　句式的变换、仿用</a:t>
            </a:r>
          </a:p>
        </p:txBody>
      </p:sp>
      <p:sp>
        <p:nvSpPr>
          <p:cNvPr id="1028" name="Line 48"/>
          <p:cNvSpPr>
            <a:spLocks noChangeShapeType="1"/>
          </p:cNvSpPr>
          <p:nvPr userDrawn="1"/>
        </p:nvSpPr>
        <p:spPr bwMode="auto">
          <a:xfrm>
            <a:off x="0" y="152400"/>
            <a:ext cx="11522075" cy="0"/>
          </a:xfrm>
          <a:prstGeom prst="line">
            <a:avLst/>
          </a:prstGeom>
          <a:noFill/>
          <a:ln w="317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nvGrpSpPr>
          <p:cNvPr id="1032" name="Group 68"/>
          <p:cNvGrpSpPr/>
          <p:nvPr userDrawn="1"/>
        </p:nvGrpSpPr>
        <p:grpSpPr>
          <a:xfrm>
            <a:off x="238125" y="333375"/>
            <a:ext cx="187325" cy="146050"/>
            <a:chOff x="106" y="213"/>
            <a:chExt cx="191" cy="147"/>
          </a:xfrm>
        </p:grpSpPr>
        <p:sp>
          <p:nvSpPr>
            <p:cNvPr id="1044" name="AutoShape 65"/>
            <p:cNvSpPr>
              <a:spLocks noChangeArrowheads="1"/>
            </p:cNvSpPr>
            <p:nvPr userDrawn="1"/>
          </p:nvSpPr>
          <p:spPr bwMode="auto">
            <a:xfrm rot="5400000">
              <a:off x="96" y="223"/>
              <a:ext cx="147" cy="127"/>
            </a:xfrm>
            <a:prstGeom prst="triangle">
              <a:avLst>
                <a:gd name="adj" fmla="val 50000"/>
              </a:avLst>
            </a:prstGeom>
            <a:solidFill>
              <a:srgbClr val="3D959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eaLnBrk="1" hangingPunct="1"/>
              <a:endParaRPr lang="zh-CN" altLang="en-US">
                <a:solidFill>
                  <a:srgbClr val="FF0000"/>
                </a:solidFill>
              </a:endParaRPr>
            </a:p>
          </p:txBody>
        </p:sp>
        <p:sp>
          <p:nvSpPr>
            <p:cNvPr id="1045" name="AutoShape 67"/>
            <p:cNvSpPr>
              <a:spLocks noChangeArrowheads="1"/>
            </p:cNvSpPr>
            <p:nvPr userDrawn="1"/>
          </p:nvSpPr>
          <p:spPr bwMode="auto">
            <a:xfrm rot="5400000">
              <a:off x="160" y="223"/>
              <a:ext cx="147" cy="127"/>
            </a:xfrm>
            <a:prstGeom prst="triangle">
              <a:avLst>
                <a:gd name="adj" fmla="val 50000"/>
              </a:avLst>
            </a:prstGeom>
            <a:solidFill>
              <a:srgbClr val="3D959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eaLnBrk="1" hangingPunct="1"/>
              <a:endParaRPr lang="zh-CN" altLang="en-US">
                <a:solidFill>
                  <a:srgbClr val="FF0000"/>
                </a:solidFill>
              </a:endParaRPr>
            </a:p>
          </p:txBody>
        </p:sp>
      </p:grpSp>
      <p:sp>
        <p:nvSpPr>
          <p:cNvPr id="25" name="Rectangle 35">
            <a:hlinkClick action="ppaction://noaction"/>
          </p:cNvPr>
          <p:cNvSpPr>
            <a:spLocks noChangeArrowheads="1"/>
          </p:cNvSpPr>
          <p:nvPr userDrawn="1"/>
        </p:nvSpPr>
        <p:spPr bwMode="auto">
          <a:xfrm>
            <a:off x="9440863" y="290513"/>
            <a:ext cx="1327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86360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5pPr>
            <a:lvl6pPr marL="2284730" indent="1905" algn="ctr" defTabSz="863600" rtl="0" eaLnBrk="0" fontAlgn="base" latinLnBrk="0" hangingPunct="0">
              <a:spcBef>
                <a:spcPct val="0"/>
              </a:spcBef>
              <a:spcAft>
                <a:spcPct val="0"/>
              </a:spcAft>
              <a:buFont typeface="Arial" pitchFamily="34" charset="0"/>
              <a:defRPr sz="2800" b="1" kern="1200">
                <a:solidFill>
                  <a:srgbClr val="FF0000"/>
                </a:solidFill>
                <a:latin typeface="Times New Roman" panose="02020603050405020304" pitchFamily="18" charset="0"/>
                <a:ea typeface="宋体" panose="02010600030101010101" pitchFamily="2" charset="-122"/>
                <a:cs typeface="+mn-cs"/>
              </a:defRPr>
            </a:lvl6pPr>
            <a:lvl7pPr marL="2741930" indent="1905" algn="ctr" defTabSz="863600" rtl="0" eaLnBrk="0" fontAlgn="base" latinLnBrk="0" hangingPunct="0">
              <a:spcBef>
                <a:spcPct val="0"/>
              </a:spcBef>
              <a:spcAft>
                <a:spcPct val="0"/>
              </a:spcAft>
              <a:buFont typeface="Arial" pitchFamily="34" charset="0"/>
              <a:defRPr sz="2800" b="1" kern="1200">
                <a:solidFill>
                  <a:srgbClr val="FF0000"/>
                </a:solidFill>
                <a:latin typeface="Times New Roman" panose="02020603050405020304" pitchFamily="18" charset="0"/>
                <a:ea typeface="宋体" panose="02010600030101010101" pitchFamily="2" charset="-122"/>
                <a:cs typeface="+mn-cs"/>
              </a:defRPr>
            </a:lvl7pPr>
            <a:lvl8pPr marL="3199130" indent="1905" algn="ctr" defTabSz="863600" rtl="0" eaLnBrk="0" fontAlgn="base" latinLnBrk="0" hangingPunct="0">
              <a:spcBef>
                <a:spcPct val="0"/>
              </a:spcBef>
              <a:spcAft>
                <a:spcPct val="0"/>
              </a:spcAft>
              <a:buFont typeface="Arial" pitchFamily="34" charset="0"/>
              <a:defRPr sz="2800" b="1" kern="1200">
                <a:solidFill>
                  <a:srgbClr val="FF0000"/>
                </a:solidFill>
                <a:latin typeface="Times New Roman" panose="02020603050405020304" pitchFamily="18" charset="0"/>
                <a:ea typeface="宋体" panose="02010600030101010101" pitchFamily="2" charset="-122"/>
                <a:cs typeface="+mn-cs"/>
              </a:defRPr>
            </a:lvl8pPr>
            <a:lvl9pPr marL="3656330" indent="1905" algn="ctr" defTabSz="863600" rtl="0" eaLnBrk="0" fontAlgn="base" latinLnBrk="0" hangingPunct="0">
              <a:spcBef>
                <a:spcPct val="0"/>
              </a:spcBef>
              <a:spcAft>
                <a:spcPct val="0"/>
              </a:spcAft>
              <a:buFont typeface="Arial" pitchFamily="34" charset="0"/>
              <a:defRPr sz="2800" b="1" kern="1200">
                <a:solidFill>
                  <a:srgbClr val="FF0000"/>
                </a:solidFill>
                <a:latin typeface="Times New Roman" panose="02020603050405020304" pitchFamily="18" charset="0"/>
                <a:ea typeface="宋体" panose="02010600030101010101" pitchFamily="2" charset="-122"/>
                <a:cs typeface="+mn-cs"/>
              </a:defRPr>
            </a:lvl9pPr>
          </a:lstStyle>
          <a:p>
            <a:pPr eaLnBrk="1" hangingPunct="1"/>
            <a:r>
              <a:rPr lang="zh-CN" altLang="en-US" sz="1800">
                <a:solidFill>
                  <a:srgbClr val="3D9593"/>
                </a:solidFill>
                <a:latin typeface="宋体" panose="02010600030101010101" pitchFamily="2" charset="-122"/>
                <a:ea typeface="微软雅黑" panose="020b0503020204020204" pitchFamily="34" charset="-122"/>
              </a:rPr>
              <a:t>专项对点练</a:t>
            </a:r>
          </a:p>
        </p:txBody>
      </p:sp>
      <p:sp>
        <p:nvSpPr>
          <p:cNvPr id="26" name="AutoShape 149"/>
          <p:cNvSpPr>
            <a:spLocks noChangeArrowheads="1"/>
          </p:cNvSpPr>
          <p:nvPr userDrawn="1"/>
        </p:nvSpPr>
        <p:spPr bwMode="auto">
          <a:xfrm>
            <a:off x="9947275" y="22225"/>
            <a:ext cx="327025" cy="284163"/>
          </a:xfrm>
          <a:prstGeom prst="triangle">
            <a:avLst>
              <a:gd name="adj" fmla="val 50000"/>
            </a:avLst>
          </a:prstGeom>
          <a:solidFill>
            <a:srgbClr val="3D959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buFontTx/>
              <a:buNone/>
              <a:defRPr/>
            </a:pPr>
            <a:endParaRPr lang="zh-CN" altLang="en-US" sz="2600">
              <a:solidFill>
                <a:schemeClr val="hlink"/>
              </a:solidFill>
              <a:latin typeface="Arial" pitchFamily="34" charset="0"/>
            </a:endParaRPr>
          </a:p>
        </p:txBody>
      </p:sp>
      <p:sp>
        <p:nvSpPr>
          <p:cNvPr id="27" name="Rectangle 150"/>
          <p:cNvSpPr>
            <a:spLocks noChangeArrowheads="1"/>
          </p:cNvSpPr>
          <p:nvPr userDrawn="1"/>
        </p:nvSpPr>
        <p:spPr bwMode="auto">
          <a:xfrm>
            <a:off x="9979025" y="11113"/>
            <a:ext cx="27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defTabSz="86360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5pPr>
            <a:lvl6pPr marL="2284730" indent="1905" algn="ctr" defTabSz="863600" rtl="0" eaLnBrk="0" fontAlgn="base" latinLnBrk="0" hangingPunct="0">
              <a:spcBef>
                <a:spcPct val="0"/>
              </a:spcBef>
              <a:spcAft>
                <a:spcPct val="0"/>
              </a:spcAft>
              <a:buFont typeface="Arial" pitchFamily="34" charset="0"/>
              <a:defRPr sz="2800" b="1" kern="1200">
                <a:solidFill>
                  <a:srgbClr val="FF0000"/>
                </a:solidFill>
                <a:latin typeface="Times New Roman" panose="02020603050405020304" pitchFamily="18" charset="0"/>
                <a:ea typeface="宋体" panose="02010600030101010101" pitchFamily="2" charset="-122"/>
                <a:cs typeface="+mn-cs"/>
              </a:defRPr>
            </a:lvl6pPr>
            <a:lvl7pPr marL="2741930" indent="1905" algn="ctr" defTabSz="863600" rtl="0" eaLnBrk="0" fontAlgn="base" latinLnBrk="0" hangingPunct="0">
              <a:spcBef>
                <a:spcPct val="0"/>
              </a:spcBef>
              <a:spcAft>
                <a:spcPct val="0"/>
              </a:spcAft>
              <a:buFont typeface="Arial" pitchFamily="34" charset="0"/>
              <a:defRPr sz="2800" b="1" kern="1200">
                <a:solidFill>
                  <a:srgbClr val="FF0000"/>
                </a:solidFill>
                <a:latin typeface="Times New Roman" panose="02020603050405020304" pitchFamily="18" charset="0"/>
                <a:ea typeface="宋体" panose="02010600030101010101" pitchFamily="2" charset="-122"/>
                <a:cs typeface="+mn-cs"/>
              </a:defRPr>
            </a:lvl7pPr>
            <a:lvl8pPr marL="3199130" indent="1905" algn="ctr" defTabSz="863600" rtl="0" eaLnBrk="0" fontAlgn="base" latinLnBrk="0" hangingPunct="0">
              <a:spcBef>
                <a:spcPct val="0"/>
              </a:spcBef>
              <a:spcAft>
                <a:spcPct val="0"/>
              </a:spcAft>
              <a:buFont typeface="Arial" pitchFamily="34" charset="0"/>
              <a:defRPr sz="2800" b="1" kern="1200">
                <a:solidFill>
                  <a:srgbClr val="FF0000"/>
                </a:solidFill>
                <a:latin typeface="Times New Roman" panose="02020603050405020304" pitchFamily="18" charset="0"/>
                <a:ea typeface="宋体" panose="02010600030101010101" pitchFamily="2" charset="-122"/>
                <a:cs typeface="+mn-cs"/>
              </a:defRPr>
            </a:lvl8pPr>
            <a:lvl9pPr marL="3656330" indent="1905" algn="ctr" defTabSz="863600" rtl="0" eaLnBrk="0" fontAlgn="base" latinLnBrk="0" hangingPunct="0">
              <a:spcBef>
                <a:spcPct val="0"/>
              </a:spcBef>
              <a:spcAft>
                <a:spcPct val="0"/>
              </a:spcAft>
              <a:buFont typeface="Arial" pitchFamily="34" charset="0"/>
              <a:defRPr sz="2800" b="1" kern="1200">
                <a:solidFill>
                  <a:srgbClr val="FF0000"/>
                </a:solidFill>
                <a:latin typeface="Times New Roman" panose="02020603050405020304" pitchFamily="18" charset="0"/>
                <a:ea typeface="宋体" panose="02010600030101010101" pitchFamily="2" charset="-122"/>
                <a:cs typeface="+mn-cs"/>
              </a:defRPr>
            </a:lvl9pPr>
          </a:lstStyle>
          <a:p>
            <a:pPr algn="l" eaLnBrk="1" hangingPunct="1"/>
            <a:r>
              <a:rPr lang="en-US" altLang="zh-CN" sz="1500">
                <a:solidFill>
                  <a:schemeClr val="bg1"/>
                </a:solidFill>
                <a:latin typeface="宋体" panose="02010600030101010101" pitchFamily="2" charset="-122"/>
              </a:rPr>
              <a:t>1</a:t>
            </a:r>
          </a:p>
        </p:txBody>
      </p:sp>
    </p:spTree>
  </p:cSld>
  <p:clrMap bg1="lt1" tx1="dk1" bg2="lt2" tx2="dk2" accent1="accent1" accent2="accent2" accent3="accent3" accent4="accent4" accent5="accent5" accent6="accent6" hlink="hlink" folHlink="folHlink"/>
  <p:sldLayoutIdLst>
    <p:sldLayoutId id="2147483662" r:id="rId1"/>
  </p:sldLayoutIdLst>
  <p:transition spd="slow">
    <p:fade/>
  </p:transition>
  <p:timing/>
  <p:txStyles>
    <p:titleStyle>
      <a:lvl1pPr algn="l" defTabSz="863600" rtl="0" eaLnBrk="0" fontAlgn="base" hangingPunct="0">
        <a:lnSpc>
          <a:spcPct val="90000"/>
        </a:lnSpc>
        <a:spcBef>
          <a:spcPct val="0"/>
        </a:spcBef>
        <a:spcAft>
          <a:spcPct val="0"/>
        </a:spcAft>
        <a:defRPr sz="4200" kern="1200">
          <a:solidFill>
            <a:schemeClr val="tx1"/>
          </a:solidFill>
          <a:latin typeface="+mj-lt"/>
          <a:ea typeface="+mj-ea"/>
          <a:cs typeface="+mj-cs"/>
        </a:defRPr>
      </a:lvl1pPr>
      <a:lvl2pPr algn="l" defTabSz="863600" rtl="0" eaLnBrk="0" fontAlgn="base" hangingPunct="0">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2pPr>
      <a:lvl3pPr algn="l" defTabSz="863600" rtl="0" eaLnBrk="0" fontAlgn="base" hangingPunct="0">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3pPr>
      <a:lvl4pPr algn="l" defTabSz="863600" rtl="0" eaLnBrk="0" fontAlgn="base" hangingPunct="0">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4pPr>
      <a:lvl5pPr algn="l" defTabSz="863600" rtl="0" eaLnBrk="0" fontAlgn="base" hangingPunct="0">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5pPr>
      <a:lvl6pPr marL="457200" algn="l" defTabSz="863600" rtl="0" fontAlgn="base">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6pPr>
      <a:lvl7pPr marL="914400" algn="l" defTabSz="863600" rtl="0" fontAlgn="base">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7pPr>
      <a:lvl8pPr marL="1371600" algn="l" defTabSz="863600" rtl="0" fontAlgn="base">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8pPr>
      <a:lvl9pPr marL="1828800" algn="l" defTabSz="863600" rtl="0" fontAlgn="base">
        <a:lnSpc>
          <a:spcPct val="90000"/>
        </a:lnSpc>
        <a:spcBef>
          <a:spcPct val="0"/>
        </a:spcBef>
        <a:spcAft>
          <a:spcPct val="0"/>
        </a:spcAft>
        <a:defRPr sz="4200">
          <a:solidFill>
            <a:schemeClr val="tx1"/>
          </a:solidFill>
          <a:latin typeface="Calibri Light" panose="020f0302020204030204" pitchFamily="34" charset="0"/>
          <a:ea typeface="宋体" panose="02010600030101010101" pitchFamily="2" charset="-122"/>
        </a:defRPr>
      </a:lvl9pPr>
    </p:titleStyle>
    <p:bodyStyle>
      <a:lvl1pPr marL="215900" indent="-215900" algn="l" defTabSz="863600" rtl="0" eaLnBrk="0" fontAlgn="base" hangingPunct="0">
        <a:lnSpc>
          <a:spcPct val="90000"/>
        </a:lnSpc>
        <a:spcBef>
          <a:spcPts val="950"/>
        </a:spcBef>
        <a:spcAft>
          <a:spcPct val="0"/>
        </a:spcAft>
        <a:buFont typeface="Arial" pitchFamily="34" charset="0"/>
        <a:buChar char="•"/>
        <a:defRPr sz="2600" kern="1200">
          <a:solidFill>
            <a:schemeClr val="tx1"/>
          </a:solidFill>
          <a:latin typeface="+mn-lt"/>
          <a:ea typeface="+mn-ea"/>
          <a:cs typeface="+mn-cs"/>
        </a:defRPr>
      </a:lvl1pPr>
      <a:lvl2pPr marL="647700" indent="-215900" algn="l" defTabSz="863600" rtl="0" eaLnBrk="0" fontAlgn="base" hangingPunct="0">
        <a:lnSpc>
          <a:spcPct val="90000"/>
        </a:lnSpc>
        <a:spcBef>
          <a:spcPts val="475"/>
        </a:spcBef>
        <a:spcAft>
          <a:spcPct val="0"/>
        </a:spcAft>
        <a:buFont typeface="Arial" pitchFamily="34" charset="0"/>
        <a:buChar char="•"/>
        <a:defRPr sz="2300" kern="1200">
          <a:solidFill>
            <a:schemeClr val="tx1"/>
          </a:solidFill>
          <a:latin typeface="+mn-lt"/>
          <a:ea typeface="+mn-ea"/>
          <a:cs typeface="+mn-cs"/>
        </a:defRPr>
      </a:lvl2pPr>
      <a:lvl3pPr marL="1079500" indent="-215900" algn="l" defTabSz="863600" rtl="0" eaLnBrk="0" fontAlgn="base" hangingPunct="0">
        <a:lnSpc>
          <a:spcPct val="90000"/>
        </a:lnSpc>
        <a:spcBef>
          <a:spcPts val="475"/>
        </a:spcBef>
        <a:spcAft>
          <a:spcPct val="0"/>
        </a:spcAft>
        <a:buFont typeface="Arial" pitchFamily="34" charset="0"/>
        <a:buChar char="•"/>
        <a:defRPr sz="1900" kern="1200">
          <a:solidFill>
            <a:schemeClr val="tx1"/>
          </a:solidFill>
          <a:latin typeface="+mn-lt"/>
          <a:ea typeface="+mn-ea"/>
          <a:cs typeface="+mn-cs"/>
        </a:defRPr>
      </a:lvl3pPr>
      <a:lvl4pPr marL="1513205" indent="-217805" algn="l" defTabSz="863600" rtl="0" eaLnBrk="0" fontAlgn="base" hangingPunct="0">
        <a:lnSpc>
          <a:spcPct val="90000"/>
        </a:lnSpc>
        <a:spcBef>
          <a:spcPts val="475"/>
        </a:spcBef>
        <a:spcAft>
          <a:spcPct val="0"/>
        </a:spcAft>
        <a:buFont typeface="Arial" pitchFamily="34" charset="0"/>
        <a:buChar char="•"/>
        <a:defRPr sz="1700" kern="1200">
          <a:solidFill>
            <a:schemeClr val="tx1"/>
          </a:solidFill>
          <a:latin typeface="+mn-lt"/>
          <a:ea typeface="+mn-ea"/>
          <a:cs typeface="+mn-cs"/>
        </a:defRPr>
      </a:lvl4pPr>
      <a:lvl5pPr marL="1945005" indent="-215900" algn="l" defTabSz="863600" rtl="0" eaLnBrk="0" fontAlgn="base" hangingPunct="0">
        <a:lnSpc>
          <a:spcPct val="90000"/>
        </a:lnSpc>
        <a:spcBef>
          <a:spcPts val="475"/>
        </a:spcBef>
        <a:spcAft>
          <a:spcPct val="0"/>
        </a:spcAft>
        <a:buFont typeface="Arial" pitchFamily="34" charset="0"/>
        <a:buChar char="•"/>
        <a:defRPr sz="17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 Id="rId3" Type="http://schemas.openxmlformats.org/officeDocument/2006/relationships/slide" Target="slide11.xml" TargetMode="In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 Id="rId3" Type="http://schemas.openxmlformats.org/officeDocument/2006/relationships/slide" Target="slide11.xml" TargetMode="In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 Id="rId3" Type="http://schemas.openxmlformats.org/officeDocument/2006/relationships/slide" Target="slide11.xml" TargetMode="In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 Id="rId3" Type="http://schemas.openxmlformats.org/officeDocument/2006/relationships/slide" Target="slide16.xml" TargetMode="Internal" /><Relationship Id="rId4" Type="http://schemas.openxmlformats.org/officeDocument/2006/relationships/slide" Target="slide11.xml" TargetMode="Interna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 Id="rId3" Type="http://schemas.openxmlformats.org/officeDocument/2006/relationships/slide" Target="slide16.xml" TargetMode="Internal" /><Relationship Id="rId4" Type="http://schemas.openxmlformats.org/officeDocument/2006/relationships/slide" Target="slide11.xml" TargetMode="Interna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 Id="rId3" Type="http://schemas.openxmlformats.org/officeDocument/2006/relationships/slide" Target="slide16.xml" TargetMode="Internal" /><Relationship Id="rId4" Type="http://schemas.openxmlformats.org/officeDocument/2006/relationships/slide" Target="slide11.xml" TargetMode="Internal" /><Relationship Id="rId5" Type="http://schemas.openxmlformats.org/officeDocument/2006/relationships/slide" Target="slide19.xml" TargetMode="Interna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 Id="rId3" Type="http://schemas.openxmlformats.org/officeDocument/2006/relationships/slide" Target="slide16.xml" TargetMode="Internal" /><Relationship Id="rId4" Type="http://schemas.openxmlformats.org/officeDocument/2006/relationships/slide" Target="slide11.xml" TargetMode="Internal" /><Relationship Id="rId5" Type="http://schemas.openxmlformats.org/officeDocument/2006/relationships/slide" Target="slide19.xml" TargetMode="Interna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 Id="rId3" Type="http://schemas.openxmlformats.org/officeDocument/2006/relationships/slide" Target="slide16.xml" TargetMode="Internal" /><Relationship Id="rId4" Type="http://schemas.openxmlformats.org/officeDocument/2006/relationships/slide" Target="slide23.xml" TargetMode="Internal" /><Relationship Id="rId5" Type="http://schemas.openxmlformats.org/officeDocument/2006/relationships/slide" Target="slide11.xml" TargetMode="Internal" /><Relationship Id="rId6" Type="http://schemas.openxmlformats.org/officeDocument/2006/relationships/slide" Target="slide19.xml" TargetMode="Interna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 Id="rId3" Type="http://schemas.openxmlformats.org/officeDocument/2006/relationships/slide" Target="slide16.xml" TargetMode="Internal" /><Relationship Id="rId4" Type="http://schemas.openxmlformats.org/officeDocument/2006/relationships/slide" Target="slide23.xml" TargetMode="Internal" /><Relationship Id="rId5" Type="http://schemas.openxmlformats.org/officeDocument/2006/relationships/slide" Target="slide11.xml" TargetMode="Internal" /><Relationship Id="rId6" Type="http://schemas.openxmlformats.org/officeDocument/2006/relationships/slide" Target="slide19.xml" TargetMode="Interna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 Id="rId3" Type="http://schemas.openxmlformats.org/officeDocument/2006/relationships/slide" Target="slide16.xml" TargetMode="Internal" /><Relationship Id="rId4" Type="http://schemas.openxmlformats.org/officeDocument/2006/relationships/slide" Target="slide23.xml" TargetMode="Internal" /><Relationship Id="rId5" Type="http://schemas.openxmlformats.org/officeDocument/2006/relationships/slide" Target="slide11.xml" TargetMode="Internal" /><Relationship Id="rId6" Type="http://schemas.openxmlformats.org/officeDocument/2006/relationships/slide" Target="slide19.xml" TargetMode="Interna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 Id="rId3" Type="http://schemas.openxmlformats.org/officeDocument/2006/relationships/slide" Target="slide16.xml" TargetMode="Internal" /><Relationship Id="rId4" Type="http://schemas.openxmlformats.org/officeDocument/2006/relationships/slide" Target="slide23.xml" TargetMode="Internal" /><Relationship Id="rId5" Type="http://schemas.openxmlformats.org/officeDocument/2006/relationships/slide" Target="slide11.xml" TargetMode="Internal" /><Relationship Id="rId6" Type="http://schemas.openxmlformats.org/officeDocument/2006/relationships/slide" Target="slide19.xml" TargetMode="Internal" /><Relationship Id="rId7" Type="http://schemas.openxmlformats.org/officeDocument/2006/relationships/slide" Target="slide29.xml" TargetMode="Interna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7.xml" TargetMode="Internal" /><Relationship Id="rId3" Type="http://schemas.openxmlformats.org/officeDocument/2006/relationships/slide" Target="slide16.xml" TargetMode="Internal" /><Relationship Id="rId4" Type="http://schemas.openxmlformats.org/officeDocument/2006/relationships/slide" Target="slide23.xml" TargetMode="Internal" /><Relationship Id="rId5" Type="http://schemas.openxmlformats.org/officeDocument/2006/relationships/slide" Target="slide11.xml" TargetMode="Internal" /><Relationship Id="rId6" Type="http://schemas.openxmlformats.org/officeDocument/2006/relationships/slide" Target="slide19.xml" TargetMode="Internal" /><Relationship Id="rId7" Type="http://schemas.openxmlformats.org/officeDocument/2006/relationships/slide" Target="slide29.xml" TargetMode="Interna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164035106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a:spLocks noChangeArrowheads="1"/>
          </p:cNvSpPr>
          <p:nvPr/>
        </p:nvSpPr>
        <p:spPr bwMode="auto">
          <a:xfrm>
            <a:off x="39688" y="1451338"/>
            <a:ext cx="7558087" cy="2414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6411" tIns="43205" rIns="86411" bIns="43205">
            <a:spAutoFit/>
          </a:bodyPr>
          <a:lstStyle>
            <a:defPPr>
              <a:defRPr lang="zh-CN"/>
            </a:defPPr>
            <a:lvl1pPr algn="l" defTabSz="86233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1pPr>
            <a:lvl2pPr marL="701675" indent="-269875" algn="l" defTabSz="86233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2pPr>
            <a:lvl3pPr marL="1079500" indent="-215900" algn="l" defTabSz="86233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3pPr>
            <a:lvl4pPr marL="1513205" indent="-217805" algn="l" defTabSz="86233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4pPr>
            <a:lvl5pPr marL="1945005" indent="-215900" algn="l" defTabSz="862330" rtl="0" eaLnBrk="0" fontAlgn="base"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5pPr>
            <a:lvl6pPr marL="2402205" indent="-215900" algn="l" defTabSz="862330" rtl="0" eaLnBrk="0" fontAlgn="base" latinLnBrk="0"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6pPr>
            <a:lvl7pPr marL="2859405" indent="-215900" algn="l" defTabSz="862330" rtl="0" eaLnBrk="0" fontAlgn="base" latinLnBrk="0"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7pPr>
            <a:lvl8pPr marL="3316605" indent="-215900" algn="l" defTabSz="862330" rtl="0" eaLnBrk="0" fontAlgn="base" latinLnBrk="0"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8pPr>
            <a:lvl9pPr marL="3773805" indent="-215900" algn="l" defTabSz="862330" rtl="0" eaLnBrk="0" fontAlgn="base" latinLnBrk="0" hangingPunct="0">
              <a:spcBef>
                <a:spcPct val="0"/>
              </a:spcBef>
              <a:spcAft>
                <a:spcPct val="0"/>
              </a:spcAft>
              <a:defRPr sz="2800" b="1" kern="1200">
                <a:solidFill>
                  <a:srgbClr val="FF0000"/>
                </a:solidFill>
                <a:latin typeface="Times New Roman" panose="02020603050405020304" pitchFamily="18" charset="0"/>
                <a:ea typeface="宋体" panose="02010600030101010101" pitchFamily="2" charset="-122"/>
                <a:cs typeface="+mn-cs"/>
              </a:defRPr>
            </a:lvl9pPr>
          </a:lstStyle>
          <a:p>
            <a:pPr algn="ctr" eaLnBrk="1" hangingPunct="1">
              <a:lnSpc>
                <a:spcPct val="120000"/>
              </a:lnSpc>
            </a:pPr>
            <a:r>
              <a:rPr lang="zh-CN" altLang="en-US" sz="4200">
                <a:solidFill>
                  <a:srgbClr val="0563C1"/>
                </a:solidFill>
                <a:latin typeface="微软雅黑" panose="020b0503020204020204" pitchFamily="34" charset="-122"/>
                <a:ea typeface="微软雅黑" panose="020b0503020204020204" pitchFamily="34" charset="-122"/>
              </a:rPr>
              <a:t>板块四  强化情境、注重表达的语言策略与技能</a:t>
            </a:r>
            <a:endParaRPr lang="en-US" altLang="zh-CN" sz="4200">
              <a:solidFill>
                <a:srgbClr val="0563C1"/>
              </a:solidFill>
              <a:latin typeface="微软雅黑" panose="020b0503020204020204" pitchFamily="34" charset="-122"/>
              <a:ea typeface="微软雅黑" panose="020b0503020204020204" pitchFamily="34" charset="-122"/>
            </a:endParaRPr>
          </a:p>
          <a:p>
            <a:pPr algn="ctr" eaLnBrk="1" hangingPunct="1">
              <a:lnSpc>
                <a:spcPct val="120000"/>
              </a:lnSpc>
            </a:pPr>
            <a:r>
              <a:rPr lang="zh-CN" altLang="en-US" sz="4200">
                <a:solidFill>
                  <a:srgbClr val="0563C1"/>
                </a:solidFill>
                <a:latin typeface="微软雅黑" panose="020b0503020204020204" pitchFamily="34" charset="-122"/>
                <a:ea typeface="微软雅黑" panose="020b0503020204020204" pitchFamily="34" charset="-122"/>
              </a:rPr>
              <a:t>专题一　热考命题点</a:t>
            </a:r>
            <a:endParaRPr lang="en-US" altLang="zh-CN" sz="4200">
              <a:solidFill>
                <a:srgbClr val="0563C1"/>
              </a:solidFill>
              <a:latin typeface="微软雅黑" panose="020b0503020204020204" pitchFamily="34" charset="-122"/>
              <a:ea typeface="微软雅黑" panose="020b0503020204020204" pitchFamily="34" charset="-122"/>
            </a:endParaRPr>
          </a:p>
        </p:txBody>
      </p:sp>
      <p:sp>
        <p:nvSpPr>
          <p:cNvPr id="11" name="矩形 10"/>
          <p:cNvSpPr>
            <a:spLocks noChangeArrowheads="1"/>
          </p:cNvSpPr>
          <p:nvPr/>
        </p:nvSpPr>
        <p:spPr bwMode="auto">
          <a:xfrm>
            <a:off x="38100" y="3971652"/>
            <a:ext cx="7559675"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6411" tIns="43205" rIns="86411" bIns="43205"/>
          <a:lstStyle>
            <a:defPPr>
              <a:defRPr lang="zh-CN"/>
            </a:defPPr>
            <a:lvl1pPr algn="l" defTabSz="862330" rtl="0" eaLnBrk="0" fontAlgn="base" hangingPunct="0">
              <a:spcBef>
                <a:spcPct val="0"/>
              </a:spcBef>
              <a:spcAft>
                <a:spcPct val="0"/>
              </a:spcAft>
              <a:tabLst>
                <a:tab pos="2595245"/>
              </a:tabLst>
              <a:defRPr sz="2800" b="1" kern="1200">
                <a:solidFill>
                  <a:srgbClr val="FF0000"/>
                </a:solidFill>
                <a:latin typeface="Times New Roman" panose="02020603050405020304" pitchFamily="18" charset="0"/>
                <a:ea typeface="宋体" panose="02010600030101010101" pitchFamily="2" charset="-122"/>
                <a:cs typeface="+mn-cs"/>
              </a:defRPr>
            </a:lvl1pPr>
            <a:lvl2pPr marL="701675" indent="-269875" algn="l" defTabSz="862330" rtl="0" eaLnBrk="0" fontAlgn="base" hangingPunct="0">
              <a:spcBef>
                <a:spcPct val="0"/>
              </a:spcBef>
              <a:spcAft>
                <a:spcPct val="0"/>
              </a:spcAft>
              <a:tabLst>
                <a:tab pos="2595245"/>
              </a:tabLst>
              <a:defRPr sz="2800" b="1" kern="1200">
                <a:solidFill>
                  <a:srgbClr val="FF0000"/>
                </a:solidFill>
                <a:latin typeface="Times New Roman" panose="02020603050405020304" pitchFamily="18" charset="0"/>
                <a:ea typeface="宋体" panose="02010600030101010101" pitchFamily="2" charset="-122"/>
                <a:cs typeface="+mn-cs"/>
              </a:defRPr>
            </a:lvl2pPr>
            <a:lvl3pPr marL="1079500" indent="-215900" algn="l" defTabSz="862330" rtl="0" eaLnBrk="0" fontAlgn="base" hangingPunct="0">
              <a:spcBef>
                <a:spcPct val="0"/>
              </a:spcBef>
              <a:spcAft>
                <a:spcPct val="0"/>
              </a:spcAft>
              <a:tabLst>
                <a:tab pos="2595245"/>
              </a:tabLst>
              <a:defRPr sz="2800" b="1" kern="1200">
                <a:solidFill>
                  <a:srgbClr val="FF0000"/>
                </a:solidFill>
                <a:latin typeface="Times New Roman" panose="02020603050405020304" pitchFamily="18" charset="0"/>
                <a:ea typeface="宋体" panose="02010600030101010101" pitchFamily="2" charset="-122"/>
                <a:cs typeface="+mn-cs"/>
              </a:defRPr>
            </a:lvl3pPr>
            <a:lvl4pPr marL="1513205" indent="-217805" algn="l" defTabSz="862330" rtl="0" eaLnBrk="0" fontAlgn="base" hangingPunct="0">
              <a:spcBef>
                <a:spcPct val="0"/>
              </a:spcBef>
              <a:spcAft>
                <a:spcPct val="0"/>
              </a:spcAft>
              <a:tabLst>
                <a:tab pos="2595245"/>
              </a:tabLst>
              <a:defRPr sz="2800" b="1" kern="1200">
                <a:solidFill>
                  <a:srgbClr val="FF0000"/>
                </a:solidFill>
                <a:latin typeface="Times New Roman" panose="02020603050405020304" pitchFamily="18" charset="0"/>
                <a:ea typeface="宋体" panose="02010600030101010101" pitchFamily="2" charset="-122"/>
                <a:cs typeface="+mn-cs"/>
              </a:defRPr>
            </a:lvl4pPr>
            <a:lvl5pPr marL="1945005" indent="-215900" algn="l" defTabSz="862330" rtl="0" eaLnBrk="0" fontAlgn="base" hangingPunct="0">
              <a:spcBef>
                <a:spcPct val="0"/>
              </a:spcBef>
              <a:spcAft>
                <a:spcPct val="0"/>
              </a:spcAft>
              <a:tabLst>
                <a:tab pos="2595245"/>
              </a:tabLst>
              <a:defRPr sz="2800" b="1" kern="1200">
                <a:solidFill>
                  <a:srgbClr val="FF0000"/>
                </a:solidFill>
                <a:latin typeface="Times New Roman" panose="02020603050405020304" pitchFamily="18" charset="0"/>
                <a:ea typeface="宋体" panose="02010600030101010101" pitchFamily="2" charset="-122"/>
                <a:cs typeface="+mn-cs"/>
              </a:defRPr>
            </a:lvl5pPr>
            <a:lvl6pPr marL="2402205" indent="-215900" algn="l" defTabSz="862330" rtl="0" eaLnBrk="0" fontAlgn="base" latinLnBrk="0" hangingPunct="0">
              <a:spcBef>
                <a:spcPct val="0"/>
              </a:spcBef>
              <a:spcAft>
                <a:spcPct val="0"/>
              </a:spcAft>
              <a:tabLst>
                <a:tab pos="2595245"/>
              </a:tabLst>
              <a:defRPr sz="2800" b="1" kern="1200">
                <a:solidFill>
                  <a:srgbClr val="FF0000"/>
                </a:solidFill>
                <a:latin typeface="Times New Roman" panose="02020603050405020304" pitchFamily="18" charset="0"/>
                <a:ea typeface="宋体" panose="02010600030101010101" pitchFamily="2" charset="-122"/>
                <a:cs typeface="+mn-cs"/>
              </a:defRPr>
            </a:lvl6pPr>
            <a:lvl7pPr marL="2859405" indent="-215900" algn="l" defTabSz="862330" rtl="0" eaLnBrk="0" fontAlgn="base" latinLnBrk="0" hangingPunct="0">
              <a:spcBef>
                <a:spcPct val="0"/>
              </a:spcBef>
              <a:spcAft>
                <a:spcPct val="0"/>
              </a:spcAft>
              <a:tabLst>
                <a:tab pos="2595245"/>
              </a:tabLst>
              <a:defRPr sz="2800" b="1" kern="1200">
                <a:solidFill>
                  <a:srgbClr val="FF0000"/>
                </a:solidFill>
                <a:latin typeface="Times New Roman" panose="02020603050405020304" pitchFamily="18" charset="0"/>
                <a:ea typeface="宋体" panose="02010600030101010101" pitchFamily="2" charset="-122"/>
                <a:cs typeface="+mn-cs"/>
              </a:defRPr>
            </a:lvl7pPr>
            <a:lvl8pPr marL="3316605" indent="-215900" algn="l" defTabSz="862330" rtl="0" eaLnBrk="0" fontAlgn="base" latinLnBrk="0" hangingPunct="0">
              <a:spcBef>
                <a:spcPct val="0"/>
              </a:spcBef>
              <a:spcAft>
                <a:spcPct val="0"/>
              </a:spcAft>
              <a:tabLst>
                <a:tab pos="2595245"/>
              </a:tabLst>
              <a:defRPr sz="2800" b="1" kern="1200">
                <a:solidFill>
                  <a:srgbClr val="FF0000"/>
                </a:solidFill>
                <a:latin typeface="Times New Roman" panose="02020603050405020304" pitchFamily="18" charset="0"/>
                <a:ea typeface="宋体" panose="02010600030101010101" pitchFamily="2" charset="-122"/>
                <a:cs typeface="+mn-cs"/>
              </a:defRPr>
            </a:lvl8pPr>
            <a:lvl9pPr marL="3773805" indent="-215900" algn="l" defTabSz="862330" rtl="0" eaLnBrk="0" fontAlgn="base" latinLnBrk="0" hangingPunct="0">
              <a:spcBef>
                <a:spcPct val="0"/>
              </a:spcBef>
              <a:spcAft>
                <a:spcPct val="0"/>
              </a:spcAft>
              <a:tabLst>
                <a:tab pos="2595245"/>
              </a:tabLst>
              <a:defRPr sz="2800" b="1" kern="1200">
                <a:solidFill>
                  <a:srgbClr val="FF0000"/>
                </a:solidFill>
                <a:latin typeface="Times New Roman" panose="02020603050405020304" pitchFamily="18" charset="0"/>
                <a:ea typeface="宋体" panose="02010600030101010101" pitchFamily="2" charset="-122"/>
                <a:cs typeface="+mn-cs"/>
              </a:defRPr>
            </a:lvl9pPr>
          </a:lstStyle>
          <a:p>
            <a:pPr algn="ctr">
              <a:spcAft>
                <a:spcPct val="0"/>
              </a:spcAft>
            </a:pPr>
            <a:r>
              <a:rPr lang="zh-CN" altLang="en-US" sz="3600" kern="100">
                <a:latin typeface="方正粗黑宋简体" panose="02000000000000000000" pitchFamily="2" charset="-122"/>
                <a:ea typeface="方正粗黑宋简体" panose="02000000000000000000" pitchFamily="2" charset="-122"/>
                <a:cs typeface="宋体" panose="02010600030101010101" pitchFamily="2" charset="-122"/>
              </a:rPr>
              <a:t>第</a:t>
            </a:r>
            <a:r>
              <a:rPr lang="en-US" altLang="zh-CN" sz="3600" kern="100">
                <a:latin typeface="方正粗黑宋简体" panose="02000000000000000000" pitchFamily="2" charset="-122"/>
                <a:ea typeface="方正粗黑宋简体" panose="02000000000000000000" pitchFamily="2" charset="-122"/>
                <a:cs typeface="宋体" panose="02010600030101010101" pitchFamily="2" charset="-122"/>
              </a:rPr>
              <a:t>6</a:t>
            </a:r>
            <a:r>
              <a:rPr lang="zh-CN" altLang="en-US" sz="3600" kern="100">
                <a:latin typeface="方正粗黑宋简体" panose="02000000000000000000" pitchFamily="2" charset="-122"/>
                <a:ea typeface="方正粗黑宋简体" panose="02000000000000000000" pitchFamily="2" charset="-122"/>
                <a:cs typeface="宋体" panose="02010600030101010101" pitchFamily="2" charset="-122"/>
              </a:rPr>
              <a:t>讲　句式的变换、仿用</a:t>
            </a:r>
          </a:p>
        </p:txBody>
      </p:sp>
      <p:sp>
        <p:nvSpPr>
          <p:cNvPr id="12" name="Line 65"/>
          <p:cNvSpPr>
            <a:spLocks noChangeShapeType="1"/>
          </p:cNvSpPr>
          <p:nvPr/>
        </p:nvSpPr>
        <p:spPr bwMode="auto">
          <a:xfrm>
            <a:off x="0" y="3886572"/>
            <a:ext cx="7588250" cy="1587"/>
          </a:xfrm>
          <a:prstGeom prst="line">
            <a:avLst/>
          </a:prstGeom>
          <a:noFill/>
          <a:ln w="28575">
            <a:pattFill prst="zigZag">
              <a:fgClr>
                <a:srgbClr val="8B898F"/>
              </a:fgClr>
              <a:bgClr>
                <a:srgbClr val="FFFFFF"/>
              </a:bgClr>
            </a:patt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13" name="Line 68"/>
          <p:cNvSpPr>
            <a:spLocks noChangeShapeType="1"/>
          </p:cNvSpPr>
          <p:nvPr/>
        </p:nvSpPr>
        <p:spPr bwMode="auto">
          <a:xfrm>
            <a:off x="0" y="4716251"/>
            <a:ext cx="7681913" cy="1587"/>
          </a:xfrm>
          <a:prstGeom prst="line">
            <a:avLst/>
          </a:prstGeom>
          <a:noFill/>
          <a:ln w="28575">
            <a:pattFill prst="zigZag">
              <a:fgClr>
                <a:srgbClr val="8B898F"/>
              </a:fgClr>
              <a:bgClr>
                <a:srgbClr val="FFFFFF"/>
              </a:bgClr>
            </a:patt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 presetClass="entr" presetSubtype="10" dur="50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5" presetClass="entr" presetSubtype="10" dur="50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checkerboard(across)">
                                      <p:cBhvr>
                                        <p:cTn id="10" dur="500"/>
                                        <p:tgtEl>
                                          <p:spTgt spid="11"/>
                                        </p:tgtEl>
                                      </p:cBhvr>
                                    </p:animEffect>
                                  </p:childTnLst>
                                </p:cTn>
                              </p:par>
                              <p:par>
                                <p:cTn id="11" presetID="5" presetClass="entr" presetSubtype="10" dur="50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checkerboard(across)">
                                      <p:cBhvr>
                                        <p:cTn id="13" dur="500"/>
                                        <p:tgtEl>
                                          <p:spTgt spid="12"/>
                                        </p:tgtEl>
                                      </p:cBhvr>
                                    </p:animEffect>
                                  </p:childTnLst>
                                </p:cTn>
                              </p:par>
                              <p:par>
                                <p:cTn id="14" presetID="5" presetClass="entr" presetSubtype="10" dur="500" fill="hold"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checkerboard(across)">
                                      <p:cBhvr>
                                        <p:cTn id="1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1835931"/>
            <a:ext cx="10584000" cy="1973361"/>
          </a:xfrm>
        </p:spPr>
        <p:txBody>
          <a:bodyPr/>
          <a:lstStyle/>
          <a:p>
            <a:pPr indent="719455">
              <a:spcAft>
                <a:spcPct val="0"/>
              </a:spcAft>
            </a:pP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近年来，高考都注重在语言情境中考查语言文字的综合运用。在这种背景下，高考有关句式的考查呈现出了两方面的特点：一是继承传统，考查句式的变换；二是考查情境中句式的实际运用。</a:t>
            </a:r>
            <a:endParaRPr lang="zh-CN" altLang="zh-CN" sz="1050" kern="100">
              <a:solidFill>
                <a:srgbClr val="0000FF"/>
              </a:solidFill>
              <a:latin typeface="方正粗黑宋简体" panose="02000000000000000000" pitchFamily="2" charset="-122"/>
              <a:ea typeface="方正粗黑宋简体" panose="02000000000000000000" pitchFamily="2" charset="-122"/>
              <a:cs typeface="Courier New" panose="02070309020205020404"/>
            </a:endParaRPr>
          </a:p>
        </p:txBody>
      </p:sp>
    </p:spTree>
  </p:cSld>
  <p:clrMapOvr>
    <a:masterClrMapping/>
  </p:clrMapOvr>
  <p:transition spd="slow">
    <p:fad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647799"/>
            <a:ext cx="10584000" cy="523220"/>
          </a:xfrm>
        </p:spPr>
        <p:txBody>
          <a:bodyPr/>
          <a:lstStyle/>
          <a:p>
            <a:pPr algn="just">
              <a:lnSpc>
                <a:spcPct val="100000"/>
              </a:lnSpc>
              <a:spcAft>
                <a:spcPct val="0"/>
              </a:spcAft>
            </a:pPr>
            <a:r>
              <a:rPr lang="en-US" altLang="zh-CN" b="1" kern="100">
                <a:latin typeface="Times New Roman" panose="02020603050405020304"/>
                <a:ea typeface="黑体" panose="02010609060101010101" charset="-122"/>
                <a:cs typeface="Courier New" panose="02070309020205020404"/>
              </a:rPr>
              <a:t>[</a:t>
            </a:r>
            <a:r>
              <a:rPr lang="zh-CN" altLang="zh-CN" b="1" kern="100">
                <a:latin typeface="Times New Roman" panose="02020603050405020304"/>
                <a:ea typeface="黑体" panose="02010609060101010101" charset="-122"/>
                <a:cs typeface="Courier New" panose="02070309020205020404"/>
              </a:rPr>
              <a:t>命题分析</a:t>
            </a:r>
            <a:r>
              <a:rPr lang="en-US" altLang="zh-CN" b="1" kern="100">
                <a:latin typeface="Times New Roman" panose="02020603050405020304"/>
                <a:ea typeface="黑体" panose="02010609060101010101" charset="-122"/>
                <a:cs typeface="Courier New" panose="02070309020205020404"/>
              </a:rPr>
              <a:t>]</a:t>
            </a:r>
            <a:endParaRPr lang="zh-CN" altLang="zh-CN" sz="1050" kern="100">
              <a:latin typeface="宋体" panose="02010600030101010101" pitchFamily="2" charset="-122"/>
              <a:cs typeface="Courier New" panose="02070309020205020404"/>
            </a:endParaRPr>
          </a:p>
        </p:txBody>
      </p:sp>
      <p:graphicFrame>
        <p:nvGraphicFramePr>
          <p:cNvPr id="3" name="表格 2"/>
          <p:cNvGraphicFramePr>
            <a:graphicFrameLocks noGrp="1"/>
          </p:cNvGraphicFramePr>
          <p:nvPr/>
        </p:nvGraphicFramePr>
        <p:xfrm>
          <a:off x="396441" y="1223863"/>
          <a:ext cx="10801200" cy="4984288"/>
        </p:xfrm>
        <a:graphic>
          <a:graphicData uri="http://schemas.openxmlformats.org/drawingml/2006/table">
            <a:tbl>
              <a:tblPr/>
              <a:tblGrid>
                <a:gridCol w="872913">
                  <a:extLst>
                    <a:ext uri="{9D8B030D-6E8A-4147-A177-3AD203B41FA5}">
                      <a16:colId xmlns:a16="http://schemas.microsoft.com/office/drawing/2014/main" val="20000"/>
                    </a:ext>
                  </a:extLst>
                </a:gridCol>
                <a:gridCol w="982027">
                  <a:extLst>
                    <a:ext uri="{9D8B030D-6E8A-4147-A177-3AD203B41FA5}">
                      <a16:colId xmlns:a16="http://schemas.microsoft.com/office/drawing/2014/main" val="20001"/>
                    </a:ext>
                  </a:extLst>
                </a:gridCol>
                <a:gridCol w="4655537">
                  <a:extLst>
                    <a:ext uri="{9D8B030D-6E8A-4147-A177-3AD203B41FA5}">
                      <a16:colId xmlns:a16="http://schemas.microsoft.com/office/drawing/2014/main" val="20002"/>
                    </a:ext>
                  </a:extLst>
                </a:gridCol>
                <a:gridCol w="1782198">
                  <a:extLst>
                    <a:ext uri="{9D8B030D-6E8A-4147-A177-3AD203B41FA5}">
                      <a16:colId xmlns:a16="http://schemas.microsoft.com/office/drawing/2014/main" val="20003"/>
                    </a:ext>
                  </a:extLst>
                </a:gridCol>
                <a:gridCol w="2508525">
                  <a:extLst>
                    <a:ext uri="{9D8B030D-6E8A-4147-A177-3AD203B41FA5}">
                      <a16:colId xmlns:a16="http://schemas.microsoft.com/office/drawing/2014/main" val="20004"/>
                    </a:ext>
                  </a:extLst>
                </a:gridCol>
              </a:tblGrid>
              <a:tr h="518391">
                <a:tc>
                  <a:txBody>
                    <a:bodyPr vert="horz" wrap="square"/>
                    <a:lstStyle/>
                    <a:p>
                      <a:pPr algn="ctr">
                        <a:lnSpc>
                          <a:spcPct val="100000"/>
                        </a:lnSpc>
                        <a:spcAft>
                          <a:spcPct val="0"/>
                        </a:spcAft>
                      </a:pPr>
                      <a:r>
                        <a:rPr lang="zh-CN" sz="2600" b="1" kern="100">
                          <a:effectLst/>
                          <a:latin typeface="Times New Roman" panose="02020603050405020304"/>
                          <a:ea typeface="黑体" panose="02010609060101010101" charset="-122"/>
                          <a:cs typeface="宋体" panose="02010600030101010101" pitchFamily="2" charset="-122"/>
                        </a:rPr>
                        <a:t>年份</a:t>
                      </a:r>
                      <a:endParaRPr lang="zh-CN" sz="2600" kern="100">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00000"/>
                        </a:lnSpc>
                        <a:spcAft>
                          <a:spcPct val="0"/>
                        </a:spcAft>
                      </a:pPr>
                      <a:r>
                        <a:rPr lang="zh-CN" sz="2600" b="1" kern="100">
                          <a:effectLst/>
                          <a:latin typeface="Times New Roman" panose="02020603050405020304"/>
                          <a:ea typeface="黑体" panose="02010609060101010101" charset="-122"/>
                          <a:cs typeface="宋体" panose="02010600030101010101" pitchFamily="2" charset="-122"/>
                        </a:rPr>
                        <a:t>卷别</a:t>
                      </a:r>
                      <a:endParaRPr lang="zh-CN" sz="2600" kern="100">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00000"/>
                        </a:lnSpc>
                        <a:spcAft>
                          <a:spcPct val="0"/>
                        </a:spcAft>
                      </a:pPr>
                      <a:r>
                        <a:rPr lang="zh-CN" sz="2600" b="1" kern="100">
                          <a:effectLst/>
                          <a:latin typeface="Times New Roman" panose="02020603050405020304"/>
                          <a:ea typeface="黑体" panose="02010609060101010101" charset="-122"/>
                          <a:cs typeface="宋体" panose="02010600030101010101" pitchFamily="2" charset="-122"/>
                        </a:rPr>
                        <a:t>题干表述</a:t>
                      </a:r>
                      <a:endParaRPr lang="zh-CN" sz="2600" kern="100">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00000"/>
                        </a:lnSpc>
                        <a:spcAft>
                          <a:spcPct val="0"/>
                        </a:spcAft>
                      </a:pPr>
                      <a:r>
                        <a:rPr lang="zh-CN" sz="2600" b="1" kern="100">
                          <a:effectLst/>
                          <a:latin typeface="Times New Roman" panose="02020603050405020304"/>
                          <a:ea typeface="黑体" panose="02010609060101010101" charset="-122"/>
                          <a:cs typeface="宋体" panose="02010600030101010101" pitchFamily="2" charset="-122"/>
                        </a:rPr>
                        <a:t>设题角度</a:t>
                      </a:r>
                      <a:endParaRPr lang="zh-CN" sz="2600" kern="100">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00000"/>
                        </a:lnSpc>
                        <a:spcAft>
                          <a:spcPct val="0"/>
                        </a:spcAft>
                      </a:pPr>
                      <a:r>
                        <a:rPr lang="zh-CN" sz="2600" b="1" kern="100">
                          <a:effectLst/>
                          <a:latin typeface="Times New Roman" panose="02020603050405020304"/>
                          <a:ea typeface="黑体" panose="02010609060101010101" charset="-122"/>
                          <a:cs typeface="宋体" panose="02010600030101010101" pitchFamily="2" charset="-122"/>
                        </a:rPr>
                        <a:t>命题特点</a:t>
                      </a:r>
                      <a:endParaRPr lang="zh-CN" sz="2600" kern="100">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166380">
                <a:tc>
                  <a:txBody>
                    <a:bodyPr vert="horz" wrap="square"/>
                    <a:lstStyle/>
                    <a:p>
                      <a:pPr algn="ctr">
                        <a:lnSpc>
                          <a:spcPct val="100000"/>
                        </a:lnSpc>
                        <a:spcAft>
                          <a:spcPct val="0"/>
                        </a:spcAft>
                      </a:pPr>
                      <a:r>
                        <a:rPr lang="en-US" sz="2600" b="1" kern="100">
                          <a:solidFill>
                            <a:srgbClr val="FF0000"/>
                          </a:solidFill>
                          <a:effectLst/>
                          <a:latin typeface="Times New Roman" panose="02020603050405020304"/>
                          <a:cs typeface="宋体" panose="02010600030101010101" pitchFamily="2" charset="-122"/>
                        </a:rPr>
                        <a:t>2022</a:t>
                      </a:r>
                      <a:endParaRPr lang="zh-CN" sz="2600" kern="100">
                        <a:solidFill>
                          <a:srgbClr val="FF0000"/>
                        </a:solidFill>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lnSpc>
                          <a:spcPct val="100000"/>
                        </a:lnSpc>
                        <a:spcAft>
                          <a:spcPct val="0"/>
                        </a:spcAft>
                      </a:pPr>
                      <a:r>
                        <a:rPr lang="zh-CN" sz="2600" b="1" kern="100">
                          <a:effectLst/>
                          <a:latin typeface="宋体" panose="02010600030101010101" pitchFamily="2" charset="-122"/>
                          <a:ea typeface="宋体" panose="02010600030101010101" pitchFamily="2" charset="-122"/>
                          <a:cs typeface="Times New Roman" panose="02020603050405020304"/>
                        </a:rPr>
                        <a:t>新高考</a:t>
                      </a:r>
                      <a:r>
                        <a:rPr lang="zh-CN" sz="2600" b="1" kern="100">
                          <a:effectLst/>
                          <a:latin typeface="宋体" panose="02010600030101010101" pitchFamily="2" charset="-122"/>
                          <a:cs typeface="宋体" panose="02010600030101010101" pitchFamily="2" charset="-122"/>
                        </a:rPr>
                        <a:t>Ⅰ</a:t>
                      </a:r>
                      <a:r>
                        <a:rPr lang="zh-CN" sz="2600" b="1" kern="100">
                          <a:effectLst/>
                          <a:latin typeface="宋体" panose="02010600030101010101" pitchFamily="2" charset="-122"/>
                          <a:ea typeface="宋体" panose="02010600030101010101" pitchFamily="2" charset="-122"/>
                          <a:cs typeface="Times New Roman" panose="02020603050405020304"/>
                        </a:rPr>
                        <a:t>卷</a:t>
                      </a:r>
                      <a:endParaRPr lang="zh-CN" sz="2600" kern="100">
                        <a:effectLst/>
                        <a:latin typeface="宋体" panose="02010600030101010101" pitchFamily="2" charset="-122"/>
                        <a:ea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lnSpc>
                          <a:spcPct val="100000"/>
                        </a:lnSpc>
                        <a:spcAft>
                          <a:spcPct val="0"/>
                        </a:spcAft>
                      </a:pPr>
                      <a:r>
                        <a:rPr lang="zh-CN" sz="2600" b="1" kern="100">
                          <a:effectLst/>
                          <a:latin typeface="Times New Roman" panose="02020603050405020304"/>
                          <a:cs typeface="宋体" panose="02010600030101010101" pitchFamily="2" charset="-122"/>
                        </a:rPr>
                        <a:t>请将文中画波浪线的部分改成几个较短的语句。可以改变语序、少量增删词语，但不得改变原意。</a:t>
                      </a:r>
                      <a:r>
                        <a:rPr lang="en-US" sz="2600" b="1" kern="100">
                          <a:effectLst/>
                          <a:latin typeface="Times New Roman" panose="02020603050405020304"/>
                          <a:cs typeface="宋体" panose="02010600030101010101" pitchFamily="2" charset="-122"/>
                        </a:rPr>
                        <a:t>(4</a:t>
                      </a:r>
                      <a:r>
                        <a:rPr lang="zh-CN" sz="2600" b="1" kern="100">
                          <a:effectLst/>
                          <a:latin typeface="Times New Roman" panose="02020603050405020304"/>
                          <a:cs typeface="宋体" panose="02010600030101010101" pitchFamily="2" charset="-122"/>
                        </a:rPr>
                        <a:t>分</a:t>
                      </a:r>
                      <a:r>
                        <a:rPr lang="en-US" sz="2600" b="1" kern="100">
                          <a:effectLst/>
                          <a:latin typeface="Times New Roman" panose="02020603050405020304"/>
                          <a:cs typeface="宋体" panose="02010600030101010101" pitchFamily="2" charset="-122"/>
                        </a:rPr>
                        <a:t>)</a:t>
                      </a:r>
                      <a:endParaRPr lang="zh-CN" sz="2600" kern="100">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lnSpc>
                          <a:spcPct val="100000"/>
                        </a:lnSpc>
                        <a:spcAft>
                          <a:spcPct val="0"/>
                        </a:spcAft>
                      </a:pPr>
                      <a:r>
                        <a:rPr lang="zh-CN" sz="2600" b="1" kern="100">
                          <a:solidFill>
                            <a:srgbClr val="0000FF"/>
                          </a:solidFill>
                          <a:effectLst/>
                          <a:latin typeface="方正粗黑宋简体" panose="02000000000000000000" pitchFamily="2" charset="-122"/>
                          <a:ea typeface="方正粗黑宋简体" panose="02000000000000000000" pitchFamily="2" charset="-122"/>
                          <a:cs typeface="宋体" panose="02010600030101010101" pitchFamily="2" charset="-122"/>
                        </a:rPr>
                        <a:t>长句变短句</a:t>
                      </a:r>
                      <a:endParaRPr lang="zh-CN" sz="2600" kern="100">
                        <a:solidFill>
                          <a:srgbClr val="0000FF"/>
                        </a:solidFill>
                        <a:effectLst/>
                        <a:latin typeface="方正粗黑宋简体" panose="02000000000000000000" pitchFamily="2" charset="-122"/>
                        <a:ea typeface="方正粗黑宋简体" panose="02000000000000000000"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3">
                  <a:txBody>
                    <a:bodyPr vert="horz" wrap="square"/>
                    <a:lstStyle/>
                    <a:p>
                      <a:pPr algn="l">
                        <a:lnSpc>
                          <a:spcPct val="100000"/>
                        </a:lnSpc>
                        <a:spcAft>
                          <a:spcPct val="0"/>
                        </a:spcAft>
                      </a:pPr>
                      <a:r>
                        <a:rPr lang="en-US" sz="2600" b="1" kern="100">
                          <a:effectLst/>
                          <a:latin typeface="宋体" panose="02010600030101010101" pitchFamily="2" charset="-122"/>
                          <a:cs typeface="宋体" panose="02010600030101010101" pitchFamily="2" charset="-122"/>
                        </a:rPr>
                        <a:t>①</a:t>
                      </a:r>
                      <a:r>
                        <a:rPr lang="zh-CN" sz="2600" b="1" kern="100">
                          <a:solidFill>
                            <a:srgbClr val="FF0000"/>
                          </a:solidFill>
                          <a:effectLst/>
                          <a:latin typeface="方正粗黑宋简体" panose="02000000000000000000" pitchFamily="2" charset="-122"/>
                          <a:ea typeface="方正粗黑宋简体" panose="02000000000000000000" pitchFamily="2" charset="-122"/>
                          <a:cs typeface="宋体" panose="02010600030101010101" pitchFamily="2" charset="-122"/>
                        </a:rPr>
                        <a:t>仿写与变换句式属于轮考点</a:t>
                      </a:r>
                      <a:r>
                        <a:rPr lang="zh-CN" sz="2600" b="1" kern="100">
                          <a:effectLst/>
                          <a:latin typeface="Times New Roman" panose="02020603050405020304"/>
                          <a:cs typeface="宋体" panose="02010600030101010101" pitchFamily="2" charset="-122"/>
                        </a:rPr>
                        <a:t>。</a:t>
                      </a:r>
                      <a:endParaRPr lang="zh-CN" sz="2600" kern="100">
                        <a:effectLst/>
                        <a:latin typeface="宋体" panose="02010600030101010101" pitchFamily="2" charset="-122"/>
                        <a:cs typeface="Courier New" panose="02070309020205020404"/>
                      </a:endParaRPr>
                    </a:p>
                    <a:p>
                      <a:pPr algn="l">
                        <a:lnSpc>
                          <a:spcPct val="100000"/>
                        </a:lnSpc>
                        <a:spcAft>
                          <a:spcPct val="0"/>
                        </a:spcAft>
                      </a:pPr>
                      <a:r>
                        <a:rPr lang="en-US" sz="2600" b="1" kern="100">
                          <a:effectLst/>
                          <a:latin typeface="宋体" panose="02010600030101010101" pitchFamily="2" charset="-122"/>
                          <a:cs typeface="宋体" panose="02010600030101010101" pitchFamily="2" charset="-122"/>
                        </a:rPr>
                        <a:t>②</a:t>
                      </a:r>
                      <a:r>
                        <a:rPr lang="zh-CN" sz="2600" b="1" kern="100">
                          <a:effectLst/>
                          <a:latin typeface="Times New Roman" panose="02020603050405020304"/>
                          <a:cs typeface="宋体" panose="02010600030101010101" pitchFamily="2" charset="-122"/>
                        </a:rPr>
                        <a:t>以往命题还是基于传统式命题。未来要坚持综合化方向，在一个语段内与其他考点一同考查，而且命题方式与内容将更趋变化。</a:t>
                      </a:r>
                      <a:endParaRPr lang="zh-CN" sz="2600" kern="100">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295977">
                <a:tc>
                  <a:txBody>
                    <a:bodyPr vert="horz" wrap="square"/>
                    <a:lstStyle/>
                    <a:p>
                      <a:pPr algn="ctr">
                        <a:lnSpc>
                          <a:spcPct val="100000"/>
                        </a:lnSpc>
                        <a:spcAft>
                          <a:spcPct val="0"/>
                        </a:spcAft>
                      </a:pPr>
                      <a:r>
                        <a:rPr lang="en-US" sz="2600" b="1" kern="100">
                          <a:solidFill>
                            <a:srgbClr val="FF0000"/>
                          </a:solidFill>
                          <a:effectLst/>
                          <a:latin typeface="Times New Roman" panose="02020603050405020304"/>
                          <a:cs typeface="宋体" panose="02010600030101010101" pitchFamily="2" charset="-122"/>
                        </a:rPr>
                        <a:t>2021</a:t>
                      </a:r>
                      <a:endParaRPr lang="zh-CN" sz="2600" kern="100">
                        <a:solidFill>
                          <a:srgbClr val="FF0000"/>
                        </a:solidFill>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lnSpc>
                          <a:spcPct val="100000"/>
                        </a:lnSpc>
                        <a:spcAft>
                          <a:spcPct val="0"/>
                        </a:spcAft>
                      </a:pPr>
                      <a:r>
                        <a:rPr lang="zh-CN" sz="2600" b="1" kern="100">
                          <a:effectLst/>
                          <a:latin typeface="Times New Roman" panose="02020603050405020304"/>
                          <a:cs typeface="宋体" panose="02010600030101010101" pitchFamily="2" charset="-122"/>
                        </a:rPr>
                        <a:t>新高考</a:t>
                      </a:r>
                      <a:r>
                        <a:rPr lang="en-US" sz="2600" b="1" kern="100">
                          <a:effectLst/>
                          <a:latin typeface="宋体" panose="02010600030101010101" pitchFamily="2" charset="-122"/>
                          <a:cs typeface="宋体" panose="02010600030101010101" pitchFamily="2" charset="-122"/>
                        </a:rPr>
                        <a:t>Ⅱ</a:t>
                      </a:r>
                      <a:r>
                        <a:rPr lang="zh-CN" sz="2600" b="1" kern="100">
                          <a:effectLst/>
                          <a:latin typeface="Times New Roman" panose="02020603050405020304"/>
                          <a:cs typeface="宋体" panose="02010600030101010101" pitchFamily="2" charset="-122"/>
                        </a:rPr>
                        <a:t>卷</a:t>
                      </a:r>
                      <a:endParaRPr lang="zh-CN" sz="2600" kern="100">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lnSpc>
                          <a:spcPct val="100000"/>
                        </a:lnSpc>
                        <a:spcAft>
                          <a:spcPct val="0"/>
                        </a:spcAft>
                      </a:pPr>
                      <a:r>
                        <a:rPr lang="zh-CN" sz="2600" b="1" kern="100">
                          <a:effectLst/>
                          <a:latin typeface="Times New Roman" panose="02020603050405020304"/>
                          <a:cs typeface="宋体" panose="02010600030101010101" pitchFamily="2" charset="-122"/>
                        </a:rPr>
                        <a:t>文中画波浪线处是个长句，请改成几个较短的语句。可以改变语序、少量增删词语，但不得改变原意。</a:t>
                      </a:r>
                      <a:r>
                        <a:rPr lang="en-US" sz="2600" b="1" kern="100">
                          <a:effectLst/>
                          <a:latin typeface="Times New Roman" panose="02020603050405020304"/>
                          <a:cs typeface="宋体" panose="02010600030101010101" pitchFamily="2" charset="-122"/>
                        </a:rPr>
                        <a:t>(5</a:t>
                      </a:r>
                      <a:r>
                        <a:rPr lang="zh-CN" sz="2600" b="1" kern="100">
                          <a:effectLst/>
                          <a:latin typeface="Times New Roman" panose="02020603050405020304"/>
                          <a:cs typeface="宋体" panose="02010600030101010101" pitchFamily="2" charset="-122"/>
                        </a:rPr>
                        <a:t>分</a:t>
                      </a:r>
                      <a:r>
                        <a:rPr lang="en-US" sz="2600" b="1" kern="100">
                          <a:effectLst/>
                          <a:latin typeface="Times New Roman" panose="02020603050405020304"/>
                          <a:cs typeface="宋体" panose="02010600030101010101" pitchFamily="2" charset="-122"/>
                        </a:rPr>
                        <a:t>)</a:t>
                      </a:r>
                      <a:endParaRPr lang="zh-CN" sz="2600" kern="100">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lnSpc>
                          <a:spcPct val="100000"/>
                        </a:lnSpc>
                        <a:spcAft>
                          <a:spcPct val="0"/>
                        </a:spcAft>
                      </a:pPr>
                      <a:r>
                        <a:rPr lang="zh-CN" sz="2600" b="1" kern="100">
                          <a:solidFill>
                            <a:srgbClr val="0000FF"/>
                          </a:solidFill>
                          <a:effectLst/>
                          <a:latin typeface="方正粗黑宋简体" panose="02000000000000000000" pitchFamily="2" charset="-122"/>
                          <a:ea typeface="方正粗黑宋简体" panose="02000000000000000000" pitchFamily="2" charset="-122"/>
                          <a:cs typeface="宋体" panose="02010600030101010101" pitchFamily="2" charset="-122"/>
                        </a:rPr>
                        <a:t>长句变短句</a:t>
                      </a:r>
                      <a:endParaRPr lang="zh-CN" sz="2600" kern="100">
                        <a:solidFill>
                          <a:srgbClr val="0000FF"/>
                        </a:solidFill>
                        <a:effectLst/>
                        <a:latin typeface="方正粗黑宋简体" panose="02000000000000000000" pitchFamily="2" charset="-122"/>
                        <a:ea typeface="方正粗黑宋简体" panose="02000000000000000000"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vMerge="1">
                  <a:txBody>
                    <a:bodyPr vert="horz" wrap="square"/>
                    <a:lstStyle/>
                    <a:p>
                      <a:endParaRPr lang="zh-CN"/>
                    </a:p>
                  </a:txBody>
                  <a:tcPr/>
                </a:tc>
                <a:extLst>
                  <a:ext uri="{0D108BD9-81ED-4DB2-BD59-A6C34878D82A}">
                    <a16:rowId xmlns:a16="http://schemas.microsoft.com/office/drawing/2014/main" val="10002"/>
                  </a:ext>
                </a:extLst>
              </a:tr>
              <a:tr h="1295977">
                <a:tc>
                  <a:txBody>
                    <a:bodyPr vert="horz" wrap="square"/>
                    <a:lstStyle/>
                    <a:p>
                      <a:pPr algn="ctr">
                        <a:lnSpc>
                          <a:spcPct val="100000"/>
                        </a:lnSpc>
                        <a:spcAft>
                          <a:spcPct val="0"/>
                        </a:spcAft>
                      </a:pPr>
                      <a:r>
                        <a:rPr lang="en-US" sz="2600" b="1" kern="100">
                          <a:effectLst/>
                          <a:latin typeface="Times New Roman" panose="02020603050405020304"/>
                          <a:cs typeface="宋体" panose="02010600030101010101" pitchFamily="2" charset="-122"/>
                        </a:rPr>
                        <a:t>2018</a:t>
                      </a:r>
                      <a:endParaRPr lang="zh-CN" sz="2600" kern="100">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lnSpc>
                          <a:spcPct val="100000"/>
                        </a:lnSpc>
                        <a:spcAft>
                          <a:spcPct val="0"/>
                        </a:spcAft>
                      </a:pPr>
                      <a:r>
                        <a:rPr lang="zh-CN" sz="2600" b="1" kern="100">
                          <a:effectLst/>
                          <a:latin typeface="Times New Roman" panose="02020603050405020304"/>
                          <a:cs typeface="宋体" panose="02010600030101010101" pitchFamily="2" charset="-122"/>
                        </a:rPr>
                        <a:t>全国</a:t>
                      </a:r>
                      <a:r>
                        <a:rPr lang="en-US" sz="2600" b="1" kern="100">
                          <a:effectLst/>
                          <a:latin typeface="宋体" panose="02010600030101010101" pitchFamily="2" charset="-122"/>
                          <a:cs typeface="宋体" panose="02010600030101010101" pitchFamily="2" charset="-122"/>
                        </a:rPr>
                        <a:t>Ⅱ</a:t>
                      </a:r>
                      <a:r>
                        <a:rPr lang="zh-CN" sz="2600" b="1" kern="100">
                          <a:effectLst/>
                          <a:latin typeface="Times New Roman" panose="02020603050405020304"/>
                          <a:cs typeface="宋体" panose="02010600030101010101" pitchFamily="2" charset="-122"/>
                        </a:rPr>
                        <a:t>卷</a:t>
                      </a:r>
                      <a:endParaRPr lang="zh-CN" sz="2600" kern="100">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lnSpc>
                          <a:spcPct val="100000"/>
                        </a:lnSpc>
                        <a:spcAft>
                          <a:spcPct val="0"/>
                        </a:spcAft>
                      </a:pPr>
                      <a:r>
                        <a:rPr lang="zh-CN" sz="2600" b="1" kern="100">
                          <a:effectLst/>
                          <a:latin typeface="Times New Roman" panose="02020603050405020304"/>
                          <a:cs typeface="宋体" panose="02010600030101010101" pitchFamily="2" charset="-122"/>
                        </a:rPr>
                        <a:t>仿照下面的示例，利用所给材料续写三句话，要求内容贴切，句式与所给示例相同。</a:t>
                      </a:r>
                      <a:r>
                        <a:rPr lang="en-US" sz="2600" b="1" kern="100">
                          <a:effectLst/>
                          <a:latin typeface="Times New Roman" panose="02020603050405020304"/>
                          <a:cs typeface="宋体" panose="02010600030101010101" pitchFamily="2" charset="-122"/>
                        </a:rPr>
                        <a:t>(6</a:t>
                      </a:r>
                      <a:r>
                        <a:rPr lang="zh-CN" sz="2600" b="1" kern="100">
                          <a:effectLst/>
                          <a:latin typeface="Times New Roman" panose="02020603050405020304"/>
                          <a:cs typeface="宋体" panose="02010600030101010101" pitchFamily="2" charset="-122"/>
                        </a:rPr>
                        <a:t>分</a:t>
                      </a:r>
                      <a:r>
                        <a:rPr lang="en-US" sz="2600" b="1" kern="100">
                          <a:effectLst/>
                          <a:latin typeface="Times New Roman" panose="02020603050405020304"/>
                          <a:cs typeface="宋体" panose="02010600030101010101" pitchFamily="2" charset="-122"/>
                        </a:rPr>
                        <a:t>)</a:t>
                      </a:r>
                      <a:endParaRPr lang="zh-CN" sz="2600" kern="100">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lnSpc>
                          <a:spcPct val="100000"/>
                        </a:lnSpc>
                        <a:spcAft>
                          <a:spcPct val="0"/>
                        </a:spcAft>
                      </a:pPr>
                      <a:r>
                        <a:rPr lang="zh-CN" sz="2600" b="1" kern="100">
                          <a:effectLst/>
                          <a:latin typeface="Times New Roman" panose="02020603050405020304"/>
                          <a:cs typeface="宋体" panose="02010600030101010101" pitchFamily="2" charset="-122"/>
                        </a:rPr>
                        <a:t>命题式仿写</a:t>
                      </a:r>
                      <a:endParaRPr lang="zh-CN" sz="2600" kern="100">
                        <a:effectLst/>
                        <a:latin typeface="宋体" panose="02010600030101010101" pitchFamily="2" charset="-122"/>
                        <a:cs typeface="Courier New" panose="02070309020205020404"/>
                      </a:endParaRPr>
                    </a:p>
                    <a:p>
                      <a:pPr algn="l">
                        <a:lnSpc>
                          <a:spcPct val="100000"/>
                        </a:lnSpc>
                        <a:spcAft>
                          <a:spcPct val="0"/>
                        </a:spcAft>
                      </a:pPr>
                      <a:r>
                        <a:rPr lang="en-US" sz="2600" b="1" kern="100">
                          <a:effectLst/>
                          <a:latin typeface="Times New Roman" panose="02020603050405020304"/>
                          <a:cs typeface="宋体" panose="02010600030101010101" pitchFamily="2" charset="-122"/>
                        </a:rPr>
                        <a:t>(</a:t>
                      </a:r>
                      <a:r>
                        <a:rPr lang="zh-CN" sz="2600" b="1" kern="100">
                          <a:effectLst/>
                          <a:latin typeface="Times New Roman" panose="02020603050405020304"/>
                          <a:cs typeface="宋体" panose="02010600030101010101" pitchFamily="2" charset="-122"/>
                        </a:rPr>
                        <a:t>话题式仿写</a:t>
                      </a:r>
                      <a:r>
                        <a:rPr lang="en-US" sz="2600" b="1" kern="100">
                          <a:effectLst/>
                          <a:latin typeface="Times New Roman" panose="02020603050405020304"/>
                          <a:cs typeface="宋体" panose="02010600030101010101" pitchFamily="2" charset="-122"/>
                        </a:rPr>
                        <a:t>)</a:t>
                      </a:r>
                      <a:endParaRPr lang="zh-CN" sz="2600" kern="100">
                        <a:effectLst/>
                        <a:latin typeface="宋体" panose="02010600030101010101" pitchFamily="2" charset="-122"/>
                        <a:cs typeface="Courier New" panose="02070309020205020404"/>
                      </a:endParaRPr>
                    </a:p>
                  </a:txBody>
                  <a:tcPr marL="13885" marR="138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vMerge="1">
                  <a:txBody>
                    <a:bodyPr vert="horz" wrap="square"/>
                    <a:lstStyle/>
                    <a:p>
                      <a:endParaRPr lang="zh-CN"/>
                    </a:p>
                  </a:txBody>
                  <a:tcPr/>
                </a:tc>
                <a:extLst>
                  <a:ext uri="{0D108BD9-81ED-4DB2-BD59-A6C34878D82A}">
                    <a16:rowId xmlns:a16="http://schemas.microsoft.com/office/drawing/2014/main" val="10003"/>
                  </a:ext>
                </a:extLst>
              </a:tr>
            </a:tbl>
          </a:graphicData>
        </a:graphic>
      </p:graphicFrame>
    </p:spTree>
  </p:cSld>
  <p:clrMapOvr>
    <a:masterClrMapping/>
  </p:clrMapOvr>
  <p:transition spd="slow">
    <p:fad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1383500"/>
            <a:ext cx="10584000" cy="2619692"/>
          </a:xfrm>
        </p:spPr>
        <p:txBody>
          <a:bodyPr/>
          <a:lstStyle/>
          <a:p>
            <a:pPr algn="ctr">
              <a:spcAft>
                <a:spcPct val="0"/>
              </a:spcAft>
            </a:pPr>
            <a:r>
              <a:rPr lang="zh-CN"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突破点一　变换句式</a:t>
            </a:r>
            <a:endParaRPr lang="zh-CN" altLang="zh-CN" sz="1050" kern="100">
              <a:solidFill>
                <a:srgbClr val="FF0000"/>
              </a:solidFill>
              <a:latin typeface="方正粗黑宋简体" panose="02000000000000000000" pitchFamily="2" charset="-122"/>
              <a:ea typeface="方正粗黑宋简体" panose="02000000000000000000" pitchFamily="2" charset="-122"/>
              <a:cs typeface="Courier New" panose="02070309020205020404"/>
            </a:endParaRPr>
          </a:p>
          <a:p>
            <a:pPr algn="just">
              <a:spcAft>
                <a:spcPct val="0"/>
              </a:spcAft>
            </a:pPr>
            <a:r>
              <a:rPr lang="en-US" altLang="zh-CN" b="1" kern="100">
                <a:latin typeface="方正粗黑宋简体" panose="02000000000000000000" pitchFamily="2" charset="-122"/>
                <a:ea typeface="方正粗黑宋简体" panose="02000000000000000000" pitchFamily="2" charset="-122"/>
                <a:cs typeface="宋体" panose="02010600030101010101" pitchFamily="2" charset="-122"/>
              </a:rPr>
              <a:t>     </a:t>
            </a:r>
            <a:r>
              <a:rPr lang="zh-CN" altLang="zh-CN" b="1" kern="100">
                <a:latin typeface="方正粗黑宋简体" panose="02000000000000000000" pitchFamily="2" charset="-122"/>
                <a:ea typeface="方正粗黑宋简体" panose="02000000000000000000" pitchFamily="2" charset="-122"/>
                <a:cs typeface="宋体" panose="02010600030101010101" pitchFamily="2" charset="-122"/>
              </a:rPr>
              <a:t>变换句式就是能根据一定的要求，将所提供的句子准确改成符合要求的句子。高考考查变换句式主要有</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长短句变换、整散句变换、重组句子、语体的变换、常式句与变式句间</a:t>
            </a:r>
            <a:r>
              <a:rPr lang="zh-CN" altLang="zh-CN" b="1" kern="100">
                <a:latin typeface="方正粗黑宋简体" panose="02000000000000000000" pitchFamily="2" charset="-122"/>
                <a:ea typeface="方正粗黑宋简体" panose="02000000000000000000" pitchFamily="2" charset="-122"/>
                <a:cs typeface="宋体" panose="02010600030101010101" pitchFamily="2" charset="-122"/>
              </a:rPr>
              <a:t>的变换五大题型。</a:t>
            </a:r>
            <a:endParaRPr lang="zh-CN" altLang="zh-CN" sz="1050" kern="100">
              <a:latin typeface="方正粗黑宋简体" panose="02000000000000000000" pitchFamily="2" charset="-122"/>
              <a:ea typeface="方正粗黑宋简体" panose="02000000000000000000" pitchFamily="2" charset="-122"/>
              <a:cs typeface="Courier New" panose="02070309020205020404"/>
            </a:endParaRPr>
          </a:p>
        </p:txBody>
      </p:sp>
    </p:spTree>
  </p:cSld>
  <p:clrMapOvr>
    <a:masterClrMapping/>
  </p:clrMapOvr>
  <p:transition spd="slow">
    <p:fad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755811"/>
            <a:ext cx="10584000" cy="5262979"/>
          </a:xfrm>
        </p:spPr>
        <p:txBody>
          <a:bodyPr/>
          <a:lstStyle/>
          <a:p>
            <a:pPr algn="just">
              <a:spcAft>
                <a:spcPct val="0"/>
              </a:spcAft>
            </a:pP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题型</a:t>
            </a:r>
            <a:r>
              <a:rPr lang="en-US"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1  </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长短句变换</a:t>
            </a:r>
            <a:endParaRPr lang="zh-CN" altLang="zh-CN" sz="1050" kern="100">
              <a:solidFill>
                <a:srgbClr val="0000FF"/>
              </a:solidFill>
              <a:latin typeface="方正粗黑宋简体" panose="02000000000000000000" pitchFamily="2" charset="-122"/>
              <a:ea typeface="方正粗黑宋简体" panose="02000000000000000000" pitchFamily="2" charset="-122"/>
              <a:cs typeface="Courier New" panose="02070309020205020404"/>
            </a:endParaRPr>
          </a:p>
          <a:p>
            <a:pPr indent="719455" algn="just">
              <a:spcAft>
                <a:spcPct val="0"/>
              </a:spcAft>
            </a:pP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长句，包括结构复杂的单句和复句中包含着长句的句子</a:t>
            </a:r>
            <a:r>
              <a:rPr lang="zh-CN" altLang="zh-CN" b="1" kern="100">
                <a:latin typeface="Times New Roman" panose="02020603050405020304"/>
                <a:ea typeface="仿宋" panose="02010609060101010101" charset="-122"/>
                <a:cs typeface="宋体" panose="02010600030101010101" pitchFamily="2" charset="-122"/>
              </a:rPr>
              <a:t>。特点是</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结构复杂、节奏舒缓，表意严密、细致、精确</a:t>
            </a:r>
            <a:r>
              <a:rPr lang="zh-CN" altLang="zh-CN" b="1" kern="100">
                <a:latin typeface="Times New Roman" panose="02020603050405020304"/>
                <a:ea typeface="仿宋" panose="02010609060101010101" charset="-122"/>
                <a:cs typeface="宋体" panose="02010600030101010101" pitchFamily="2" charset="-122"/>
              </a:rPr>
              <a:t>。长句一般用于书面语。长句变短句是将一个结构复杂的长单句，变成复句或句群。</a:t>
            </a:r>
            <a:endParaRPr lang="zh-CN" altLang="zh-CN" sz="1050" kern="100">
              <a:latin typeface="宋体" panose="02010600030101010101" pitchFamily="2" charset="-122"/>
              <a:cs typeface="Courier New" panose="02070309020205020404"/>
            </a:endParaRPr>
          </a:p>
          <a:p>
            <a:pPr algn="just">
              <a:spcAft>
                <a:spcPct val="0"/>
              </a:spcAft>
            </a:pP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短句，包括短的单句和复句中结构简单的句子</a:t>
            </a:r>
            <a:r>
              <a:rPr lang="zh-CN" altLang="zh-CN" b="1" kern="100">
                <a:latin typeface="Times New Roman" panose="02020603050405020304"/>
                <a:ea typeface="仿宋" panose="02010609060101010101" charset="-122"/>
                <a:cs typeface="宋体" panose="02010600030101010101" pitchFamily="2" charset="-122"/>
              </a:rPr>
              <a:t>。特点是</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结构简单，节奏紧凑，表述简洁、明快、有力，一般用于口语</a:t>
            </a:r>
            <a:r>
              <a:rPr lang="zh-CN" altLang="zh-CN" b="1" kern="100">
                <a:latin typeface="Times New Roman" panose="02020603050405020304"/>
                <a:ea typeface="仿宋" panose="02010609060101010101" charset="-122"/>
                <a:cs typeface="宋体" panose="02010600030101010101" pitchFamily="2" charset="-122"/>
              </a:rPr>
              <a:t>。短句变长句与长句变短句在思维上正好相反。从语法上说，就是要以一个核心句为主体，将其他句子变为核心句的修饰成分。</a:t>
            </a:r>
            <a:endParaRPr lang="zh-CN" altLang="zh-CN" sz="1050" kern="100">
              <a:latin typeface="宋体" panose="02010600030101010101" pitchFamily="2" charset="-122"/>
              <a:cs typeface="Courier New" panose="02070309020205020404"/>
            </a:endParaRPr>
          </a:p>
        </p:txBody>
      </p:sp>
    </p:spTree>
  </p:cSld>
  <p:clrMapOvr>
    <a:masterClrMapping/>
  </p:clrMapOvr>
  <p:transition spd="slow">
    <p:fad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397991"/>
            <a:ext cx="10584000" cy="1770380"/>
          </a:xfrm>
        </p:spPr>
        <p:txBody>
          <a:bodyPr/>
          <a:lstStyle/>
          <a:p>
            <a:pPr algn="just">
              <a:lnSpc>
                <a:spcPct val="130000"/>
              </a:lnSpc>
              <a:spcAft>
                <a:spcPct val="0"/>
              </a:spcAft>
            </a:pPr>
            <a:r>
              <a:rPr lang="en-US" altLang="zh-CN" b="1" kern="100">
                <a:solidFill>
                  <a:srgbClr val="FF0000"/>
                </a:solidFill>
                <a:latin typeface="方正粗黑宋简体" panose="02000000000000000000" charset="-122"/>
                <a:ea typeface="方正粗黑宋简体" panose="02000000000000000000" charset="-122"/>
                <a:cs typeface="方正粗黑宋简体" panose="02000000000000000000" charset="-122"/>
              </a:rPr>
              <a:t>(</a:t>
            </a:r>
            <a:r>
              <a:rPr lang="zh-CN" altLang="zh-CN" b="1" kern="100">
                <a:solidFill>
                  <a:srgbClr val="FF0000"/>
                </a:solidFill>
                <a:latin typeface="方正粗黑宋简体" panose="02000000000000000000" charset="-122"/>
                <a:ea typeface="方正粗黑宋简体" panose="02000000000000000000" charset="-122"/>
                <a:cs typeface="方正粗黑宋简体" panose="02000000000000000000" charset="-122"/>
              </a:rPr>
              <a:t>一</a:t>
            </a:r>
            <a:r>
              <a:rPr lang="en-US" altLang="zh-CN" b="1" kern="100">
                <a:solidFill>
                  <a:srgbClr val="FF0000"/>
                </a:solidFill>
                <a:latin typeface="方正粗黑宋简体" panose="02000000000000000000" charset="-122"/>
                <a:ea typeface="方正粗黑宋简体" panose="02000000000000000000" charset="-122"/>
                <a:cs typeface="方正粗黑宋简体" panose="02000000000000000000" charset="-122"/>
              </a:rPr>
              <a:t>)</a:t>
            </a:r>
            <a:r>
              <a:rPr lang="zh-CN" altLang="zh-CN" b="1" kern="100">
                <a:solidFill>
                  <a:srgbClr val="FF0000"/>
                </a:solidFill>
                <a:latin typeface="方正粗黑宋简体" panose="02000000000000000000" charset="-122"/>
                <a:ea typeface="方正粗黑宋简体" panose="02000000000000000000" charset="-122"/>
                <a:cs typeface="方正粗黑宋简体" panose="02000000000000000000" charset="-122"/>
              </a:rPr>
              <a:t>长句变短句</a:t>
            </a:r>
            <a:endParaRPr lang="zh-CN" altLang="zh-CN" sz="1050" kern="100">
              <a:solidFill>
                <a:srgbClr val="FF0000"/>
              </a:solidFill>
              <a:latin typeface="方正粗黑宋简体" panose="02000000000000000000" charset="-122"/>
              <a:ea typeface="方正粗黑宋简体" panose="02000000000000000000" charset="-122"/>
              <a:cs typeface="方正粗黑宋简体" panose="02000000000000000000" charset="-122"/>
            </a:endParaRPr>
          </a:p>
          <a:p>
            <a:pPr algn="just">
              <a:lnSpc>
                <a:spcPct val="130000"/>
              </a:lnSpc>
              <a:spcAft>
                <a:spcPct val="0"/>
              </a:spcAft>
            </a:pPr>
            <a:r>
              <a:rPr lang="en-US" altLang="zh-CN" b="1" kern="100">
                <a:latin typeface="Times New Roman" panose="02020603050405020304"/>
                <a:ea typeface="黑体" panose="02010609060101010101" charset="-122"/>
                <a:cs typeface="Courier New" panose="02070309020205020404"/>
              </a:rPr>
              <a:t>[</a:t>
            </a:r>
            <a:r>
              <a:rPr lang="zh-CN" altLang="zh-CN" b="1" kern="100">
                <a:latin typeface="Times New Roman" panose="02020603050405020304"/>
                <a:ea typeface="黑体" panose="02010609060101010101" charset="-122"/>
                <a:cs typeface="Courier New" panose="02070309020205020404"/>
              </a:rPr>
              <a:t>解题技法</a:t>
            </a:r>
            <a:r>
              <a:rPr lang="en-US" altLang="zh-CN" b="1" kern="100">
                <a:latin typeface="Times New Roman" panose="02020603050405020304"/>
                <a:ea typeface="黑体" panose="02010609060101010101" charset="-122"/>
                <a:cs typeface="Courier New" panose="02070309020205020404"/>
              </a:rPr>
              <a:t>]</a:t>
            </a:r>
            <a:endParaRPr lang="zh-CN" altLang="zh-CN" sz="1050" kern="100">
              <a:latin typeface="宋体" panose="02010600030101010101" pitchFamily="2" charset="-122"/>
              <a:cs typeface="Courier New" panose="02070309020205020404"/>
            </a:endParaRPr>
          </a:p>
          <a:p>
            <a:pPr algn="just">
              <a:lnSpc>
                <a:spcPct val="130000"/>
              </a:lnSpc>
              <a:spcAft>
                <a:spcPct val="0"/>
              </a:spcAft>
              <a:buClrTx/>
              <a:buSzTx/>
              <a:tabLst>
                <a:tab pos="5116195"/>
                <a:tab pos="9421495"/>
              </a:tabLst>
            </a:pPr>
            <a:r>
              <a:rPr lang="en-US" altLang="zh-CN" b="1" kern="100">
                <a:solidFill>
                  <a:srgbClr val="FF0000"/>
                </a:solidFill>
                <a:latin typeface="方正粗黑宋简体" panose="02000000000000000000" charset="-122"/>
                <a:ea typeface="方正粗黑宋简体" panose="02000000000000000000" charset="-122"/>
                <a:cs typeface="方正粗黑宋简体" panose="02000000000000000000" charset="-122"/>
              </a:rPr>
              <a:t>                                 长句变短句“3步骤”</a:t>
            </a:r>
            <a:endParaRPr lang="en-US" altLang="zh-CN" sz="2800" b="1" kern="100">
              <a:solidFill>
                <a:srgbClr val="FF0000"/>
              </a:solidFill>
              <a:latin typeface="方正粗黑宋简体" panose="02000000000000000000" charset="-122"/>
              <a:ea typeface="方正粗黑宋简体" panose="02000000000000000000" charset="-122"/>
              <a:cs typeface="方正粗黑宋简体" panose="02000000000000000000" charset="-122"/>
            </a:endParaRPr>
          </a:p>
        </p:txBody>
      </p:sp>
      <p:sp>
        <p:nvSpPr>
          <p:cNvPr id="3" name="圆角矩形 2"/>
          <p:cNvSpPr/>
          <p:nvPr/>
        </p:nvSpPr>
        <p:spPr>
          <a:xfrm>
            <a:off x="702474" y="2198191"/>
            <a:ext cx="1530171" cy="888649"/>
          </a:xfrm>
          <a:prstGeom prst="roundRect">
            <a:avLst/>
          </a:prstGeom>
          <a:solidFill>
            <a:srgbClr val="0000FF"/>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5" name="文本框 9"/>
          <p:cNvSpPr txBox="1"/>
          <p:nvPr/>
        </p:nvSpPr>
        <p:spPr>
          <a:xfrm>
            <a:off x="977005" y="2234195"/>
            <a:ext cx="1039616" cy="39878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bg1"/>
                </a:solidFill>
                <a:latin typeface="方正粗黑宋简体" panose="02000000000000000000" charset="-122"/>
                <a:ea typeface="方正粗黑宋简体" panose="02000000000000000000" charset="-122"/>
              </a:rPr>
              <a:t>第一步</a:t>
            </a:r>
          </a:p>
        </p:txBody>
      </p:sp>
      <p:sp>
        <p:nvSpPr>
          <p:cNvPr id="6" name="文本框 15"/>
          <p:cNvSpPr txBox="1"/>
          <p:nvPr/>
        </p:nvSpPr>
        <p:spPr>
          <a:xfrm>
            <a:off x="699474" y="2626173"/>
            <a:ext cx="1605179" cy="39878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solidFill>
                  <a:schemeClr val="bg1"/>
                </a:solidFill>
                <a:latin typeface="方正粗黑宋简体" panose="02000000000000000000" charset="-122"/>
                <a:ea typeface="方正粗黑宋简体" panose="02000000000000000000" charset="-122"/>
                <a:cs typeface="Times New Roman" panose="02020603050405020304"/>
              </a:rPr>
              <a:t>提取主干</a:t>
            </a:r>
          </a:p>
        </p:txBody>
      </p:sp>
      <p:sp>
        <p:nvSpPr>
          <p:cNvPr id="7" name="圆角矩形 6"/>
          <p:cNvSpPr/>
          <p:nvPr/>
        </p:nvSpPr>
        <p:spPr>
          <a:xfrm>
            <a:off x="702474" y="3705178"/>
            <a:ext cx="1530171" cy="869277"/>
          </a:xfrm>
          <a:prstGeom prst="roundRect">
            <a:avLst/>
          </a:prstGeom>
          <a:solidFill>
            <a:srgbClr val="0000FF"/>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lvl="0" algn="ctr">
              <a:buClrTx/>
              <a:buSzTx/>
              <a:buFontTx/>
            </a:pPr>
            <a:endParaRPr lang="zh-CN" altLang="en-US" sz="2000">
              <a:sym typeface="+mn-ea"/>
            </a:endParaRPr>
          </a:p>
        </p:txBody>
      </p:sp>
      <p:sp>
        <p:nvSpPr>
          <p:cNvPr id="9" name="文本框 18"/>
          <p:cNvSpPr txBox="1"/>
          <p:nvPr/>
        </p:nvSpPr>
        <p:spPr>
          <a:xfrm>
            <a:off x="985107" y="3710359"/>
            <a:ext cx="1247539" cy="39878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bg1"/>
                </a:solidFill>
                <a:latin typeface="方正粗黑宋简体" panose="02000000000000000000" charset="-122"/>
                <a:ea typeface="方正粗黑宋简体" panose="02000000000000000000" charset="-122"/>
              </a:rPr>
              <a:t>第二步</a:t>
            </a:r>
            <a:endParaRPr lang="zh-CN" altLang="en-US" sz="2000">
              <a:solidFill>
                <a:schemeClr val="tx1"/>
              </a:solidFill>
            </a:endParaRPr>
          </a:p>
        </p:txBody>
      </p:sp>
      <p:sp>
        <p:nvSpPr>
          <p:cNvPr id="10" name="文本框 19"/>
          <p:cNvSpPr txBox="1"/>
          <p:nvPr/>
        </p:nvSpPr>
        <p:spPr>
          <a:xfrm>
            <a:off x="576461" y="4102337"/>
            <a:ext cx="1836205" cy="39878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a:solidFill>
                  <a:schemeClr val="bg1"/>
                </a:solidFill>
                <a:latin typeface="方正粗黑宋简体" panose="02000000000000000000" charset="-122"/>
                <a:ea typeface="方正粗黑宋简体" panose="02000000000000000000" charset="-122"/>
              </a:rPr>
              <a:t>理顺枝叶</a:t>
            </a:r>
          </a:p>
        </p:txBody>
      </p:sp>
      <p:sp>
        <p:nvSpPr>
          <p:cNvPr id="11" name="文本框 25"/>
          <p:cNvSpPr txBox="1"/>
          <p:nvPr/>
        </p:nvSpPr>
        <p:spPr>
          <a:xfrm>
            <a:off x="2772704" y="2214625"/>
            <a:ext cx="7759714" cy="891540"/>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eaLnBrk="1">
              <a:spcAft>
                <a:spcPct val="0"/>
              </a:spcAft>
            </a:pPr>
            <a:r>
              <a:rPr lang="zh-CN" altLang="zh-CN" sz="2400" kern="100">
                <a:latin typeface="Times New Roman" panose="02020603050405020304"/>
                <a:ea typeface="宋体" panose="02010600030101010101" pitchFamily="2" charset="-122"/>
                <a:cs typeface="Times New Roman" panose="02020603050405020304"/>
              </a:rPr>
              <a:t>把长句的主语、谓语和宾语提出来</a:t>
            </a:r>
            <a:r>
              <a:rPr lang="en-US" altLang="zh-CN" sz="2400" kern="100">
                <a:latin typeface="Times New Roman" panose="02020603050405020304"/>
                <a:ea typeface="宋体" panose="02010600030101010101" pitchFamily="2" charset="-122"/>
              </a:rPr>
              <a:t>,</a:t>
            </a:r>
            <a:r>
              <a:rPr lang="zh-CN" altLang="zh-CN" sz="2400" kern="100">
                <a:latin typeface="Times New Roman" panose="02020603050405020304"/>
                <a:ea typeface="宋体" panose="02010600030101010101" pitchFamily="2" charset="-122"/>
                <a:cs typeface="Times New Roman" panose="02020603050405020304"/>
              </a:rPr>
              <a:t>把附加成分分离出来，显示出</a:t>
            </a:r>
            <a:r>
              <a:rPr lang="en-US" altLang="zh-CN" sz="2800" kern="100">
                <a:solidFill>
                  <a:srgbClr val="FF0000"/>
                </a:solidFill>
                <a:latin typeface="方正粗黑宋简体" panose="02000000000000000000" charset="-122"/>
                <a:ea typeface="方正粗黑宋简体" panose="02000000000000000000" charset="-122"/>
                <a:cs typeface="方正粗黑宋简体" panose="02000000000000000000" charset="-122"/>
              </a:rPr>
              <a:t>主干句。</a:t>
            </a:r>
            <a:endParaRPr lang="zh-CN" altLang="zh-CN" sz="1000" kern="100">
              <a:effectLst/>
              <a:latin typeface="宋体" panose="02010600030101010101" pitchFamily="2" charset="-122"/>
              <a:cs typeface="Courier New" panose="02070309020205020404"/>
            </a:endParaRPr>
          </a:p>
        </p:txBody>
      </p:sp>
      <p:sp>
        <p:nvSpPr>
          <p:cNvPr id="12" name="下箭头 11"/>
          <p:cNvSpPr/>
          <p:nvPr/>
        </p:nvSpPr>
        <p:spPr>
          <a:xfrm>
            <a:off x="1296541" y="3220607"/>
            <a:ext cx="222775" cy="345736"/>
          </a:xfrm>
          <a:prstGeom prst="downArrow">
            <a:avLst/>
          </a:prstGeom>
          <a:solidFill>
            <a:srgbClr val="FF0000"/>
          </a:solid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cxnSp>
        <p:nvCxnSpPr>
          <p:cNvPr id="13" name="直接连接符 12"/>
          <p:cNvCxnSpPr/>
          <p:nvPr/>
        </p:nvCxnSpPr>
        <p:spPr>
          <a:xfrm>
            <a:off x="2232645" y="4099030"/>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14" name="直接连接符 13"/>
          <p:cNvCxnSpPr/>
          <p:nvPr/>
        </p:nvCxnSpPr>
        <p:spPr>
          <a:xfrm>
            <a:off x="2232645" y="2682677"/>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15" name="文本框 25"/>
          <p:cNvSpPr txBox="1"/>
          <p:nvPr/>
        </p:nvSpPr>
        <p:spPr>
          <a:xfrm>
            <a:off x="2763639" y="3486962"/>
            <a:ext cx="7768779" cy="1291590"/>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eaLnBrk="1">
              <a:lnSpc>
                <a:spcPct val="150000"/>
              </a:lnSpc>
              <a:spcAft>
                <a:spcPct val="0"/>
              </a:spcAft>
            </a:pPr>
            <a:r>
              <a:rPr lang="zh-CN" altLang="zh-CN" sz="2400" kern="100">
                <a:latin typeface="Times New Roman" panose="02020603050405020304"/>
                <a:ea typeface="宋体" panose="02010600030101010101" pitchFamily="2" charset="-122"/>
                <a:cs typeface="Times New Roman" panose="02020603050405020304"/>
              </a:rPr>
              <a:t>在找出主干句的基础上分析句子的附加成分</a:t>
            </a:r>
            <a:r>
              <a:rPr lang="en-US" altLang="zh-CN" sz="2400" kern="100">
                <a:latin typeface="Times New Roman" panose="02020603050405020304"/>
                <a:ea typeface="宋体" panose="02010600030101010101" pitchFamily="2" charset="-122"/>
              </a:rPr>
              <a:t>,</a:t>
            </a:r>
            <a:r>
              <a:rPr lang="zh-CN" altLang="zh-CN" sz="2400" kern="100">
                <a:latin typeface="Times New Roman" panose="02020603050405020304"/>
                <a:ea typeface="宋体" panose="02010600030101010101" pitchFamily="2" charset="-122"/>
                <a:cs typeface="Times New Roman" panose="02020603050405020304"/>
              </a:rPr>
              <a:t>把其改造成</a:t>
            </a:r>
            <a:r>
              <a:rPr lang="en-US" altLang="zh-CN" sz="2400" kern="100">
                <a:latin typeface="Times New Roman" panose="02020603050405020304"/>
                <a:ea typeface="宋体" panose="02010600030101010101" pitchFamily="2" charset="-122"/>
              </a:rPr>
              <a:t>-</a:t>
            </a:r>
            <a:r>
              <a:rPr lang="en-US" altLang="zh-CN" sz="2800" kern="100">
                <a:solidFill>
                  <a:srgbClr val="FF0000"/>
                </a:solidFill>
                <a:latin typeface="方正粗黑宋简体" panose="02000000000000000000" charset="-122"/>
                <a:ea typeface="方正粗黑宋简体" panose="02000000000000000000" charset="-122"/>
                <a:cs typeface="方正粗黑宋简体" panose="02000000000000000000" charset="-122"/>
              </a:rPr>
              <a:t>一个个独立的句子。</a:t>
            </a:r>
          </a:p>
        </p:txBody>
      </p:sp>
      <p:sp>
        <p:nvSpPr>
          <p:cNvPr id="16" name="圆角矩形 15"/>
          <p:cNvSpPr/>
          <p:nvPr/>
        </p:nvSpPr>
        <p:spPr>
          <a:xfrm>
            <a:off x="759854" y="5145338"/>
            <a:ext cx="1530171" cy="869277"/>
          </a:xfrm>
          <a:prstGeom prst="roundRect">
            <a:avLst/>
          </a:prstGeom>
          <a:solidFill>
            <a:srgbClr val="0000FF"/>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lvl="0" algn="ctr">
              <a:buClrTx/>
              <a:buSzTx/>
              <a:buFontTx/>
            </a:pPr>
            <a:endParaRPr lang="zh-CN" altLang="en-US" sz="2000">
              <a:sym typeface="+mn-ea"/>
            </a:endParaRPr>
          </a:p>
        </p:txBody>
      </p:sp>
      <p:sp>
        <p:nvSpPr>
          <p:cNvPr id="18" name="文本框 18"/>
          <p:cNvSpPr txBox="1"/>
          <p:nvPr/>
        </p:nvSpPr>
        <p:spPr>
          <a:xfrm>
            <a:off x="866713" y="5150519"/>
            <a:ext cx="1247539" cy="39878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buClrTx/>
              <a:buSzTx/>
              <a:buFontTx/>
            </a:pPr>
            <a:r>
              <a:rPr lang="zh-CN" altLang="en-US" sz="2000">
                <a:solidFill>
                  <a:schemeClr val="bg1"/>
                </a:solidFill>
                <a:latin typeface="方正粗黑宋简体" panose="02000000000000000000" charset="-122"/>
                <a:ea typeface="方正粗黑宋简体" panose="02000000000000000000" charset="-122"/>
              </a:rPr>
              <a:t>第三步</a:t>
            </a:r>
          </a:p>
        </p:txBody>
      </p:sp>
      <p:sp>
        <p:nvSpPr>
          <p:cNvPr id="19" name="文本框 19"/>
          <p:cNvSpPr txBox="1"/>
          <p:nvPr/>
        </p:nvSpPr>
        <p:spPr>
          <a:xfrm>
            <a:off x="612465" y="5537271"/>
            <a:ext cx="1836205" cy="39878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a:solidFill>
                  <a:schemeClr val="bg1"/>
                </a:solidFill>
                <a:latin typeface="方正粗黑宋简体" panose="02000000000000000000" charset="-122"/>
                <a:ea typeface="方正粗黑宋简体" panose="02000000000000000000" charset="-122"/>
              </a:rPr>
              <a:t>排列组合</a:t>
            </a:r>
            <a:endParaRPr lang="zh-CN" altLang="en-US" sz="2000">
              <a:solidFill>
                <a:schemeClr val="tx1"/>
              </a:solidFill>
              <a:latin typeface="宋体" panose="02010600030101010101" pitchFamily="2" charset="-122"/>
            </a:endParaRPr>
          </a:p>
        </p:txBody>
      </p:sp>
      <p:sp>
        <p:nvSpPr>
          <p:cNvPr id="20" name="下箭头 19"/>
          <p:cNvSpPr/>
          <p:nvPr/>
        </p:nvSpPr>
        <p:spPr>
          <a:xfrm>
            <a:off x="1332545" y="4682467"/>
            <a:ext cx="222775" cy="345736"/>
          </a:xfrm>
          <a:prstGeom prst="downArrow">
            <a:avLst/>
          </a:prstGeom>
          <a:solidFill>
            <a:srgbClr val="FF0000"/>
          </a:solid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lvl="0" algn="ctr">
              <a:buClrTx/>
              <a:buSzTx/>
              <a:buFontTx/>
            </a:pPr>
            <a:endParaRPr lang="zh-CN" altLang="en-US" sz="2000">
              <a:sym typeface="+mn-ea"/>
            </a:endParaRPr>
          </a:p>
        </p:txBody>
      </p:sp>
      <p:cxnSp>
        <p:nvCxnSpPr>
          <p:cNvPr id="21" name="直接连接符 20"/>
          <p:cNvCxnSpPr/>
          <p:nvPr/>
        </p:nvCxnSpPr>
        <p:spPr>
          <a:xfrm>
            <a:off x="2290025" y="5539190"/>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22" name="文本框 25"/>
          <p:cNvSpPr txBox="1"/>
          <p:nvPr/>
        </p:nvSpPr>
        <p:spPr>
          <a:xfrm>
            <a:off x="2821019" y="4927122"/>
            <a:ext cx="7768779" cy="1383665"/>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l" eaLnBrk="1">
              <a:lnSpc>
                <a:spcPct val="150000"/>
              </a:lnSpc>
              <a:spcAft>
                <a:spcPct val="0"/>
              </a:spcAft>
              <a:buClrTx/>
              <a:buSzTx/>
              <a:buFontTx/>
            </a:pPr>
            <a:r>
              <a:rPr lang="zh-CN" altLang="zh-CN" sz="2400" kern="100">
                <a:latin typeface="Times New Roman" panose="02020603050405020304"/>
                <a:ea typeface="宋体" panose="02010600030101010101" pitchFamily="2" charset="-122"/>
                <a:cs typeface="Times New Roman" panose="02020603050405020304"/>
              </a:rPr>
              <a:t>按照一定的顺序排列组合句子，确保句子的表达</a:t>
            </a:r>
            <a:r>
              <a:rPr lang="en-US" altLang="zh-CN" sz="2800" kern="100">
                <a:solidFill>
                  <a:srgbClr val="FF0000"/>
                </a:solidFill>
                <a:latin typeface="方正粗黑宋简体" panose="02000000000000000000" charset="-122"/>
                <a:ea typeface="方正粗黑宋简体" panose="02000000000000000000" charset="-122"/>
                <a:cs typeface="方正粗黑宋简体" panose="02000000000000000000" charset="-122"/>
              </a:rPr>
              <a:t>通畅连贯，合乎逻辑。</a:t>
            </a:r>
          </a:p>
        </p:txBody>
      </p:sp>
      <p:cxnSp>
        <p:nvCxnSpPr>
          <p:cNvPr id="27" name="直接连接符 26"/>
          <p:cNvCxnSpPr/>
          <p:nvPr/>
        </p:nvCxnSpPr>
        <p:spPr>
          <a:xfrm>
            <a:off x="715077" y="2618417"/>
            <a:ext cx="1517568"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29" name="直接连接符 28"/>
          <p:cNvCxnSpPr/>
          <p:nvPr/>
        </p:nvCxnSpPr>
        <p:spPr>
          <a:xfrm>
            <a:off x="708775" y="4086877"/>
            <a:ext cx="1517568"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30" name="直接连接符 29"/>
          <p:cNvCxnSpPr/>
          <p:nvPr/>
        </p:nvCxnSpPr>
        <p:spPr>
          <a:xfrm>
            <a:off x="743279" y="5527286"/>
            <a:ext cx="1517568"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Tree>
  </p:cSld>
  <p:clrMapOvr>
    <a:masterClrMapping/>
  </p:clrMapOvr>
  <p:transition spd="slow">
    <p:fad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1079847"/>
            <a:ext cx="10584000" cy="4515660"/>
          </a:xfrm>
        </p:spPr>
        <p:txBody>
          <a:bodyPr/>
          <a:lstStyle/>
          <a:p>
            <a:pPr algn="just">
              <a:spcAft>
                <a:spcPct val="0"/>
              </a:spcAft>
            </a:pPr>
            <a:r>
              <a:rPr lang="en-US" altLang="zh-CN" b="1" kern="100">
                <a:latin typeface="Times New Roman" panose="02020603050405020304"/>
                <a:cs typeface="宋体" panose="02010600030101010101" pitchFamily="2" charset="-122"/>
              </a:rPr>
              <a:t>1</a:t>
            </a:r>
            <a:r>
              <a:rPr lang="zh-CN" altLang="zh-CN" b="1" kern="100">
                <a:latin typeface="Times New Roman" panose="02020603050405020304"/>
                <a:cs typeface="宋体" panose="02010600030101010101" pitchFamily="2" charset="-122"/>
              </a:rPr>
              <a:t>．</a:t>
            </a:r>
            <a:r>
              <a:rPr lang="en-US" altLang="zh-CN" b="1" kern="100">
                <a:latin typeface="Times New Roman" panose="02020603050405020304"/>
                <a:ea typeface="黑体" panose="02010609060101010101" charset="-122"/>
                <a:cs typeface="宋体" panose="02010600030101010101" pitchFamily="2" charset="-122"/>
              </a:rPr>
              <a:t>(2021</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黑体" panose="02010609060101010101" charset="-122"/>
                <a:cs typeface="宋体" panose="02010600030101010101" pitchFamily="2" charset="-122"/>
              </a:rPr>
              <a:t>新高考</a:t>
            </a:r>
            <a:r>
              <a:rPr lang="en-US" altLang="zh-CN" b="1" kern="100">
                <a:latin typeface="宋体" panose="02010600030101010101" pitchFamily="2" charset="-122"/>
                <a:ea typeface="黑体" panose="02010609060101010101" charset="-122"/>
                <a:cs typeface="宋体" panose="02010600030101010101" pitchFamily="2" charset="-122"/>
              </a:rPr>
              <a:t>Ⅱ</a:t>
            </a:r>
            <a:r>
              <a:rPr lang="zh-CN" altLang="zh-CN" b="1" kern="100">
                <a:latin typeface="Times New Roman" panose="02020603050405020304"/>
                <a:ea typeface="黑体" panose="02010609060101010101" charset="-122"/>
                <a:cs typeface="宋体" panose="02010600030101010101" pitchFamily="2" charset="-122"/>
              </a:rPr>
              <a:t>卷</a:t>
            </a:r>
            <a:r>
              <a:rPr lang="zh-CN"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黑体" panose="02010609060101010101" charset="-122"/>
                <a:cs typeface="宋体" panose="02010600030101010101" pitchFamily="2" charset="-122"/>
              </a:rPr>
              <a:t>节选</a:t>
            </a:r>
            <a:r>
              <a:rPr lang="en-US" altLang="zh-CN" b="1" kern="100">
                <a:latin typeface="Times New Roman" panose="02020603050405020304"/>
                <a:ea typeface="黑体" panose="02010609060101010101" charset="-122"/>
                <a:cs typeface="宋体" panose="02010600030101010101" pitchFamily="2" charset="-122"/>
              </a:rPr>
              <a:t>)</a:t>
            </a:r>
            <a:r>
              <a:rPr lang="zh-CN" altLang="zh-CN" b="1" kern="100">
                <a:latin typeface="Times New Roman" panose="02020603050405020304"/>
                <a:cs typeface="宋体" panose="02010600030101010101" pitchFamily="2" charset="-122"/>
              </a:rPr>
              <a:t>阅读下面的文字，完成后面的题目。</a:t>
            </a:r>
            <a:endParaRPr lang="zh-CN" altLang="zh-CN" sz="1050" kern="100">
              <a:latin typeface="宋体" panose="02010600030101010101" pitchFamily="2" charset="-122"/>
              <a:cs typeface="Courier New" panose="02070309020205020404"/>
            </a:endParaRPr>
          </a:p>
          <a:p>
            <a:pPr indent="713740" algn="just">
              <a:spcAft>
                <a:spcPct val="0"/>
              </a:spcAft>
            </a:pPr>
            <a:r>
              <a:rPr lang="zh-CN" altLang="zh-CN" b="1" kern="100">
                <a:latin typeface="Times New Roman" panose="02020603050405020304"/>
                <a:ea typeface="楷体" panose="02010609060101010101" charset="-122"/>
                <a:cs typeface="宋体" panose="02010600030101010101" pitchFamily="2" charset="-122"/>
              </a:rPr>
              <a:t>中国画讲究虚实相生的意境美。老舍曾请齐白石以</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蛙声十里出山泉</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为题作画。十里蛙声，如何入画？潺潺山泉，如何表达？白石老人思考良久，终于画成了一幅经典之作：</a:t>
            </a:r>
            <a:r>
              <a:rPr lang="zh-CN" altLang="zh-CN" b="1" u="wavy" kern="100">
                <a:latin typeface="Times New Roman" panose="02020603050405020304"/>
                <a:ea typeface="楷体" panose="02010609060101010101" charset="-122"/>
                <a:cs typeface="宋体" panose="02010600030101010101" pitchFamily="2" charset="-122"/>
              </a:rPr>
              <a:t>六尾蝌蚪在山峦映衬下的山涧内的乱石之中不断涌出的潺潺清泉里摇曳着尾巴顺流而下。</a:t>
            </a:r>
            <a:r>
              <a:rPr lang="zh-CN" altLang="zh-CN" b="1" kern="100">
                <a:latin typeface="Times New Roman" panose="02020603050405020304"/>
                <a:ea typeface="楷体" panose="02010609060101010101" charset="-122"/>
                <a:cs typeface="宋体" panose="02010600030101010101" pitchFamily="2" charset="-122"/>
              </a:rPr>
              <a:t>看过此画的人无不拍案叫绝。</a:t>
            </a:r>
            <a:endParaRPr lang="zh-CN" altLang="zh-CN" sz="1050" kern="100">
              <a:latin typeface="宋体" panose="02010600030101010101" pitchFamily="2" charset="-122"/>
              <a:cs typeface="Courier New" panose="02070309020205020404"/>
            </a:endParaRPr>
          </a:p>
        </p:txBody>
      </p:sp>
      <p:sp>
        <p:nvSpPr>
          <p:cNvPr id="3" name="副标题 13"/>
          <p:cNvSpPr txBox="1"/>
          <p:nvPr/>
        </p:nvSpPr>
        <p:spPr>
          <a:xfrm>
            <a:off x="468449" y="647799"/>
            <a:ext cx="1872208" cy="523220"/>
          </a:xfrm>
          <a:prstGeom prst="rect">
            <a:avLst/>
          </a:prstGeom>
        </p:spPr>
        <p:txBody>
          <a:bodyPr>
            <a:spAutoFit/>
          </a:bodyPr>
          <a:lstStyle>
            <a:defPPr>
              <a:defRPr lang="zh-CN"/>
            </a:defPPr>
            <a:lvl1pPr marL="0" indent="0" algn="l" defTabSz="863600" rtl="0" eaLnBrk="1" fontAlgn="auto" hangingPunct="0">
              <a:lnSpc>
                <a:spcPct val="150000"/>
              </a:lnSpc>
              <a:spcBef>
                <a:spcPct val="0"/>
              </a:spcBef>
              <a:spcAft>
                <a:spcPct val="0"/>
              </a:spcAft>
              <a:buFont typeface="Arial" pitchFamily="34" charset="0"/>
              <a:buNone/>
              <a:tabLst>
                <a:tab pos="5116195"/>
                <a:tab pos="9421495"/>
              </a:tabLst>
              <a:defRPr sz="2800" b="1" kern="1200">
                <a:solidFill>
                  <a:schemeClr val="tx1"/>
                </a:solidFill>
                <a:latin typeface="+mn-lt"/>
                <a:ea typeface="+mn-ea"/>
                <a:cs typeface="+mn-cs"/>
              </a:defRPr>
            </a:lvl1pPr>
            <a:lvl2pPr marL="457200" indent="0" algn="ctr" defTabSz="863600" rtl="0" eaLnBrk="0" fontAlgn="base" hangingPunct="0">
              <a:lnSpc>
                <a:spcPct val="90000"/>
              </a:lnSpc>
              <a:spcBef>
                <a:spcPts val="475"/>
              </a:spcBef>
              <a:spcAft>
                <a:spcPct val="0"/>
              </a:spcAft>
              <a:buFont typeface="Arial" pitchFamily="34" charset="0"/>
              <a:buNone/>
              <a:defRPr sz="2000" b="1" kern="1200">
                <a:solidFill>
                  <a:schemeClr val="tx1"/>
                </a:solidFill>
                <a:latin typeface="+mn-lt"/>
                <a:ea typeface="+mn-ea"/>
                <a:cs typeface="+mn-cs"/>
              </a:defRPr>
            </a:lvl2pPr>
            <a:lvl3pPr marL="914400" indent="0" algn="ctr" defTabSz="863600" rtl="0" eaLnBrk="0" fontAlgn="base" hangingPunct="0">
              <a:lnSpc>
                <a:spcPct val="90000"/>
              </a:lnSpc>
              <a:spcBef>
                <a:spcPts val="475"/>
              </a:spcBef>
              <a:spcAft>
                <a:spcPct val="0"/>
              </a:spcAft>
              <a:buFont typeface="Arial" pitchFamily="34" charset="0"/>
              <a:buNone/>
              <a:defRPr sz="1800" b="1" kern="1200">
                <a:solidFill>
                  <a:schemeClr val="tx1"/>
                </a:solidFill>
                <a:latin typeface="+mn-lt"/>
                <a:ea typeface="+mn-ea"/>
                <a:cs typeface="+mn-cs"/>
              </a:defRPr>
            </a:lvl3pPr>
            <a:lvl4pPr marL="1371600" indent="0" algn="ctr" defTabSz="863600" rtl="0" eaLnBrk="0" fontAlgn="base" hangingPunct="0">
              <a:lnSpc>
                <a:spcPct val="90000"/>
              </a:lnSpc>
              <a:spcBef>
                <a:spcPts val="475"/>
              </a:spcBef>
              <a:spcAft>
                <a:spcPct val="0"/>
              </a:spcAft>
              <a:buFont typeface="Arial" pitchFamily="34" charset="0"/>
              <a:buNone/>
              <a:defRPr sz="1600" b="1" kern="1200">
                <a:solidFill>
                  <a:schemeClr val="tx1"/>
                </a:solidFill>
                <a:latin typeface="+mn-lt"/>
                <a:ea typeface="+mn-ea"/>
                <a:cs typeface="+mn-cs"/>
              </a:defRPr>
            </a:lvl4pPr>
            <a:lvl5pPr marL="1828800" indent="0" algn="ctr" defTabSz="863600" rtl="0" eaLnBrk="0" fontAlgn="base" hangingPunct="0">
              <a:lnSpc>
                <a:spcPct val="90000"/>
              </a:lnSpc>
              <a:spcBef>
                <a:spcPts val="475"/>
              </a:spcBef>
              <a:spcAft>
                <a:spcPct val="0"/>
              </a:spcAft>
              <a:buFont typeface="Arial" pitchFamily="34" charset="0"/>
              <a:buNone/>
              <a:defRPr sz="1600" b="1"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9pPr>
          </a:lstStyle>
          <a:p>
            <a:pPr algn="just">
              <a:lnSpc>
                <a:spcPct val="100000"/>
              </a:lnSpc>
              <a:spcAft>
                <a:spcPct val="0"/>
              </a:spcAft>
            </a:pPr>
            <a:r>
              <a:rPr lang="zh-CN" altLang="en-US" b="1">
                <a:solidFill>
                  <a:srgbClr val="0000FF"/>
                </a:solidFill>
                <a:latin typeface="Times New Roman" panose="02020603050405020304" pitchFamily="18" charset="0"/>
                <a:ea typeface="黑体" panose="02010609060101010101" charset="-122"/>
                <a:cs typeface="Times New Roman" panose="02020603050405020304" pitchFamily="18" charset="0"/>
              </a:rPr>
              <a:t>即时训练</a:t>
            </a:r>
            <a:endParaRPr lang="en-US" altLang="zh-CN" b="1">
              <a:solidFill>
                <a:srgbClr val="0000FF"/>
              </a:solidFill>
              <a:latin typeface="Times New Roman" panose="02020603050405020304" pitchFamily="18" charset="0"/>
              <a:ea typeface="黑体" panose="02010609060101010101" charset="-122"/>
              <a:cs typeface="Times New Roman" panose="02020603050405020304" pitchFamily="18" charset="0"/>
            </a:endParaRPr>
          </a:p>
        </p:txBody>
      </p:sp>
      <p:sp>
        <p:nvSpPr>
          <p:cNvPr id="4" name="Text Box 12">
            <a:hlinkClick r:id="rId2" action="ppaction://hlinksldjump?num=7"/>
          </p:cNvPr>
          <p:cNvSpPr txBox="1">
            <a:spLocks noChangeArrowheads="1"/>
          </p:cNvSpPr>
          <p:nvPr/>
        </p:nvSpPr>
        <p:spPr bwMode="auto">
          <a:xfrm>
            <a:off x="3513831" y="6050793"/>
            <a:ext cx="328613" cy="427037"/>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1</a:t>
            </a:r>
          </a:p>
        </p:txBody>
      </p:sp>
      <p:sp>
        <p:nvSpPr>
          <p:cNvPr id="5" name="Text Box 13"/>
          <p:cNvSpPr txBox="1">
            <a:spLocks noChangeArrowheads="1"/>
          </p:cNvSpPr>
          <p:nvPr/>
        </p:nvSpPr>
        <p:spPr bwMode="auto">
          <a:xfrm>
            <a:off x="4545841" y="6033979"/>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3</a:t>
            </a:r>
          </a:p>
        </p:txBody>
      </p:sp>
      <p:sp>
        <p:nvSpPr>
          <p:cNvPr id="6" name="Text Box 14"/>
          <p:cNvSpPr txBox="1">
            <a:spLocks noChangeArrowheads="1"/>
          </p:cNvSpPr>
          <p:nvPr/>
        </p:nvSpPr>
        <p:spPr bwMode="auto">
          <a:xfrm>
            <a:off x="5576397" y="6037995"/>
            <a:ext cx="327025" cy="427038"/>
          </a:xfrm>
          <a:prstGeom prst="rect">
            <a:avLst/>
          </a:prstGeom>
          <a:solidFill>
            <a:schemeClr val="bg1"/>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5</a:t>
            </a:r>
          </a:p>
        </p:txBody>
      </p:sp>
      <p:sp>
        <p:nvSpPr>
          <p:cNvPr id="7" name="Text Box 15"/>
          <p:cNvSpPr txBox="1">
            <a:spLocks noChangeArrowheads="1"/>
          </p:cNvSpPr>
          <p:nvPr/>
        </p:nvSpPr>
        <p:spPr bwMode="auto">
          <a:xfrm>
            <a:off x="4026594" y="6042011"/>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2</a:t>
            </a:r>
          </a:p>
        </p:txBody>
      </p:sp>
      <p:sp>
        <p:nvSpPr>
          <p:cNvPr id="8" name="Text Box 16"/>
          <p:cNvSpPr txBox="1">
            <a:spLocks noChangeArrowheads="1"/>
          </p:cNvSpPr>
          <p:nvPr/>
        </p:nvSpPr>
        <p:spPr bwMode="auto">
          <a:xfrm>
            <a:off x="5060325" y="6046030"/>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4</a:t>
            </a:r>
          </a:p>
        </p:txBody>
      </p:sp>
      <p:sp>
        <p:nvSpPr>
          <p:cNvPr id="9"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10" name="Text Box 15"/>
          <p:cNvSpPr txBox="1">
            <a:spLocks noChangeArrowheads="1"/>
          </p:cNvSpPr>
          <p:nvPr/>
        </p:nvSpPr>
        <p:spPr bwMode="auto">
          <a:xfrm>
            <a:off x="6092469" y="6037670"/>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6</a:t>
            </a:r>
          </a:p>
        </p:txBody>
      </p:sp>
      <p:sp>
        <p:nvSpPr>
          <p:cNvPr id="11"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Tree>
  </p:cSld>
  <p:clrMapOvr>
    <a:masterClrMapping/>
  </p:clrMapOvr>
  <p:transition spd="slow">
    <p:fade/>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1366069"/>
            <a:ext cx="10584000" cy="3242170"/>
          </a:xfrm>
        </p:spPr>
        <p:txBody>
          <a:bodyPr/>
          <a:lstStyle/>
          <a:p>
            <a:pPr algn="just">
              <a:spcAft>
                <a:spcPct val="0"/>
              </a:spcAft>
            </a:pPr>
            <a:r>
              <a:rPr lang="zh-CN" altLang="zh-CN" b="1" kern="100">
                <a:latin typeface="Times New Roman" panose="02020603050405020304"/>
                <a:cs typeface="宋体" panose="02010600030101010101" pitchFamily="2" charset="-122"/>
              </a:rPr>
              <a:t>文中画波浪线处是个长句，请改成几个较短的语句。可以改变语序、少量增删词语，但不得改变原意。</a:t>
            </a:r>
            <a:endParaRPr lang="zh-CN" altLang="zh-CN" sz="1050" kern="100">
              <a:latin typeface="宋体" panose="02010600030101010101" pitchFamily="2" charset="-122"/>
              <a:cs typeface="Courier New" panose="02070309020205020404"/>
            </a:endParaRPr>
          </a:p>
          <a:p>
            <a:pPr algn="just">
              <a:spcAft>
                <a:spcPct val="0"/>
              </a:spcAft>
            </a:pPr>
            <a:r>
              <a:rPr lang="en-US" altLang="zh-CN" b="1" kern="100">
                <a:solidFill>
                  <a:srgbClr val="000000"/>
                </a:solidFill>
                <a:latin typeface="Times New Roman" panose="02020603050405020304"/>
                <a:cs typeface="宋体" panose="02010600030101010101" pitchFamily="2" charset="-122"/>
              </a:rPr>
              <a:t>_________________________________________________________</a:t>
            </a:r>
            <a:endParaRPr lang="zh-CN" altLang="zh-CN" sz="1050" kern="100">
              <a:latin typeface="宋体" panose="02010600030101010101" pitchFamily="2" charset="-122"/>
              <a:cs typeface="Courier New" panose="02070309020205020404"/>
            </a:endParaRPr>
          </a:p>
          <a:p>
            <a:pPr algn="just">
              <a:spcAft>
                <a:spcPct val="0"/>
              </a:spcAft>
            </a:pPr>
            <a:r>
              <a:rPr lang="en-US" altLang="zh-CN" b="1" kern="100">
                <a:solidFill>
                  <a:srgbClr val="000000"/>
                </a:solidFill>
                <a:latin typeface="Times New Roman" panose="02020603050405020304"/>
                <a:cs typeface="宋体" panose="02010600030101010101" pitchFamily="2" charset="-122"/>
              </a:rPr>
              <a:t>_________________________________________________________</a:t>
            </a:r>
            <a:endParaRPr lang="zh-CN" altLang="zh-CN" sz="1050" kern="100">
              <a:latin typeface="宋体" panose="02010600030101010101" pitchFamily="2" charset="-122"/>
              <a:cs typeface="Courier New" panose="02070309020205020404"/>
            </a:endParaRPr>
          </a:p>
          <a:p>
            <a:pPr algn="just">
              <a:spcAft>
                <a:spcPct val="0"/>
              </a:spcAft>
            </a:pPr>
            <a:r>
              <a:rPr lang="en-US" altLang="zh-CN" b="1" kern="100">
                <a:solidFill>
                  <a:srgbClr val="000000"/>
                </a:solidFill>
                <a:latin typeface="Times New Roman" panose="02020603050405020304"/>
                <a:cs typeface="宋体" panose="02010600030101010101" pitchFamily="2" charset="-122"/>
              </a:rPr>
              <a:t>_________________________________________________________</a:t>
            </a:r>
            <a:endParaRPr lang="zh-CN" altLang="zh-CN" sz="1050" kern="100">
              <a:latin typeface="宋体" panose="02010600030101010101" pitchFamily="2" charset="-122"/>
              <a:cs typeface="Courier New" panose="02070309020205020404"/>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1</a:t>
            </a:r>
          </a:p>
        </p:txBody>
      </p:sp>
      <p:sp>
        <p:nvSpPr>
          <p:cNvPr id="4" name="Text Box 13"/>
          <p:cNvSpPr txBox="1">
            <a:spLocks noChangeArrowheads="1"/>
          </p:cNvSpPr>
          <p:nvPr/>
        </p:nvSpPr>
        <p:spPr bwMode="auto">
          <a:xfrm>
            <a:off x="4545841" y="6033979"/>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3</a:t>
            </a:r>
          </a:p>
        </p:txBody>
      </p:sp>
      <p:sp>
        <p:nvSpPr>
          <p:cNvPr id="5" name="Text Box 14"/>
          <p:cNvSpPr txBox="1">
            <a:spLocks noChangeArrowheads="1"/>
          </p:cNvSpPr>
          <p:nvPr/>
        </p:nvSpPr>
        <p:spPr bwMode="auto">
          <a:xfrm>
            <a:off x="5576397" y="6037995"/>
            <a:ext cx="327025" cy="427038"/>
          </a:xfrm>
          <a:prstGeom prst="rect">
            <a:avLst/>
          </a:prstGeom>
          <a:solidFill>
            <a:schemeClr val="bg1"/>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5</a:t>
            </a:r>
          </a:p>
        </p:txBody>
      </p:sp>
      <p:sp>
        <p:nvSpPr>
          <p:cNvPr id="6" name="Text Box 15"/>
          <p:cNvSpPr txBox="1">
            <a:spLocks noChangeArrowheads="1"/>
          </p:cNvSpPr>
          <p:nvPr/>
        </p:nvSpPr>
        <p:spPr bwMode="auto">
          <a:xfrm>
            <a:off x="4026594" y="6042011"/>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2</a:t>
            </a:r>
          </a:p>
        </p:txBody>
      </p:sp>
      <p:sp>
        <p:nvSpPr>
          <p:cNvPr id="7" name="Text Box 16"/>
          <p:cNvSpPr txBox="1">
            <a:spLocks noChangeArrowheads="1"/>
          </p:cNvSpPr>
          <p:nvPr/>
        </p:nvSpPr>
        <p:spPr bwMode="auto">
          <a:xfrm>
            <a:off x="5060325" y="6046030"/>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p:cNvSpPr txBox="1">
            <a:spLocks noChangeArrowheads="1"/>
          </p:cNvSpPr>
          <p:nvPr/>
        </p:nvSpPr>
        <p:spPr bwMode="auto">
          <a:xfrm>
            <a:off x="6092469" y="6037670"/>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Tree>
  </p:cSld>
  <p:clrMapOvr>
    <a:masterClrMapping/>
  </p:clrMapOvr>
  <p:transition spd="slow">
    <p:fad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647799"/>
            <a:ext cx="10584000" cy="5494020"/>
          </a:xfrm>
        </p:spPr>
        <p:txBody>
          <a:bodyPr/>
          <a:lstStyle/>
          <a:p>
            <a:pPr algn="just">
              <a:lnSpc>
                <a:spcPct val="114000"/>
              </a:lnSpc>
              <a:spcAft>
                <a:spcPct val="0"/>
              </a:spcAft>
            </a:pPr>
            <a:r>
              <a:rPr lang="en-US" altLang="zh-CN" b="1" kern="100">
                <a:solidFill>
                  <a:srgbClr val="0000FF"/>
                </a:solidFill>
                <a:latin typeface="Times New Roman" panose="02020603050405020304"/>
                <a:ea typeface="黑体" panose="02010609060101010101" charset="-122"/>
                <a:cs typeface="Courier New" panose="02070309020205020404"/>
              </a:rPr>
              <a:t>[</a:t>
            </a:r>
            <a:r>
              <a:rPr lang="zh-CN" altLang="zh-CN" b="1" kern="100">
                <a:solidFill>
                  <a:srgbClr val="0000FF"/>
                </a:solidFill>
                <a:latin typeface="Times New Roman" panose="02020603050405020304"/>
                <a:ea typeface="黑体" panose="02010609060101010101" charset="-122"/>
                <a:cs typeface="Courier New" panose="02070309020205020404"/>
              </a:rPr>
              <a:t>解析</a:t>
            </a:r>
            <a:r>
              <a:rPr lang="en-US" altLang="zh-CN" b="1" kern="100">
                <a:solidFill>
                  <a:srgbClr val="0000FF"/>
                </a:solidFill>
                <a:latin typeface="Times New Roman" panose="02020603050405020304"/>
                <a:ea typeface="黑体" panose="02010609060101010101" charset="-122"/>
                <a:cs typeface="Courier New" panose="02070309020205020404"/>
              </a:rPr>
              <a:t>]</a:t>
            </a:r>
            <a:r>
              <a:rPr lang="zh-CN" altLang="zh-CN" b="1" kern="100">
                <a:solidFill>
                  <a:srgbClr val="0000FF"/>
                </a:solidFill>
                <a:latin typeface="Times New Roman" panose="02020603050405020304"/>
                <a:ea typeface="黑体" panose="02010609060101010101" charset="-122"/>
                <a:cs typeface="Courier New" panose="02070309020205020404"/>
              </a:rPr>
              <a:t>　</a:t>
            </a:r>
            <a:r>
              <a:rPr lang="zh-CN" altLang="zh-CN" b="1" kern="100">
                <a:latin typeface="Times New Roman" panose="02020603050405020304"/>
                <a:ea typeface="楷体" panose="02010609060101010101" charset="-122"/>
                <a:cs typeface="宋体" panose="02010600030101010101" pitchFamily="2" charset="-122"/>
              </a:rPr>
              <a:t>第一步：提取主干。画波浪线的部分是一个长单句，细读原句可知，其主体结构是</a:t>
            </a:r>
            <a:r>
              <a:rPr lang="en-US" altLang="zh-CN" b="1" kern="100">
                <a:latin typeface="宋体" panose="02010600030101010101" pitchFamily="2" charset="-122"/>
                <a:cs typeface="宋体" panose="02010600030101010101"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六尾蝌蚪摇曳着尾巴顺流而下</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，即句子的</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主干</a:t>
            </a:r>
            <a:r>
              <a:rPr lang="zh-CN" altLang="zh-CN" b="1" kern="100">
                <a:latin typeface="Times New Roman" panose="02020603050405020304"/>
                <a:ea typeface="楷体" panose="02010609060101010101" charset="-122"/>
                <a:cs typeface="宋体" panose="02010600030101010101" pitchFamily="2" charset="-122"/>
              </a:rPr>
              <a:t>，故变换时，可先将主体部分抽取出来变为一个短句。第二步：理顺</a:t>
            </a:r>
            <a:r>
              <a:rPr lang="zh-CN" altLang="zh-CN" b="1" kern="100">
                <a:solidFill>
                  <a:srgbClr val="00B050"/>
                </a:solidFill>
                <a:latin typeface="方正粗黑宋简体" panose="02000000000000000000" pitchFamily="2" charset="-122"/>
                <a:ea typeface="方正粗黑宋简体" panose="02000000000000000000" pitchFamily="2" charset="-122"/>
                <a:cs typeface="方正粗黑宋简体" panose="02000000000000000000" pitchFamily="2" charset="-122"/>
              </a:rPr>
              <a:t>枝叶</a:t>
            </a:r>
            <a:r>
              <a:rPr lang="zh-CN" altLang="zh-CN" b="1" kern="100">
                <a:latin typeface="Times New Roman" panose="02020603050405020304"/>
                <a:ea typeface="楷体" panose="02010609060101010101" charset="-122"/>
                <a:cs typeface="宋体" panose="02010600030101010101" pitchFamily="2" charset="-122"/>
              </a:rPr>
              <a:t>。分析句子枝叶部分发现，这个复杂的枝叶内容为：</a:t>
            </a:r>
            <a:r>
              <a:rPr lang="en-US" altLang="zh-CN" b="1" kern="100">
                <a:latin typeface="宋体" panose="02010600030101010101" pitchFamily="2" charset="-122"/>
                <a:cs typeface="宋体" panose="02010600030101010101" pitchFamily="2" charset="-122"/>
              </a:rPr>
              <a:t>“</a:t>
            </a:r>
            <a:r>
              <a:rPr lang="zh-CN" altLang="zh-CN" b="1" kern="100">
                <a:solidFill>
                  <a:srgbClr val="00B050"/>
                </a:solidFill>
                <a:latin typeface="方正粗黑宋简体" panose="02000000000000000000" pitchFamily="2" charset="-122"/>
                <a:ea typeface="方正粗黑宋简体" panose="02000000000000000000" pitchFamily="2" charset="-122"/>
                <a:cs typeface="方正粗黑宋简体" panose="02000000000000000000" pitchFamily="2" charset="-122"/>
              </a:rPr>
              <a:t>山峦映衬下的山涧内的乱石之中</a:t>
            </a:r>
            <a:r>
              <a:rPr lang="en-US" altLang="zh-CN" b="1" kern="100">
                <a:solidFill>
                  <a:srgbClr val="00B05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00B050"/>
                </a:solidFill>
                <a:latin typeface="方正粗黑宋简体" panose="02000000000000000000" pitchFamily="2" charset="-122"/>
                <a:ea typeface="方正粗黑宋简体" panose="02000000000000000000" pitchFamily="2" charset="-122"/>
                <a:cs typeface="方正粗黑宋简体" panose="02000000000000000000" pitchFamily="2" charset="-122"/>
              </a:rPr>
              <a:t>和</a:t>
            </a:r>
            <a:r>
              <a:rPr lang="en-US" altLang="zh-CN" b="1" kern="100">
                <a:solidFill>
                  <a:srgbClr val="00B05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00B050"/>
                </a:solidFill>
                <a:latin typeface="方正粗黑宋简体" panose="02000000000000000000" pitchFamily="2" charset="-122"/>
                <a:ea typeface="方正粗黑宋简体" panose="02000000000000000000" pitchFamily="2" charset="-122"/>
                <a:cs typeface="方正粗黑宋简体" panose="02000000000000000000" pitchFamily="2" charset="-122"/>
              </a:rPr>
              <a:t>不断涌出的潺潺清泉里</a:t>
            </a:r>
            <a:r>
              <a:rPr lang="en-US" altLang="zh-CN" b="1" kern="100">
                <a:solidFill>
                  <a:srgbClr val="00B05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latin typeface="Times New Roman" panose="02020603050405020304"/>
                <a:ea typeface="楷体" panose="02010609060101010101" charset="-122"/>
                <a:cs typeface="宋体" panose="02010600030101010101" pitchFamily="2" charset="-122"/>
              </a:rPr>
              <a:t>。第三步：排列组合。将句子主干和枝叶根据先后顺序调整成三个简短的句子</a:t>
            </a:r>
            <a:r>
              <a:rPr lang="en-US" altLang="zh-CN" b="1" kern="100">
                <a:latin typeface="Times New Roman" panose="02020603050405020304"/>
                <a:ea typeface="楷体" panose="02010609060101010101" charset="-122"/>
                <a:cs typeface="宋体" panose="02010600030101010101" pitchFamily="2" charset="-122"/>
              </a:rPr>
              <a:t>——</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在山峦的映衬下</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潺潺清泉从山涧内的乱石之中不断涌出</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和</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六尾蝌蚪摇曳着尾巴顺流而下</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，根据题目要求组织答案即可。</a:t>
            </a:r>
            <a:endParaRPr lang="zh-CN" altLang="zh-CN" sz="1050" kern="100">
              <a:latin typeface="宋体" panose="02010600030101010101" pitchFamily="2" charset="-122"/>
              <a:cs typeface="Courier New" panose="02070309020205020404"/>
            </a:endParaRPr>
          </a:p>
          <a:p>
            <a:pPr algn="just">
              <a:lnSpc>
                <a:spcPct val="114000"/>
              </a:lnSpc>
              <a:spcAft>
                <a:spcPct val="0"/>
              </a:spcAft>
            </a:pPr>
            <a:r>
              <a:rPr lang="en-US" altLang="zh-CN" b="1" kern="100">
                <a:solidFill>
                  <a:srgbClr val="FF0000"/>
                </a:solidFill>
                <a:latin typeface="Times New Roman" panose="02020603050405020304"/>
                <a:ea typeface="黑体" panose="02010609060101010101" charset="-122"/>
                <a:cs typeface="Courier New" panose="02070309020205020404"/>
              </a:rPr>
              <a:t>[</a:t>
            </a:r>
            <a:r>
              <a:rPr lang="zh-CN" altLang="zh-CN" b="1" kern="100">
                <a:solidFill>
                  <a:srgbClr val="FF0000"/>
                </a:solidFill>
                <a:latin typeface="Times New Roman" panose="02020603050405020304"/>
                <a:ea typeface="黑体" panose="02010609060101010101" charset="-122"/>
                <a:cs typeface="Courier New" panose="02070309020205020404"/>
              </a:rPr>
              <a:t>答案</a:t>
            </a:r>
            <a:r>
              <a:rPr lang="en-US" altLang="zh-CN" b="1" kern="100">
                <a:solidFill>
                  <a:srgbClr val="FF0000"/>
                </a:solidFill>
                <a:latin typeface="Times New Roman" panose="02020603050405020304"/>
                <a:ea typeface="黑体" panose="02010609060101010101" charset="-122"/>
                <a:cs typeface="Courier New" panose="02070309020205020404"/>
              </a:rPr>
              <a:t>]</a:t>
            </a:r>
            <a:r>
              <a:rPr lang="zh-CN" altLang="zh-CN" b="1" kern="100">
                <a:solidFill>
                  <a:srgbClr val="FF0000"/>
                </a:solidFill>
                <a:latin typeface="Times New Roman" panose="02020603050405020304"/>
                <a:ea typeface="黑体" panose="02010609060101010101" charset="-122"/>
                <a:cs typeface="Courier New" panose="02070309020205020404"/>
              </a:rPr>
              <a:t>　</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在山峦的映衬下，潺潺清泉从山涧内的乱石之中不断涌出，六尾蝌蚪摇曳着尾巴顺流而下。</a:t>
            </a:r>
            <a:endParaRPr lang="zh-CN" altLang="zh-CN" sz="1050" kern="100">
              <a:solidFill>
                <a:srgbClr val="0000FF"/>
              </a:solidFill>
              <a:latin typeface="方正粗黑宋简体" panose="02000000000000000000" pitchFamily="2" charset="-122"/>
              <a:ea typeface="方正粗黑宋简体" panose="02000000000000000000" pitchFamily="2" charset="-122"/>
              <a:cs typeface="Courier New" panose="02070309020205020404"/>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1</a:t>
            </a:r>
          </a:p>
        </p:txBody>
      </p:sp>
      <p:sp>
        <p:nvSpPr>
          <p:cNvPr id="4" name="Text Box 13"/>
          <p:cNvSpPr txBox="1">
            <a:spLocks noChangeArrowheads="1"/>
          </p:cNvSpPr>
          <p:nvPr/>
        </p:nvSpPr>
        <p:spPr bwMode="auto">
          <a:xfrm>
            <a:off x="4545841" y="6033979"/>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3</a:t>
            </a:r>
          </a:p>
        </p:txBody>
      </p:sp>
      <p:sp>
        <p:nvSpPr>
          <p:cNvPr id="5" name="Text Box 14"/>
          <p:cNvSpPr txBox="1">
            <a:spLocks noChangeArrowheads="1"/>
          </p:cNvSpPr>
          <p:nvPr/>
        </p:nvSpPr>
        <p:spPr bwMode="auto">
          <a:xfrm>
            <a:off x="5576397" y="6037995"/>
            <a:ext cx="327025" cy="427038"/>
          </a:xfrm>
          <a:prstGeom prst="rect">
            <a:avLst/>
          </a:prstGeom>
          <a:solidFill>
            <a:schemeClr val="bg1"/>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5</a:t>
            </a:r>
          </a:p>
        </p:txBody>
      </p:sp>
      <p:sp>
        <p:nvSpPr>
          <p:cNvPr id="6" name="Text Box 15"/>
          <p:cNvSpPr txBox="1">
            <a:spLocks noChangeArrowheads="1"/>
          </p:cNvSpPr>
          <p:nvPr/>
        </p:nvSpPr>
        <p:spPr bwMode="auto">
          <a:xfrm>
            <a:off x="4026594" y="6042011"/>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2</a:t>
            </a:r>
          </a:p>
        </p:txBody>
      </p:sp>
      <p:sp>
        <p:nvSpPr>
          <p:cNvPr id="7" name="Text Box 16"/>
          <p:cNvSpPr txBox="1">
            <a:spLocks noChangeArrowheads="1"/>
          </p:cNvSpPr>
          <p:nvPr/>
        </p:nvSpPr>
        <p:spPr bwMode="auto">
          <a:xfrm>
            <a:off x="5060325" y="6046030"/>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p:cNvSpPr txBox="1">
            <a:spLocks noChangeArrowheads="1"/>
          </p:cNvSpPr>
          <p:nvPr/>
        </p:nvSpPr>
        <p:spPr bwMode="auto">
          <a:xfrm>
            <a:off x="6092469" y="6037670"/>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8" name="直接连接符 17"/>
          <p:cNvCxnSpPr/>
          <p:nvPr/>
        </p:nvCxnSpPr>
        <p:spPr>
          <a:xfrm>
            <a:off x="2232645" y="5572974"/>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2" name="副标题 1"/>
          <p:cNvSpPr>
            <a:spLocks noGrp="1"/>
          </p:cNvSpPr>
          <p:nvPr>
            <p:ph type="subTitle" idx="1"/>
          </p:nvPr>
        </p:nvSpPr>
        <p:spPr>
          <a:xfrm>
            <a:off x="468449" y="575791"/>
            <a:ext cx="10584000" cy="1712520"/>
          </a:xfrm>
        </p:spPr>
        <p:txBody>
          <a:bodyPr/>
          <a:lstStyle/>
          <a:p>
            <a:pPr algn="just">
              <a:lnSpc>
                <a:spcPct val="130000"/>
              </a:lnSpc>
              <a:spcAft>
                <a:spcPct val="0"/>
              </a:spcAft>
            </a:pPr>
            <a:r>
              <a:rPr lang="en-US" altLang="zh-CN" b="1" kern="100">
                <a:latin typeface="Times New Roman" panose="02020603050405020304"/>
                <a:ea typeface="黑体" panose="02010609060101010101" charset="-122"/>
                <a:cs typeface="宋体" panose="02010600030101010101" pitchFamily="2" charset="-122"/>
              </a:rPr>
              <a:t>(</a:t>
            </a:r>
            <a:r>
              <a:rPr lang="zh-CN" altLang="zh-CN" b="1" kern="100">
                <a:latin typeface="Times New Roman" panose="02020603050405020304"/>
                <a:ea typeface="黑体" panose="02010609060101010101" charset="-122"/>
                <a:cs typeface="宋体" panose="02010600030101010101" pitchFamily="2" charset="-122"/>
              </a:rPr>
              <a:t>二</a:t>
            </a:r>
            <a:r>
              <a:rPr lang="en-US" altLang="zh-CN" b="1" kern="100">
                <a:latin typeface="Times New Roman" panose="02020603050405020304"/>
                <a:ea typeface="黑体" panose="02010609060101010101" charset="-122"/>
                <a:cs typeface="宋体" panose="02010600030101010101" pitchFamily="2" charset="-122"/>
              </a:rPr>
              <a:t>)</a:t>
            </a:r>
            <a:r>
              <a:rPr lang="zh-CN" altLang="zh-CN" b="1" kern="100">
                <a:latin typeface="Times New Roman" panose="02020603050405020304"/>
                <a:ea typeface="黑体" panose="02010609060101010101" charset="-122"/>
                <a:cs typeface="宋体" panose="02010600030101010101" pitchFamily="2" charset="-122"/>
              </a:rPr>
              <a:t>短句变长句</a:t>
            </a:r>
            <a:endParaRPr lang="zh-CN" altLang="zh-CN" sz="1050" kern="100">
              <a:latin typeface="宋体" panose="02010600030101010101" pitchFamily="2" charset="-122"/>
              <a:cs typeface="Courier New" panose="02070309020205020404"/>
            </a:endParaRPr>
          </a:p>
          <a:p>
            <a:pPr algn="just">
              <a:lnSpc>
                <a:spcPct val="130000"/>
              </a:lnSpc>
              <a:spcAft>
                <a:spcPct val="0"/>
              </a:spcAft>
            </a:pPr>
            <a:r>
              <a:rPr lang="en-US" altLang="zh-CN" b="1" kern="100">
                <a:latin typeface="Times New Roman" panose="02020603050405020304"/>
                <a:ea typeface="黑体" panose="02010609060101010101" charset="-122"/>
                <a:cs typeface="Courier New" panose="02070309020205020404"/>
              </a:rPr>
              <a:t>[</a:t>
            </a:r>
            <a:r>
              <a:rPr lang="zh-CN" altLang="zh-CN" b="1" kern="100">
                <a:latin typeface="Times New Roman" panose="02020603050405020304"/>
                <a:ea typeface="黑体" panose="02010609060101010101" charset="-122"/>
                <a:cs typeface="Courier New" panose="02070309020205020404"/>
              </a:rPr>
              <a:t>解题技法</a:t>
            </a:r>
            <a:r>
              <a:rPr lang="en-US" altLang="zh-CN" b="1" kern="100">
                <a:latin typeface="Times New Roman" panose="02020603050405020304"/>
                <a:ea typeface="黑体" panose="02010609060101010101" charset="-122"/>
                <a:cs typeface="Courier New" panose="02070309020205020404"/>
              </a:rPr>
              <a:t>]</a:t>
            </a:r>
            <a:endParaRPr lang="zh-CN" altLang="zh-CN" sz="1050" kern="100">
              <a:latin typeface="宋体" panose="02010600030101010101" pitchFamily="2" charset="-122"/>
              <a:cs typeface="Courier New" panose="02070309020205020404"/>
            </a:endParaRPr>
          </a:p>
          <a:p>
            <a:pPr algn="ctr">
              <a:lnSpc>
                <a:spcPct val="130000"/>
              </a:lnSpc>
              <a:spcAft>
                <a:spcPct val="0"/>
              </a:spcAft>
            </a:pPr>
            <a:r>
              <a:rPr lang="zh-CN" altLang="zh-CN" b="1" kern="100">
                <a:latin typeface="Times New Roman" panose="02020603050405020304"/>
                <a:ea typeface="黑体" panose="02010609060101010101" charset="-122"/>
                <a:cs typeface="宋体" panose="02010600030101010101" pitchFamily="2" charset="-122"/>
              </a:rPr>
              <a:t>短句变长句</a:t>
            </a:r>
            <a:r>
              <a:rPr lang="en-US" altLang="zh-CN" b="1" kern="100">
                <a:latin typeface="宋体" panose="02010600030101010101" pitchFamily="2" charset="-122"/>
                <a:cs typeface="宋体" panose="02010600030101010101" pitchFamily="2" charset="-122"/>
              </a:rPr>
              <a:t>“</a:t>
            </a:r>
            <a:r>
              <a:rPr lang="en-US" altLang="zh-CN" b="1" kern="100">
                <a:latin typeface="Times New Roman" panose="02020603050405020304"/>
                <a:ea typeface="黑体" panose="02010609060101010101" charset="-122"/>
                <a:cs typeface="宋体" panose="02010600030101010101" pitchFamily="2" charset="-122"/>
              </a:rPr>
              <a:t>3</a:t>
            </a:r>
            <a:r>
              <a:rPr lang="zh-CN" altLang="zh-CN" b="1" kern="100">
                <a:latin typeface="Times New Roman" panose="02020603050405020304"/>
                <a:ea typeface="黑体" panose="02010609060101010101" charset="-122"/>
                <a:cs typeface="宋体" panose="02010600030101010101" pitchFamily="2" charset="-122"/>
              </a:rPr>
              <a:t>步骤</a:t>
            </a:r>
            <a:r>
              <a:rPr lang="en-US" altLang="zh-CN" b="1" kern="100">
                <a:latin typeface="宋体" panose="02010600030101010101" pitchFamily="2" charset="-122"/>
                <a:cs typeface="宋体" panose="02010600030101010101" pitchFamily="2" charset="-122"/>
              </a:rPr>
              <a:t>”</a:t>
            </a:r>
            <a:endParaRPr lang="zh-CN" altLang="zh-CN" sz="1050" kern="100">
              <a:latin typeface="宋体" panose="02010600030101010101" pitchFamily="2" charset="-122"/>
              <a:cs typeface="Courier New" panose="02070309020205020404"/>
            </a:endParaRPr>
          </a:p>
        </p:txBody>
      </p:sp>
      <p:sp>
        <p:nvSpPr>
          <p:cNvPr id="3" name="圆角矩形 2"/>
          <p:cNvSpPr/>
          <p:nvPr/>
        </p:nvSpPr>
        <p:spPr>
          <a:xfrm>
            <a:off x="702474" y="2231975"/>
            <a:ext cx="1530171" cy="888649"/>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4" name="文本框 9"/>
          <p:cNvSpPr txBox="1"/>
          <p:nvPr/>
        </p:nvSpPr>
        <p:spPr>
          <a:xfrm>
            <a:off x="977005" y="2267979"/>
            <a:ext cx="1039616"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tx1"/>
                </a:solidFill>
              </a:rPr>
              <a:t>第一步</a:t>
            </a:r>
          </a:p>
        </p:txBody>
      </p:sp>
      <p:sp>
        <p:nvSpPr>
          <p:cNvPr id="5" name="文本框 15"/>
          <p:cNvSpPr txBox="1"/>
          <p:nvPr/>
        </p:nvSpPr>
        <p:spPr>
          <a:xfrm>
            <a:off x="699474" y="2659957"/>
            <a:ext cx="1605179"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solidFill>
                  <a:srgbClr val="FF0000"/>
                </a:solidFill>
                <a:latin typeface="Times New Roman" panose="02020603050405020304"/>
                <a:ea typeface="宋体" panose="02010600030101010101" pitchFamily="2" charset="-122"/>
                <a:cs typeface="Times New Roman" panose="02020603050405020304"/>
              </a:rPr>
              <a:t>找准主干</a:t>
            </a:r>
            <a:endParaRPr lang="zh-CN" altLang="en-US" sz="2000">
              <a:solidFill>
                <a:srgbClr val="FF0000"/>
              </a:solidFill>
              <a:latin typeface="宋体" panose="02010600030101010101" pitchFamily="2" charset="-122"/>
            </a:endParaRPr>
          </a:p>
        </p:txBody>
      </p:sp>
      <p:sp>
        <p:nvSpPr>
          <p:cNvPr id="6" name="圆角矩形 5"/>
          <p:cNvSpPr/>
          <p:nvPr/>
        </p:nvSpPr>
        <p:spPr>
          <a:xfrm>
            <a:off x="702474" y="3738962"/>
            <a:ext cx="1530171" cy="869277"/>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7" name="文本框 18"/>
          <p:cNvSpPr txBox="1"/>
          <p:nvPr/>
        </p:nvSpPr>
        <p:spPr>
          <a:xfrm>
            <a:off x="985107" y="3744143"/>
            <a:ext cx="1247539"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tx1"/>
                </a:solidFill>
              </a:rPr>
              <a:t>第二步</a:t>
            </a:r>
          </a:p>
        </p:txBody>
      </p:sp>
      <p:sp>
        <p:nvSpPr>
          <p:cNvPr id="8" name="文本框 19"/>
          <p:cNvSpPr txBox="1"/>
          <p:nvPr/>
        </p:nvSpPr>
        <p:spPr>
          <a:xfrm>
            <a:off x="576461" y="4136121"/>
            <a:ext cx="1836205"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solidFill>
                  <a:srgbClr val="FF0000"/>
                </a:solidFill>
                <a:latin typeface="Times New Roman" panose="02020603050405020304"/>
                <a:ea typeface="宋体" panose="02010600030101010101" pitchFamily="2" charset="-122"/>
                <a:cs typeface="Times New Roman" panose="02020603050405020304"/>
              </a:rPr>
              <a:t>合并技叶</a:t>
            </a:r>
            <a:endParaRPr lang="zh-CN" altLang="en-US" sz="2000">
              <a:solidFill>
                <a:srgbClr val="FF0000"/>
              </a:solidFill>
              <a:latin typeface="宋体" panose="02010600030101010101" pitchFamily="2" charset="-122"/>
            </a:endParaRPr>
          </a:p>
        </p:txBody>
      </p:sp>
      <p:sp>
        <p:nvSpPr>
          <p:cNvPr id="9" name="文本框 25"/>
          <p:cNvSpPr txBox="1"/>
          <p:nvPr/>
        </p:nvSpPr>
        <p:spPr>
          <a:xfrm>
            <a:off x="2772704" y="2248409"/>
            <a:ext cx="7759714" cy="829945"/>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eaLnBrk="1">
              <a:spcAft>
                <a:spcPct val="0"/>
              </a:spcAft>
            </a:pPr>
            <a:r>
              <a:rPr lang="zh-CN" altLang="zh-CN" sz="2400" kern="100">
                <a:latin typeface="Times New Roman" panose="02020603050405020304"/>
                <a:ea typeface="宋体" panose="02010600030101010101" pitchFamily="2" charset="-122"/>
                <a:cs typeface="Times New Roman" panose="02020603050405020304"/>
              </a:rPr>
              <a:t>分析所给的几个短句中</a:t>
            </a:r>
            <a:r>
              <a:rPr lang="zh-CN" altLang="zh-CN" sz="2400" kern="100">
                <a:solidFill>
                  <a:srgbClr val="FF0000"/>
                </a:solidFill>
                <a:latin typeface="方正粗黑宋简体" panose="02000000000000000000" pitchFamily="2" charset="-122"/>
                <a:ea typeface="方正粗黑宋简体" panose="02000000000000000000" pitchFamily="2" charset="-122"/>
                <a:cs typeface="Times New Roman" panose="02020603050405020304"/>
              </a:rPr>
              <a:t>共同陈述的对象</a:t>
            </a:r>
            <a:r>
              <a:rPr lang="zh-CN" altLang="zh-CN" sz="2400" kern="100">
                <a:latin typeface="Times New Roman" panose="02020603050405020304"/>
                <a:ea typeface="宋体" panose="02010600030101010101" pitchFamily="2" charset="-122"/>
                <a:cs typeface="Times New Roman" panose="02020603050405020304"/>
              </a:rPr>
              <a:t>，</a:t>
            </a:r>
            <a:r>
              <a:rPr lang="zh-CN" altLang="zh-CN" sz="2400" kern="100">
                <a:solidFill>
                  <a:srgbClr val="FF0000"/>
                </a:solidFill>
                <a:latin typeface="方正粗黑宋简体" panose="02000000000000000000" pitchFamily="2" charset="-122"/>
                <a:ea typeface="方正粗黑宋简体" panose="02000000000000000000" pitchFamily="2" charset="-122"/>
                <a:cs typeface="Times New Roman" panose="02020603050405020304"/>
              </a:rPr>
              <a:t>定为长句的主语</a:t>
            </a:r>
            <a:r>
              <a:rPr lang="zh-CN" altLang="zh-CN" sz="2400" kern="100">
                <a:latin typeface="Times New Roman" panose="02020603050405020304"/>
                <a:ea typeface="宋体" panose="02010600030101010101" pitchFamily="2" charset="-122"/>
                <a:cs typeface="Times New Roman" panose="02020603050405020304"/>
              </a:rPr>
              <a:t>，然后再依次确定谓语和宾语。</a:t>
            </a:r>
            <a:endParaRPr lang="zh-CN" altLang="zh-CN" sz="1000" kern="100">
              <a:effectLst/>
              <a:latin typeface="宋体" panose="02010600030101010101" pitchFamily="2" charset="-122"/>
              <a:cs typeface="Courier New" panose="02070309020205020404"/>
            </a:endParaRPr>
          </a:p>
        </p:txBody>
      </p:sp>
      <p:sp>
        <p:nvSpPr>
          <p:cNvPr id="10" name="下箭头 9"/>
          <p:cNvSpPr/>
          <p:nvPr/>
        </p:nvSpPr>
        <p:spPr>
          <a:xfrm>
            <a:off x="1296541" y="3254391"/>
            <a:ext cx="222775" cy="345736"/>
          </a:xfrm>
          <a:prstGeom prst="downArrow">
            <a:avLst/>
          </a:prstGeom>
          <a:no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cxnSp>
        <p:nvCxnSpPr>
          <p:cNvPr id="11" name="直接连接符 10"/>
          <p:cNvCxnSpPr/>
          <p:nvPr/>
        </p:nvCxnSpPr>
        <p:spPr>
          <a:xfrm>
            <a:off x="2232645" y="4132814"/>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12" name="直接连接符 11"/>
          <p:cNvCxnSpPr/>
          <p:nvPr/>
        </p:nvCxnSpPr>
        <p:spPr>
          <a:xfrm>
            <a:off x="2232645" y="2716461"/>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13" name="文本框 25"/>
          <p:cNvSpPr txBox="1"/>
          <p:nvPr/>
        </p:nvSpPr>
        <p:spPr>
          <a:xfrm>
            <a:off x="2763639" y="3456111"/>
            <a:ext cx="7768779" cy="1198880"/>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eaLnBrk="1">
              <a:spcAft>
                <a:spcPct val="0"/>
              </a:spcAft>
            </a:pPr>
            <a:r>
              <a:rPr lang="zh-CN" altLang="zh-CN" sz="2400" kern="100">
                <a:latin typeface="Times New Roman" panose="02020603050405020304"/>
                <a:ea typeface="宋体" panose="02010600030101010101" pitchFamily="2" charset="-122"/>
                <a:cs typeface="Times New Roman" panose="02020603050405020304"/>
              </a:rPr>
              <a:t>合并表意相同的词语</a:t>
            </a:r>
            <a:r>
              <a:rPr lang="en-US" altLang="zh-CN" sz="2400" kern="100">
                <a:latin typeface="Times New Roman" panose="02020603050405020304"/>
                <a:ea typeface="宋体" panose="02010600030101010101" pitchFamily="2" charset="-122"/>
              </a:rPr>
              <a:t>,</a:t>
            </a:r>
            <a:r>
              <a:rPr lang="zh-CN" altLang="zh-CN" sz="2400" kern="100">
                <a:latin typeface="Times New Roman" panose="02020603050405020304"/>
                <a:ea typeface="宋体" panose="02010600030101010101" pitchFamily="2" charset="-122"/>
                <a:cs typeface="Times New Roman" panose="02020603050405020304"/>
              </a:rPr>
              <a:t>提取各次要语句的主要信息，</a:t>
            </a:r>
            <a:r>
              <a:rPr lang="zh-CN" altLang="zh-CN" sz="2400" kern="100">
                <a:solidFill>
                  <a:srgbClr val="FF0000"/>
                </a:solidFill>
                <a:latin typeface="方正粗黑宋简体" panose="02000000000000000000" pitchFamily="2" charset="-122"/>
                <a:ea typeface="方正粗黑宋简体" panose="02000000000000000000" pitchFamily="2" charset="-122"/>
                <a:cs typeface="Times New Roman" panose="02020603050405020304"/>
              </a:rPr>
              <a:t>将其他短句改为主干句的修饰成分</a:t>
            </a:r>
            <a:r>
              <a:rPr lang="zh-CN" altLang="zh-CN" sz="2400" kern="100">
                <a:latin typeface="Times New Roman" panose="02020603050405020304"/>
                <a:ea typeface="宋体" panose="02010600030101010101" pitchFamily="2" charset="-122"/>
                <a:cs typeface="Times New Roman" panose="02020603050405020304"/>
              </a:rPr>
              <a:t>，并按一定的语法或语意的关系放在相应的位置上。</a:t>
            </a:r>
            <a:endParaRPr lang="zh-CN" altLang="zh-CN" sz="1100" kern="100">
              <a:effectLst/>
              <a:latin typeface="宋体" panose="02010600030101010101" pitchFamily="2" charset="-122"/>
              <a:cs typeface="Courier New" panose="02070309020205020404"/>
            </a:endParaRPr>
          </a:p>
        </p:txBody>
      </p:sp>
      <p:sp>
        <p:nvSpPr>
          <p:cNvPr id="14" name="圆角矩形 13"/>
          <p:cNvSpPr/>
          <p:nvPr/>
        </p:nvSpPr>
        <p:spPr>
          <a:xfrm>
            <a:off x="759854" y="5179122"/>
            <a:ext cx="1530171" cy="869277"/>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a:p>
        </p:txBody>
      </p:sp>
      <p:sp>
        <p:nvSpPr>
          <p:cNvPr id="15" name="文本框 18"/>
          <p:cNvSpPr txBox="1"/>
          <p:nvPr/>
        </p:nvSpPr>
        <p:spPr>
          <a:xfrm>
            <a:off x="1044513" y="5184303"/>
            <a:ext cx="1247539"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tx1"/>
                </a:solidFill>
              </a:rPr>
              <a:t>第三步</a:t>
            </a:r>
          </a:p>
        </p:txBody>
      </p:sp>
      <p:sp>
        <p:nvSpPr>
          <p:cNvPr id="16" name="文本框 19"/>
          <p:cNvSpPr txBox="1"/>
          <p:nvPr/>
        </p:nvSpPr>
        <p:spPr>
          <a:xfrm>
            <a:off x="612465" y="5571055"/>
            <a:ext cx="1836205"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solidFill>
                  <a:srgbClr val="FF0000"/>
                </a:solidFill>
                <a:latin typeface="Times New Roman" panose="02020603050405020304"/>
                <a:ea typeface="宋体" panose="02010600030101010101" pitchFamily="2" charset="-122"/>
                <a:cs typeface="Times New Roman" panose="02020603050405020304"/>
              </a:rPr>
              <a:t>整合答案</a:t>
            </a:r>
            <a:endParaRPr lang="zh-CN" altLang="en-US" sz="2000">
              <a:solidFill>
                <a:srgbClr val="FF0000"/>
              </a:solidFill>
              <a:latin typeface="宋体" panose="02010600030101010101" pitchFamily="2" charset="-122"/>
            </a:endParaRPr>
          </a:p>
        </p:txBody>
      </p:sp>
      <p:sp>
        <p:nvSpPr>
          <p:cNvPr id="17" name="下箭头 16"/>
          <p:cNvSpPr/>
          <p:nvPr/>
        </p:nvSpPr>
        <p:spPr>
          <a:xfrm>
            <a:off x="1332545" y="4716251"/>
            <a:ext cx="222775" cy="345736"/>
          </a:xfrm>
          <a:prstGeom prst="downArrow">
            <a:avLst/>
          </a:prstGeom>
          <a:no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19" name="文本框 25"/>
          <p:cNvSpPr txBox="1"/>
          <p:nvPr/>
        </p:nvSpPr>
        <p:spPr>
          <a:xfrm>
            <a:off x="2772705" y="4824263"/>
            <a:ext cx="7768779" cy="1568450"/>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spcAft>
                <a:spcPct val="0"/>
              </a:spcAft>
            </a:pPr>
            <a:r>
              <a:rPr lang="zh-CN" altLang="zh-CN" sz="2400" kern="100">
                <a:latin typeface="宋体" panose="02010600030101010101" pitchFamily="2" charset="-122"/>
                <a:cs typeface="Courier New" panose="02070309020205020404"/>
              </a:rPr>
              <a:t>将上述提取、合并的内容</a:t>
            </a:r>
            <a:r>
              <a:rPr lang="zh-CN" altLang="zh-CN" sz="2400"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进行整合</a:t>
            </a:r>
            <a:r>
              <a:rPr lang="en-US" altLang="zh-CN" sz="2400"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sz="2400"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做逻辑与语法上的检验</a:t>
            </a:r>
            <a:r>
              <a:rPr lang="en-US" altLang="zh-CN" sz="2400" kern="100">
                <a:latin typeface="宋体" panose="02010600030101010101" pitchFamily="2" charset="-122"/>
                <a:cs typeface="Courier New" panose="02070309020205020404"/>
              </a:rPr>
              <a:t>,</a:t>
            </a:r>
            <a:r>
              <a:rPr lang="zh-CN" altLang="zh-CN" sz="2400" kern="100">
                <a:latin typeface="宋体" panose="02010600030101010101" pitchFamily="2" charset="-122"/>
                <a:cs typeface="Courier New" panose="02070309020205020404"/>
              </a:rPr>
              <a:t>还要注意变换后的句子应做到前后词语的对应，力求语句表意明确、自然流畅。检查变换后的句子是否为一个单句，切不可为复句甚至句群。</a:t>
            </a:r>
            <a:endParaRPr lang="zh-CN" altLang="zh-CN" sz="1100" kern="100">
              <a:effectLst/>
              <a:latin typeface="宋体" panose="02010600030101010101" pitchFamily="2" charset="-122"/>
              <a:cs typeface="Courier New" panose="02070309020205020404"/>
            </a:endParaRPr>
          </a:p>
        </p:txBody>
      </p:sp>
      <p:cxnSp>
        <p:nvCxnSpPr>
          <p:cNvPr id="20" name="直接连接符 19"/>
          <p:cNvCxnSpPr/>
          <p:nvPr/>
        </p:nvCxnSpPr>
        <p:spPr>
          <a:xfrm>
            <a:off x="715077" y="2652201"/>
            <a:ext cx="1517568"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21" name="直接连接符 20"/>
          <p:cNvCxnSpPr/>
          <p:nvPr/>
        </p:nvCxnSpPr>
        <p:spPr>
          <a:xfrm>
            <a:off x="708775" y="4120661"/>
            <a:ext cx="1517568"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22" name="直接连接符 21"/>
          <p:cNvCxnSpPr/>
          <p:nvPr/>
        </p:nvCxnSpPr>
        <p:spPr>
          <a:xfrm>
            <a:off x="743279" y="5561070"/>
            <a:ext cx="1517568"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Tree>
  </p:cSld>
  <p:clrMapOvr>
    <a:masterClrMapping/>
  </p:clrMapOvr>
  <p:transition spd="slow">
    <p:fad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684783"/>
            <a:ext cx="10584000" cy="5327612"/>
          </a:xfrm>
        </p:spPr>
        <p:txBody>
          <a:bodyPr/>
          <a:lstStyle/>
          <a:p>
            <a:pPr algn="just">
              <a:lnSpc>
                <a:spcPct val="135000"/>
              </a:lnSpc>
              <a:spcAft>
                <a:spcPct val="0"/>
              </a:spcAft>
            </a:pPr>
            <a:r>
              <a:rPr lang="en-US" altLang="zh-CN" b="1" kern="100">
                <a:latin typeface="Times New Roman" panose="02020603050405020304"/>
                <a:cs typeface="宋体" panose="02010600030101010101" pitchFamily="2" charset="-122"/>
              </a:rPr>
              <a:t>2</a:t>
            </a:r>
            <a:r>
              <a:rPr lang="zh-CN" altLang="zh-CN" b="1" kern="100">
                <a:latin typeface="Times New Roman" panose="02020603050405020304"/>
                <a:cs typeface="宋体" panose="02010600030101010101" pitchFamily="2" charset="-122"/>
              </a:rPr>
              <a:t>．把下面四句话改写成一个长句。要求：可以增删个别字词，但不得改变原意。</a:t>
            </a:r>
            <a:endParaRPr lang="zh-CN" altLang="zh-CN" sz="1050" kern="100">
              <a:latin typeface="宋体" panose="02010600030101010101" pitchFamily="2" charset="-122"/>
              <a:cs typeface="Courier New" panose="02070309020205020404"/>
            </a:endParaRPr>
          </a:p>
          <a:p>
            <a:pPr indent="713740" algn="just">
              <a:lnSpc>
                <a:spcPct val="135000"/>
              </a:lnSpc>
              <a:spcAft>
                <a:spcPct val="0"/>
              </a:spcAft>
            </a:pPr>
            <a:r>
              <a:rPr lang="en-US" altLang="zh-CN" b="1" kern="100">
                <a:latin typeface="宋体" panose="02010600030101010101" pitchFamily="2" charset="-122"/>
                <a:ea typeface="楷体" panose="02010609060101010101" charset="-122"/>
                <a:cs typeface="宋体" panose="02010600030101010101" pitchFamily="2" charset="-122"/>
              </a:rPr>
              <a:t>①</a:t>
            </a:r>
            <a:r>
              <a:rPr lang="zh-CN" altLang="zh-CN" b="1" kern="100">
                <a:latin typeface="Times New Roman" panose="02020603050405020304"/>
                <a:ea typeface="楷体" panose="02010609060101010101" charset="-122"/>
                <a:cs typeface="宋体" panose="02010600030101010101" pitchFamily="2" charset="-122"/>
              </a:rPr>
              <a:t>西安曾是东西方文明交流枢纽的内陆城市。</a:t>
            </a:r>
            <a:r>
              <a:rPr lang="en-US" altLang="zh-CN" b="1" kern="100">
                <a:latin typeface="宋体" panose="02010600030101010101" pitchFamily="2" charset="-122"/>
                <a:ea typeface="楷体" panose="02010609060101010101" charset="-122"/>
                <a:cs typeface="宋体" panose="02010600030101010101" pitchFamily="2" charset="-122"/>
              </a:rPr>
              <a:t>②</a:t>
            </a:r>
            <a:r>
              <a:rPr lang="zh-CN" altLang="zh-CN" b="1" kern="100">
                <a:latin typeface="Times New Roman" panose="02020603050405020304"/>
                <a:ea typeface="楷体" panose="02010609060101010101" charset="-122"/>
                <a:cs typeface="宋体" panose="02010600030101010101" pitchFamily="2" charset="-122"/>
              </a:rPr>
              <a:t>西安采取了整合区域发展格局、营造要素聚集能力、提升开放水平等三大手段。</a:t>
            </a:r>
            <a:r>
              <a:rPr lang="en-US" altLang="zh-CN" b="1" kern="100">
                <a:latin typeface="宋体" panose="02010600030101010101" pitchFamily="2" charset="-122"/>
                <a:ea typeface="楷体" panose="02010609060101010101" charset="-122"/>
                <a:cs typeface="宋体" panose="02010600030101010101" pitchFamily="2" charset="-122"/>
              </a:rPr>
              <a:t>③</a:t>
            </a:r>
            <a:r>
              <a:rPr lang="zh-CN" altLang="zh-CN" b="1" kern="100">
                <a:latin typeface="Times New Roman" panose="02020603050405020304"/>
                <a:ea typeface="楷体" panose="02010609060101010101" charset="-122"/>
                <a:cs typeface="宋体" panose="02010600030101010101" pitchFamily="2" charset="-122"/>
              </a:rPr>
              <a:t>西安积极跳出</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城墙思维</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a:t>
            </a:r>
            <a:r>
              <a:rPr lang="en-US" altLang="zh-CN" b="1" kern="100">
                <a:latin typeface="宋体" panose="02010600030101010101" pitchFamily="2" charset="-122"/>
                <a:ea typeface="楷体" panose="02010609060101010101" charset="-122"/>
                <a:cs typeface="宋体" panose="02010600030101010101" pitchFamily="2" charset="-122"/>
              </a:rPr>
              <a:t>④</a:t>
            </a:r>
            <a:r>
              <a:rPr lang="zh-CN" altLang="zh-CN" b="1" kern="100">
                <a:latin typeface="Times New Roman" panose="02020603050405020304"/>
                <a:ea typeface="楷体" panose="02010609060101010101" charset="-122"/>
                <a:cs typeface="宋体" panose="02010600030101010101" pitchFamily="2" charset="-122"/>
              </a:rPr>
              <a:t>西安以更加开放包容的姿态再次站到对外开放的前沿地带。</a:t>
            </a:r>
            <a:endParaRPr lang="zh-CN" altLang="zh-CN" sz="1050" kern="100">
              <a:latin typeface="宋体" panose="02010600030101010101" pitchFamily="2" charset="-122"/>
              <a:cs typeface="Courier New" panose="02070309020205020404"/>
            </a:endParaRPr>
          </a:p>
          <a:p>
            <a:pPr algn="just">
              <a:lnSpc>
                <a:spcPct val="135000"/>
              </a:lnSpc>
              <a:spcAft>
                <a:spcPct val="0"/>
              </a:spcAft>
            </a:pPr>
            <a:r>
              <a:rPr lang="en-US" altLang="zh-CN" b="1" kern="100">
                <a:solidFill>
                  <a:srgbClr val="000000"/>
                </a:solidFill>
                <a:latin typeface="Times New Roman" panose="02020603050405020304"/>
                <a:ea typeface="楷体" panose="02010609060101010101" charset="-122"/>
                <a:cs typeface="Courier New" panose="02070309020205020404"/>
              </a:rPr>
              <a:t>_________________________________________________________</a:t>
            </a:r>
            <a:endParaRPr lang="zh-CN" altLang="zh-CN" sz="1050" kern="100">
              <a:latin typeface="宋体" panose="02010600030101010101" pitchFamily="2" charset="-122"/>
              <a:cs typeface="Courier New" panose="02070309020205020404"/>
            </a:endParaRPr>
          </a:p>
          <a:p>
            <a:pPr algn="just">
              <a:lnSpc>
                <a:spcPct val="135000"/>
              </a:lnSpc>
              <a:spcAft>
                <a:spcPct val="0"/>
              </a:spcAft>
            </a:pPr>
            <a:r>
              <a:rPr lang="en-US" altLang="zh-CN" b="1" kern="100">
                <a:solidFill>
                  <a:srgbClr val="000000"/>
                </a:solidFill>
                <a:latin typeface="Times New Roman" panose="02020603050405020304"/>
                <a:cs typeface="宋体" panose="02010600030101010101" pitchFamily="2" charset="-122"/>
              </a:rPr>
              <a:t>_________________________________________________________</a:t>
            </a:r>
            <a:endParaRPr lang="zh-CN" altLang="zh-CN" sz="1050" kern="100">
              <a:latin typeface="宋体" panose="02010600030101010101" pitchFamily="2" charset="-122"/>
              <a:cs typeface="Courier New" panose="02070309020205020404"/>
            </a:endParaRPr>
          </a:p>
          <a:p>
            <a:pPr algn="just">
              <a:lnSpc>
                <a:spcPct val="135000"/>
              </a:lnSpc>
              <a:spcAft>
                <a:spcPct val="0"/>
              </a:spcAft>
            </a:pPr>
            <a:r>
              <a:rPr lang="en-US" altLang="zh-CN" b="1" kern="100">
                <a:solidFill>
                  <a:srgbClr val="000000"/>
                </a:solidFill>
                <a:latin typeface="Times New Roman" panose="02020603050405020304"/>
                <a:cs typeface="宋体" panose="02010600030101010101" pitchFamily="2" charset="-122"/>
              </a:rPr>
              <a:t>_________________________________________________________</a:t>
            </a:r>
            <a:endParaRPr lang="zh-CN" altLang="zh-CN" sz="1050" kern="100">
              <a:effectLst/>
              <a:latin typeface="宋体" panose="02010600030101010101" pitchFamily="2" charset="-122"/>
              <a:cs typeface="Courier New" panose="02070309020205020404"/>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1</a:t>
            </a:r>
          </a:p>
        </p:txBody>
      </p:sp>
      <p:sp>
        <p:nvSpPr>
          <p:cNvPr id="4" name="Text Box 13"/>
          <p:cNvSpPr txBox="1">
            <a:spLocks noChangeArrowheads="1"/>
          </p:cNvSpPr>
          <p:nvPr/>
        </p:nvSpPr>
        <p:spPr bwMode="auto">
          <a:xfrm>
            <a:off x="4545841" y="6033979"/>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3</a:t>
            </a:r>
          </a:p>
        </p:txBody>
      </p:sp>
      <p:sp>
        <p:nvSpPr>
          <p:cNvPr id="5" name="Text Box 14"/>
          <p:cNvSpPr txBox="1">
            <a:spLocks noChangeArrowheads="1"/>
          </p:cNvSpPr>
          <p:nvPr/>
        </p:nvSpPr>
        <p:spPr bwMode="auto">
          <a:xfrm>
            <a:off x="5576397" y="6037995"/>
            <a:ext cx="327025" cy="427038"/>
          </a:xfrm>
          <a:prstGeom prst="rect">
            <a:avLst/>
          </a:prstGeom>
          <a:solidFill>
            <a:schemeClr val="bg1"/>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5</a:t>
            </a:r>
          </a:p>
        </p:txBody>
      </p:sp>
      <p:sp>
        <p:nvSpPr>
          <p:cNvPr id="6" name="Text Box 15">
            <a:hlinkClick r:id="rId3" action="ppaction://hlinksldjump?num=11"/>
          </p:cNvPr>
          <p:cNvSpPr txBox="1">
            <a:spLocks noChangeArrowheads="1"/>
          </p:cNvSpPr>
          <p:nvPr/>
        </p:nvSpPr>
        <p:spPr bwMode="auto">
          <a:xfrm>
            <a:off x="4026594" y="6042011"/>
            <a:ext cx="330200" cy="427038"/>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2</a:t>
            </a:r>
          </a:p>
        </p:txBody>
      </p:sp>
      <p:sp>
        <p:nvSpPr>
          <p:cNvPr id="7" name="Text Box 16"/>
          <p:cNvSpPr txBox="1">
            <a:spLocks noChangeArrowheads="1"/>
          </p:cNvSpPr>
          <p:nvPr/>
        </p:nvSpPr>
        <p:spPr bwMode="auto">
          <a:xfrm>
            <a:off x="5060325" y="6046030"/>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p:cNvSpPr txBox="1">
            <a:spLocks noChangeArrowheads="1"/>
          </p:cNvSpPr>
          <p:nvPr/>
        </p:nvSpPr>
        <p:spPr bwMode="auto">
          <a:xfrm>
            <a:off x="6092469" y="6037670"/>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Tree>
  </p:cSld>
  <p:clrMapOvr>
    <a:masterClrMapping/>
  </p:clrMapOvr>
  <p:transition spd="slow">
    <p:fad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626215"/>
            <a:ext cx="10584000" cy="5515610"/>
          </a:xfrm>
        </p:spPr>
        <p:txBody>
          <a:bodyPr/>
          <a:lstStyle/>
          <a:p>
            <a:pPr algn="just">
              <a:lnSpc>
                <a:spcPct val="126000"/>
              </a:lnSpc>
              <a:spcAft>
                <a:spcPct val="0"/>
              </a:spcAft>
            </a:pPr>
            <a:r>
              <a:rPr lang="en-US" altLang="zh-CN" b="1" kern="100">
                <a:solidFill>
                  <a:srgbClr val="0000FF"/>
                </a:solidFill>
                <a:latin typeface="Times New Roman" panose="02020603050405020304"/>
                <a:ea typeface="黑体" panose="02010609060101010101" charset="-122"/>
                <a:cs typeface="Courier New" panose="02070309020205020404"/>
              </a:rPr>
              <a:t>[</a:t>
            </a:r>
            <a:r>
              <a:rPr lang="zh-CN" altLang="zh-CN" b="1" kern="100">
                <a:solidFill>
                  <a:srgbClr val="0000FF"/>
                </a:solidFill>
                <a:latin typeface="Times New Roman" panose="02020603050405020304"/>
                <a:ea typeface="黑体" panose="02010609060101010101" charset="-122"/>
                <a:cs typeface="Courier New" panose="02070309020205020404"/>
              </a:rPr>
              <a:t>解析</a:t>
            </a:r>
            <a:r>
              <a:rPr lang="en-US" altLang="zh-CN" b="1" kern="100">
                <a:solidFill>
                  <a:srgbClr val="0000FF"/>
                </a:solidFill>
                <a:latin typeface="Times New Roman" panose="02020603050405020304"/>
                <a:ea typeface="黑体" panose="02010609060101010101" charset="-122"/>
                <a:cs typeface="Courier New" panose="02070309020205020404"/>
              </a:rPr>
              <a:t>]</a:t>
            </a:r>
            <a:r>
              <a:rPr lang="zh-CN" altLang="zh-CN" b="1" kern="100">
                <a:solidFill>
                  <a:srgbClr val="0000FF"/>
                </a:solidFill>
                <a:latin typeface="Times New Roman" panose="02020603050405020304"/>
                <a:ea typeface="黑体" panose="02010609060101010101" charset="-122"/>
                <a:cs typeface="Courier New" panose="02070309020205020404"/>
              </a:rPr>
              <a:t>　</a:t>
            </a:r>
            <a:r>
              <a:rPr lang="zh-CN" altLang="zh-CN" b="1" kern="100">
                <a:latin typeface="Times New Roman" panose="02020603050405020304"/>
                <a:ea typeface="楷体" panose="02010609060101010101" charset="-122"/>
                <a:cs typeface="宋体" panose="02010600030101010101" pitchFamily="2" charset="-122"/>
              </a:rPr>
              <a:t>第一步：</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找准主干</a:t>
            </a:r>
            <a:r>
              <a:rPr lang="zh-CN" altLang="zh-CN" b="1" kern="100">
                <a:latin typeface="Times New Roman" panose="02020603050405020304"/>
                <a:ea typeface="楷体" panose="02010609060101010101" charset="-122"/>
                <a:cs typeface="宋体" panose="02010600030101010101" pitchFamily="2" charset="-122"/>
              </a:rPr>
              <a:t>。分析所给的四个句子，先确定一个包括种概念、属概念的主干句，</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比如第</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④</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句，主干句为</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西安站到前沿地带</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endParaRPr lang="zh-CN" altLang="zh-CN" sz="1050"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endParaRPr>
          </a:p>
          <a:p>
            <a:pPr algn="just">
              <a:lnSpc>
                <a:spcPct val="126000"/>
              </a:lnSpc>
              <a:spcAft>
                <a:spcPct val="0"/>
              </a:spcAft>
            </a:pPr>
            <a:r>
              <a:rPr lang="zh-CN" altLang="zh-CN" b="1" kern="100">
                <a:latin typeface="Times New Roman" panose="02020603050405020304"/>
                <a:ea typeface="楷体" panose="02010609060101010101" charset="-122"/>
                <a:cs typeface="宋体" panose="02010600030101010101" pitchFamily="2" charset="-122"/>
              </a:rPr>
              <a:t>第二步：</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合并枝叶</a:t>
            </a:r>
            <a:r>
              <a:rPr lang="zh-CN" altLang="zh-CN" b="1" kern="100">
                <a:latin typeface="Times New Roman" panose="02020603050405020304"/>
                <a:ea typeface="楷体" panose="02010609060101010101" charset="-122"/>
                <a:cs typeface="宋体" panose="02010600030101010101" pitchFamily="2" charset="-122"/>
              </a:rPr>
              <a:t>。提取各次要语句的主要信息，即去掉与主干句或其他语句相同的内容等。如第</a:t>
            </a:r>
            <a:r>
              <a:rPr lang="en-US" altLang="zh-CN" b="1" kern="100">
                <a:latin typeface="宋体" panose="02010600030101010101" pitchFamily="2" charset="-122"/>
                <a:ea typeface="楷体" panose="02010609060101010101" charset="-122"/>
                <a:cs typeface="宋体" panose="02010600030101010101" pitchFamily="2" charset="-122"/>
              </a:rPr>
              <a:t>①</a:t>
            </a:r>
            <a:r>
              <a:rPr lang="zh-CN" altLang="zh-CN" b="1" kern="100">
                <a:latin typeface="Times New Roman" panose="02020603050405020304"/>
                <a:ea typeface="楷体" panose="02010609060101010101" charset="-122"/>
                <a:cs typeface="宋体" panose="02010600030101010101" pitchFamily="2" charset="-122"/>
              </a:rPr>
              <a:t>句可提取</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曾是东西方文明交流枢纽的内陆城市</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的陈述成分，依次类推，可提取第</a:t>
            </a:r>
            <a:r>
              <a:rPr lang="en-US" altLang="zh-CN" b="1" kern="100">
                <a:latin typeface="宋体" panose="02010600030101010101" pitchFamily="2" charset="-122"/>
                <a:ea typeface="楷体" panose="02010609060101010101" charset="-122"/>
                <a:cs typeface="宋体" panose="02010600030101010101" pitchFamily="2" charset="-122"/>
              </a:rPr>
              <a:t>②</a:t>
            </a:r>
            <a:r>
              <a:rPr lang="zh-CN" altLang="zh-CN" b="1" kern="100">
                <a:latin typeface="Times New Roman" panose="02020603050405020304"/>
                <a:ea typeface="楷体" panose="02010609060101010101" charset="-122"/>
                <a:cs typeface="宋体" panose="02010600030101010101" pitchFamily="2" charset="-122"/>
              </a:rPr>
              <a:t>句中的</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整合区域发展格局、营造要素聚集能力、提升开放水平等三大手段</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和第</a:t>
            </a:r>
            <a:r>
              <a:rPr lang="en-US" altLang="zh-CN" b="1" kern="100">
                <a:latin typeface="宋体" panose="02010600030101010101" pitchFamily="2" charset="-122"/>
                <a:ea typeface="楷体" panose="02010609060101010101" charset="-122"/>
                <a:cs typeface="宋体" panose="02010600030101010101" pitchFamily="2" charset="-122"/>
              </a:rPr>
              <a:t>③</a:t>
            </a:r>
            <a:r>
              <a:rPr lang="zh-CN" altLang="zh-CN" b="1" kern="100">
                <a:latin typeface="Times New Roman" panose="02020603050405020304"/>
                <a:ea typeface="楷体" panose="02010609060101010101" charset="-122"/>
                <a:cs typeface="宋体" panose="02010600030101010101" pitchFamily="2" charset="-122"/>
              </a:rPr>
              <a:t>句中的</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积极跳出</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城墙思维</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，以及第</a:t>
            </a:r>
            <a:r>
              <a:rPr lang="en-US" altLang="zh-CN" b="1" kern="100">
                <a:latin typeface="宋体" panose="02010600030101010101" pitchFamily="2" charset="-122"/>
                <a:ea typeface="楷体" panose="02010609060101010101" charset="-122"/>
                <a:cs typeface="宋体" panose="02010600030101010101" pitchFamily="2" charset="-122"/>
              </a:rPr>
              <a:t>④</a:t>
            </a:r>
            <a:r>
              <a:rPr lang="zh-CN" altLang="zh-CN" b="1" kern="100">
                <a:latin typeface="Times New Roman" panose="02020603050405020304"/>
                <a:ea typeface="楷体" panose="02010609060101010101" charset="-122"/>
                <a:cs typeface="宋体" panose="02010600030101010101" pitchFamily="2" charset="-122"/>
              </a:rPr>
              <a:t>句中的除主干成分外的修饰限制成分。将这些成分按一定的语法改为主干句的修饰成分并放在相应位置。</a:t>
            </a:r>
            <a:endParaRPr lang="zh-CN" altLang="zh-CN" sz="1050" kern="100">
              <a:effectLst/>
              <a:latin typeface="宋体" panose="02010600030101010101" pitchFamily="2" charset="-122"/>
              <a:cs typeface="Courier New" panose="02070309020205020404"/>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1</a:t>
            </a:r>
          </a:p>
        </p:txBody>
      </p:sp>
      <p:sp>
        <p:nvSpPr>
          <p:cNvPr id="4" name="Text Box 13"/>
          <p:cNvSpPr txBox="1">
            <a:spLocks noChangeArrowheads="1"/>
          </p:cNvSpPr>
          <p:nvPr/>
        </p:nvSpPr>
        <p:spPr bwMode="auto">
          <a:xfrm>
            <a:off x="4545841" y="6033979"/>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3</a:t>
            </a:r>
          </a:p>
        </p:txBody>
      </p:sp>
      <p:sp>
        <p:nvSpPr>
          <p:cNvPr id="5" name="Text Box 14"/>
          <p:cNvSpPr txBox="1">
            <a:spLocks noChangeArrowheads="1"/>
          </p:cNvSpPr>
          <p:nvPr/>
        </p:nvSpPr>
        <p:spPr bwMode="auto">
          <a:xfrm>
            <a:off x="5576397" y="6037995"/>
            <a:ext cx="327025" cy="427038"/>
          </a:xfrm>
          <a:prstGeom prst="rect">
            <a:avLst/>
          </a:prstGeom>
          <a:solidFill>
            <a:schemeClr val="bg1"/>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5</a:t>
            </a:r>
          </a:p>
        </p:txBody>
      </p:sp>
      <p:sp>
        <p:nvSpPr>
          <p:cNvPr id="6" name="Text Box 15">
            <a:hlinkClick r:id="rId3" action="ppaction://hlinksldjump?num=11"/>
          </p:cNvPr>
          <p:cNvSpPr txBox="1">
            <a:spLocks noChangeArrowheads="1"/>
          </p:cNvSpPr>
          <p:nvPr/>
        </p:nvSpPr>
        <p:spPr bwMode="auto">
          <a:xfrm>
            <a:off x="4026594" y="6042011"/>
            <a:ext cx="330200" cy="427038"/>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2</a:t>
            </a:r>
          </a:p>
        </p:txBody>
      </p:sp>
      <p:sp>
        <p:nvSpPr>
          <p:cNvPr id="7" name="Text Box 16"/>
          <p:cNvSpPr txBox="1">
            <a:spLocks noChangeArrowheads="1"/>
          </p:cNvSpPr>
          <p:nvPr/>
        </p:nvSpPr>
        <p:spPr bwMode="auto">
          <a:xfrm>
            <a:off x="5060325" y="6046030"/>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p:cNvSpPr txBox="1">
            <a:spLocks noChangeArrowheads="1"/>
          </p:cNvSpPr>
          <p:nvPr/>
        </p:nvSpPr>
        <p:spPr bwMode="auto">
          <a:xfrm>
            <a:off x="6092469" y="6037670"/>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Tree>
  </p:cSld>
  <p:clrMapOvr>
    <a:masterClrMapping/>
  </p:clrMapOvr>
  <p:transition spd="slow">
    <p:fad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956675"/>
            <a:ext cx="10584000" cy="4615815"/>
          </a:xfrm>
        </p:spPr>
        <p:txBody>
          <a:bodyPr/>
          <a:lstStyle/>
          <a:p>
            <a:pPr algn="just">
              <a:spcAft>
                <a:spcPct val="0"/>
              </a:spcAft>
            </a:pPr>
            <a:r>
              <a:rPr lang="zh-CN" altLang="zh-CN" b="1" kern="100">
                <a:latin typeface="Times New Roman" panose="02020603050405020304"/>
                <a:ea typeface="楷体" panose="02010609060101010101" charset="-122"/>
                <a:cs typeface="宋体" panose="02010600030101010101" pitchFamily="2" charset="-122"/>
              </a:rPr>
              <a:t>第三步：</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整合答案</a:t>
            </a:r>
            <a:r>
              <a:rPr lang="zh-CN" altLang="zh-CN" b="1" kern="100">
                <a:latin typeface="Times New Roman" panose="02020603050405020304"/>
                <a:ea typeface="楷体" panose="02010609060101010101" charset="-122"/>
                <a:cs typeface="宋体" panose="02010600030101010101" pitchFamily="2" charset="-122"/>
              </a:rPr>
              <a:t>。将上述提取后的成分进行整合，并依照事理或逻辑顺序，或充当定语，或充当状语，与主干恰当组合，得出准确答案。</a:t>
            </a:r>
            <a:endParaRPr lang="zh-CN" altLang="zh-CN" sz="1050" kern="100">
              <a:latin typeface="宋体" panose="02010600030101010101" pitchFamily="2" charset="-122"/>
              <a:cs typeface="Courier New" panose="02070309020205020404"/>
            </a:endParaRPr>
          </a:p>
          <a:p>
            <a:pPr algn="just">
              <a:spcAft>
                <a:spcPct val="0"/>
              </a:spcAft>
            </a:pPr>
            <a:r>
              <a:rPr lang="en-US"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答案</a:t>
            </a:r>
            <a:r>
              <a:rPr lang="en-US"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　</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曾是东西方文明交流枢纽的内陆城市</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西安</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通过整合区域发展格局、营造要素聚集能力、提升开放水平等三大手段积极跳出</a:t>
            </a:r>
            <a:r>
              <a:rPr lang="en-US"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城墙思维</a:t>
            </a:r>
            <a:r>
              <a:rPr lang="en-US"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并以更加开放包容的姿态再次</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站到</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对外开放的前沿</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地带。</a:t>
            </a:r>
            <a:endParaRPr lang="zh-CN" altLang="zh-CN" sz="1050" kern="100">
              <a:solidFill>
                <a:srgbClr val="FF0000"/>
              </a:solidFill>
              <a:effectLst/>
              <a:latin typeface="方正粗黑宋简体" panose="02000000000000000000" pitchFamily="2" charset="-122"/>
              <a:ea typeface="方正粗黑宋简体" panose="02000000000000000000" pitchFamily="2" charset="-122"/>
              <a:cs typeface="Courier New" panose="02070309020205020404"/>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1</a:t>
            </a:r>
          </a:p>
        </p:txBody>
      </p:sp>
      <p:sp>
        <p:nvSpPr>
          <p:cNvPr id="4" name="Text Box 13"/>
          <p:cNvSpPr txBox="1">
            <a:spLocks noChangeArrowheads="1"/>
          </p:cNvSpPr>
          <p:nvPr/>
        </p:nvSpPr>
        <p:spPr bwMode="auto">
          <a:xfrm>
            <a:off x="4545841" y="6033979"/>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3</a:t>
            </a:r>
          </a:p>
        </p:txBody>
      </p:sp>
      <p:sp>
        <p:nvSpPr>
          <p:cNvPr id="5" name="Text Box 14"/>
          <p:cNvSpPr txBox="1">
            <a:spLocks noChangeArrowheads="1"/>
          </p:cNvSpPr>
          <p:nvPr/>
        </p:nvSpPr>
        <p:spPr bwMode="auto">
          <a:xfrm>
            <a:off x="5576397" y="6037995"/>
            <a:ext cx="327025" cy="427038"/>
          </a:xfrm>
          <a:prstGeom prst="rect">
            <a:avLst/>
          </a:prstGeom>
          <a:solidFill>
            <a:schemeClr val="bg1"/>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5</a:t>
            </a:r>
          </a:p>
        </p:txBody>
      </p:sp>
      <p:sp>
        <p:nvSpPr>
          <p:cNvPr id="6" name="Text Box 15">
            <a:hlinkClick r:id="rId3" action="ppaction://hlinksldjump?num=11"/>
          </p:cNvPr>
          <p:cNvSpPr txBox="1">
            <a:spLocks noChangeArrowheads="1"/>
          </p:cNvSpPr>
          <p:nvPr/>
        </p:nvSpPr>
        <p:spPr bwMode="auto">
          <a:xfrm>
            <a:off x="4026594" y="6042011"/>
            <a:ext cx="330200" cy="427038"/>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2</a:t>
            </a:r>
          </a:p>
        </p:txBody>
      </p:sp>
      <p:sp>
        <p:nvSpPr>
          <p:cNvPr id="7" name="Text Box 16"/>
          <p:cNvSpPr txBox="1">
            <a:spLocks noChangeArrowheads="1"/>
          </p:cNvSpPr>
          <p:nvPr/>
        </p:nvSpPr>
        <p:spPr bwMode="auto">
          <a:xfrm>
            <a:off x="5060325" y="6046030"/>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p:cNvSpPr txBox="1">
            <a:spLocks noChangeArrowheads="1"/>
          </p:cNvSpPr>
          <p:nvPr/>
        </p:nvSpPr>
        <p:spPr bwMode="auto">
          <a:xfrm>
            <a:off x="6092469" y="6037670"/>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1098950"/>
            <a:ext cx="10584000" cy="3969385"/>
          </a:xfrm>
        </p:spPr>
        <p:txBody>
          <a:bodyPr/>
          <a:lstStyle/>
          <a:p>
            <a:pPr algn="just">
              <a:spcAft>
                <a:spcPct val="0"/>
              </a:spcAft>
            </a:pP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题型</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2  </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整散句变换</a:t>
            </a:r>
            <a:endParaRPr lang="zh-CN" altLang="zh-CN" sz="1050"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endParaRPr>
          </a:p>
          <a:p>
            <a:pPr indent="719455" algn="just">
              <a:spcAft>
                <a:spcPct val="0"/>
              </a:spcAft>
            </a:pPr>
            <a:r>
              <a:rPr lang="zh-CN"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结构相同或相似的一组句子叫整句；相反，结构不整齐，各式各样的句子交错运用的一组句子叫散句</a:t>
            </a:r>
            <a:r>
              <a:rPr lang="zh-CN"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。整句主要有排比句、对偶句等；散句主要有长句短句交错、非排比句、非对偶句等。</a:t>
            </a:r>
            <a:r>
              <a:rPr lang="zh-CN" altLang="zh-CN" b="1" kern="100">
                <a:solidFill>
                  <a:srgbClr val="00B050"/>
                </a:solidFill>
                <a:latin typeface="方正粗黑宋简体" panose="02000000000000000000" pitchFamily="2" charset="-122"/>
                <a:ea typeface="方正粗黑宋简体" panose="02000000000000000000" pitchFamily="2" charset="-122"/>
                <a:cs typeface="方正粗黑宋简体" panose="02000000000000000000" pitchFamily="2" charset="-122"/>
              </a:rPr>
              <a:t>整句</a:t>
            </a:r>
            <a:r>
              <a:rPr lang="zh-CN"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的特点是</a:t>
            </a:r>
            <a:r>
              <a:rPr lang="zh-CN" altLang="zh-CN" b="1" kern="100">
                <a:solidFill>
                  <a:srgbClr val="00B050"/>
                </a:solidFill>
                <a:latin typeface="方正粗黑宋简体" panose="02000000000000000000" pitchFamily="2" charset="-122"/>
                <a:ea typeface="方正粗黑宋简体" panose="02000000000000000000" pitchFamily="2" charset="-122"/>
                <a:cs typeface="方正粗黑宋简体" panose="02000000000000000000" pitchFamily="2" charset="-122"/>
              </a:rPr>
              <a:t>节奏鲜明、音韵和谐</a:t>
            </a:r>
            <a:r>
              <a:rPr lang="zh-CN"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、易于上口、语势强烈；</a:t>
            </a:r>
            <a:r>
              <a:rPr lang="zh-CN" altLang="zh-CN" b="1" kern="100">
                <a:solidFill>
                  <a:srgbClr val="00B050"/>
                </a:solidFill>
                <a:latin typeface="方正粗黑宋简体" panose="02000000000000000000" pitchFamily="2" charset="-122"/>
                <a:ea typeface="方正粗黑宋简体" panose="02000000000000000000" pitchFamily="2" charset="-122"/>
                <a:cs typeface="方正粗黑宋简体" panose="02000000000000000000" pitchFamily="2" charset="-122"/>
              </a:rPr>
              <a:t>散句</a:t>
            </a:r>
            <a:r>
              <a:rPr lang="zh-CN"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的特点是</a:t>
            </a:r>
            <a:r>
              <a:rPr lang="zh-CN" altLang="zh-CN" b="1" kern="100">
                <a:solidFill>
                  <a:srgbClr val="00B050"/>
                </a:solidFill>
                <a:latin typeface="方正粗黑宋简体" panose="02000000000000000000" pitchFamily="2" charset="-122"/>
                <a:ea typeface="方正粗黑宋简体" panose="02000000000000000000" pitchFamily="2" charset="-122"/>
                <a:cs typeface="方正粗黑宋简体" panose="02000000000000000000" pitchFamily="2" charset="-122"/>
              </a:rPr>
              <a:t>富于变化、错落有致、形式灵活</a:t>
            </a:r>
            <a:r>
              <a:rPr lang="zh-CN"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、使用面广。</a:t>
            </a:r>
            <a:endParaRPr lang="zh-CN" altLang="zh-CN" sz="1050" kern="100">
              <a:latin typeface="方正粗黑宋简体" panose="02000000000000000000" pitchFamily="2" charset="-122"/>
              <a:ea typeface="方正粗黑宋简体" panose="02000000000000000000" pitchFamily="2" charset="-122"/>
              <a:cs typeface="方正粗黑宋简体" panose="02000000000000000000" pitchFamily="2" charset="-122"/>
            </a:endParaRPr>
          </a:p>
        </p:txBody>
      </p:sp>
    </p:spTree>
  </p:cSld>
  <p:clrMapOvr>
    <a:masterClrMapping/>
  </p:clrMapOvr>
  <p:transition spd="slow">
    <p:fad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503783"/>
            <a:ext cx="10584000" cy="1949508"/>
          </a:xfrm>
        </p:spPr>
        <p:txBody>
          <a:bodyPr/>
          <a:lstStyle/>
          <a:p>
            <a:pPr algn="just">
              <a:spcAft>
                <a:spcPct val="0"/>
              </a:spcAft>
            </a:pPr>
            <a:r>
              <a:rPr lang="en-US" altLang="zh-CN" b="1" kern="100">
                <a:latin typeface="Times New Roman" panose="02020603050405020304"/>
                <a:ea typeface="黑体" panose="02010609060101010101" charset="-122"/>
                <a:cs typeface="宋体" panose="02010600030101010101" pitchFamily="2" charset="-122"/>
              </a:rPr>
              <a:t>(</a:t>
            </a:r>
            <a:r>
              <a:rPr lang="zh-CN" altLang="zh-CN" b="1" kern="100">
                <a:latin typeface="Times New Roman" panose="02020603050405020304"/>
                <a:ea typeface="黑体" panose="02010609060101010101" charset="-122"/>
                <a:cs typeface="宋体" panose="02010600030101010101" pitchFamily="2" charset="-122"/>
              </a:rPr>
              <a:t>一</a:t>
            </a:r>
            <a:r>
              <a:rPr lang="en-US" altLang="zh-CN" b="1" kern="100">
                <a:latin typeface="Times New Roman" panose="02020603050405020304"/>
                <a:ea typeface="黑体" panose="02010609060101010101" charset="-122"/>
                <a:cs typeface="宋体" panose="02010600030101010101" pitchFamily="2" charset="-122"/>
              </a:rPr>
              <a:t>)</a:t>
            </a:r>
            <a:r>
              <a:rPr lang="zh-CN" altLang="zh-CN" b="1" kern="100">
                <a:latin typeface="Times New Roman" panose="02020603050405020304"/>
                <a:ea typeface="黑体" panose="02010609060101010101" charset="-122"/>
                <a:cs typeface="宋体" panose="02010600030101010101" pitchFamily="2" charset="-122"/>
              </a:rPr>
              <a:t>散句变整句</a:t>
            </a:r>
            <a:endParaRPr lang="zh-CN" altLang="zh-CN" sz="1050" kern="100">
              <a:latin typeface="宋体" panose="02010600030101010101" pitchFamily="2" charset="-122"/>
              <a:cs typeface="Courier New" panose="02070309020205020404"/>
            </a:endParaRPr>
          </a:p>
          <a:p>
            <a:pPr algn="just">
              <a:spcAft>
                <a:spcPct val="0"/>
              </a:spcAft>
            </a:pPr>
            <a:r>
              <a:rPr lang="en-US" altLang="zh-CN" b="1" kern="100">
                <a:latin typeface="Times New Roman" panose="02020603050405020304"/>
                <a:ea typeface="黑体" panose="02010609060101010101" charset="-122"/>
                <a:cs typeface="Courier New" panose="02070309020205020404"/>
              </a:rPr>
              <a:t>[</a:t>
            </a:r>
            <a:r>
              <a:rPr lang="zh-CN" altLang="zh-CN" b="1" kern="100">
                <a:latin typeface="Times New Roman" panose="02020603050405020304"/>
                <a:ea typeface="黑体" panose="02010609060101010101" charset="-122"/>
                <a:cs typeface="Courier New" panose="02070309020205020404"/>
              </a:rPr>
              <a:t>解题技法</a:t>
            </a:r>
            <a:r>
              <a:rPr lang="en-US" altLang="zh-CN" b="1" kern="100">
                <a:latin typeface="Times New Roman" panose="02020603050405020304"/>
                <a:ea typeface="黑体" panose="02010609060101010101" charset="-122"/>
                <a:cs typeface="Courier New" panose="02070309020205020404"/>
              </a:rPr>
              <a:t>]</a:t>
            </a:r>
            <a:endParaRPr lang="zh-CN" altLang="zh-CN" sz="1050" kern="100">
              <a:latin typeface="宋体" panose="02010600030101010101" pitchFamily="2" charset="-122"/>
              <a:cs typeface="Courier New" panose="02070309020205020404"/>
            </a:endParaRPr>
          </a:p>
          <a:p>
            <a:pPr algn="ctr">
              <a:spcAft>
                <a:spcPct val="0"/>
              </a:spcAft>
            </a:pPr>
            <a:r>
              <a:rPr lang="zh-CN" altLang="zh-CN" b="1" kern="100">
                <a:solidFill>
                  <a:srgbClr val="0000FF"/>
                </a:solidFill>
                <a:latin typeface="Times New Roman" panose="02020603050405020304"/>
                <a:ea typeface="黑体" panose="02010609060101010101" charset="-122"/>
                <a:cs typeface="宋体" panose="02010600030101010101" pitchFamily="2" charset="-122"/>
              </a:rPr>
              <a:t>散句变整句</a:t>
            </a:r>
            <a:r>
              <a:rPr lang="en-US" altLang="zh-CN" b="1" kern="100">
                <a:solidFill>
                  <a:srgbClr val="0000FF"/>
                </a:solidFill>
                <a:latin typeface="宋体" panose="02010600030101010101" pitchFamily="2" charset="-122"/>
                <a:cs typeface="宋体" panose="02010600030101010101" pitchFamily="2" charset="-122"/>
              </a:rPr>
              <a:t>“</a:t>
            </a:r>
            <a:r>
              <a:rPr lang="en-US" altLang="zh-CN" b="1" kern="100">
                <a:solidFill>
                  <a:srgbClr val="0000FF"/>
                </a:solidFill>
                <a:latin typeface="Times New Roman" panose="02020603050405020304"/>
                <a:ea typeface="黑体" panose="02010609060101010101" charset="-122"/>
                <a:cs typeface="宋体" panose="02010600030101010101" pitchFamily="2" charset="-122"/>
              </a:rPr>
              <a:t>3</a:t>
            </a:r>
            <a:r>
              <a:rPr lang="zh-CN" altLang="zh-CN" b="1" kern="100">
                <a:solidFill>
                  <a:srgbClr val="0000FF"/>
                </a:solidFill>
                <a:latin typeface="Times New Roman" panose="02020603050405020304"/>
                <a:ea typeface="黑体" panose="02010609060101010101" charset="-122"/>
                <a:cs typeface="宋体" panose="02010600030101010101" pitchFamily="2" charset="-122"/>
              </a:rPr>
              <a:t>步骤</a:t>
            </a:r>
            <a:r>
              <a:rPr lang="en-US" altLang="zh-CN" b="1" kern="100">
                <a:solidFill>
                  <a:srgbClr val="0000FF"/>
                </a:solidFill>
                <a:latin typeface="宋体" panose="02010600030101010101" pitchFamily="2" charset="-122"/>
                <a:cs typeface="宋体" panose="02010600030101010101" pitchFamily="2" charset="-122"/>
              </a:rPr>
              <a:t>”</a:t>
            </a:r>
            <a:endParaRPr lang="en-US" altLang="zh-CN" sz="1050" b="1" kern="100">
              <a:solidFill>
                <a:srgbClr val="0000FF"/>
              </a:solidFill>
              <a:latin typeface="宋体" panose="02010600030101010101" pitchFamily="2" charset="-122"/>
              <a:cs typeface="宋体" panose="02010600030101010101" pitchFamily="2" charset="-122"/>
            </a:endParaRPr>
          </a:p>
        </p:txBody>
      </p:sp>
      <p:cxnSp>
        <p:nvCxnSpPr>
          <p:cNvPr id="3" name="直接连接符 2"/>
          <p:cNvCxnSpPr/>
          <p:nvPr/>
        </p:nvCxnSpPr>
        <p:spPr>
          <a:xfrm>
            <a:off x="2232645" y="5680986"/>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4" name="圆角矩形 3"/>
          <p:cNvSpPr/>
          <p:nvPr/>
        </p:nvSpPr>
        <p:spPr>
          <a:xfrm>
            <a:off x="702474" y="2339987"/>
            <a:ext cx="1530171" cy="888649"/>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5" name="文本框 9"/>
          <p:cNvSpPr txBox="1"/>
          <p:nvPr/>
        </p:nvSpPr>
        <p:spPr>
          <a:xfrm>
            <a:off x="977005" y="2375991"/>
            <a:ext cx="1039616"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tx1"/>
                </a:solidFill>
              </a:rPr>
              <a:t>第一步</a:t>
            </a:r>
          </a:p>
        </p:txBody>
      </p:sp>
      <p:sp>
        <p:nvSpPr>
          <p:cNvPr id="6" name="文本框 15"/>
          <p:cNvSpPr txBox="1"/>
          <p:nvPr/>
        </p:nvSpPr>
        <p:spPr>
          <a:xfrm>
            <a:off x="699474" y="2767969"/>
            <a:ext cx="1605179"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latin typeface="Times New Roman" panose="02020603050405020304"/>
                <a:ea typeface="宋体" panose="02010600030101010101" pitchFamily="2" charset="-122"/>
                <a:cs typeface="Times New Roman" panose="02020603050405020304"/>
              </a:rPr>
              <a:t>定基准句</a:t>
            </a:r>
            <a:endParaRPr lang="zh-CN" altLang="en-US" sz="2000">
              <a:solidFill>
                <a:schemeClr val="tx1"/>
              </a:solidFill>
              <a:latin typeface="宋体" panose="02010600030101010101" pitchFamily="2" charset="-122"/>
            </a:endParaRPr>
          </a:p>
        </p:txBody>
      </p:sp>
      <p:sp>
        <p:nvSpPr>
          <p:cNvPr id="7" name="圆角矩形 6"/>
          <p:cNvSpPr/>
          <p:nvPr/>
        </p:nvSpPr>
        <p:spPr>
          <a:xfrm>
            <a:off x="702474" y="3846974"/>
            <a:ext cx="1530171" cy="869277"/>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8" name="文本框 18"/>
          <p:cNvSpPr txBox="1"/>
          <p:nvPr/>
        </p:nvSpPr>
        <p:spPr>
          <a:xfrm>
            <a:off x="985107" y="3852155"/>
            <a:ext cx="1247539"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tx1"/>
                </a:solidFill>
              </a:rPr>
              <a:t>第二步</a:t>
            </a:r>
          </a:p>
        </p:txBody>
      </p:sp>
      <p:sp>
        <p:nvSpPr>
          <p:cNvPr id="9" name="文本框 19"/>
          <p:cNvSpPr txBox="1"/>
          <p:nvPr/>
        </p:nvSpPr>
        <p:spPr>
          <a:xfrm>
            <a:off x="576461" y="4244133"/>
            <a:ext cx="1836205"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latin typeface="Times New Roman" panose="02020603050405020304"/>
                <a:ea typeface="宋体" panose="02010600030101010101" pitchFamily="2" charset="-122"/>
                <a:cs typeface="Times New Roman" panose="02020603050405020304"/>
              </a:rPr>
              <a:t>仿基准句</a:t>
            </a:r>
            <a:endParaRPr lang="zh-CN" altLang="en-US" sz="2000">
              <a:solidFill>
                <a:schemeClr val="tx1"/>
              </a:solidFill>
              <a:latin typeface="宋体" panose="02010600030101010101" pitchFamily="2" charset="-122"/>
            </a:endParaRPr>
          </a:p>
        </p:txBody>
      </p:sp>
      <p:sp>
        <p:nvSpPr>
          <p:cNvPr id="10" name="文本框 25"/>
          <p:cNvSpPr txBox="1"/>
          <p:nvPr/>
        </p:nvSpPr>
        <p:spPr>
          <a:xfrm>
            <a:off x="2772704" y="2598402"/>
            <a:ext cx="7759714" cy="460375"/>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eaLnBrk="1">
              <a:spcAft>
                <a:spcPct val="0"/>
              </a:spcAft>
            </a:pPr>
            <a:r>
              <a:rPr lang="zh-CN" altLang="zh-CN" sz="2400" kern="100">
                <a:latin typeface="Times New Roman" panose="02020603050405020304"/>
                <a:ea typeface="宋体" panose="02010600030101010101" pitchFamily="2" charset="-122"/>
                <a:cs typeface="Times New Roman" panose="02020603050405020304"/>
              </a:rPr>
              <a:t>分析语句特点</a:t>
            </a:r>
            <a:r>
              <a:rPr lang="en-US" altLang="zh-CN" sz="2400" kern="100">
                <a:latin typeface="Times New Roman" panose="02020603050405020304"/>
                <a:ea typeface="宋体" panose="02010600030101010101" pitchFamily="2" charset="-122"/>
              </a:rPr>
              <a:t>,</a:t>
            </a:r>
            <a:r>
              <a:rPr lang="zh-CN" altLang="zh-CN" sz="2400" kern="100">
                <a:solidFill>
                  <a:srgbClr val="FF0000"/>
                </a:solidFill>
                <a:latin typeface="方正粗黑宋简体" panose="02000000000000000000" pitchFamily="2" charset="-122"/>
                <a:ea typeface="方正粗黑宋简体" panose="02000000000000000000" pitchFamily="2" charset="-122"/>
                <a:cs typeface="Times New Roman" panose="02020603050405020304"/>
              </a:rPr>
              <a:t>确定某一句为基准句</a:t>
            </a:r>
            <a:r>
              <a:rPr lang="zh-CN" altLang="zh-CN" sz="2400" kern="100">
                <a:latin typeface="Times New Roman" panose="02020603050405020304"/>
                <a:ea typeface="宋体" panose="02010600030101010101" pitchFamily="2" charset="-122"/>
                <a:cs typeface="Times New Roman" panose="02020603050405020304"/>
              </a:rPr>
              <a:t>。</a:t>
            </a:r>
            <a:endParaRPr lang="zh-CN" altLang="zh-CN" sz="1000" kern="100">
              <a:effectLst/>
              <a:latin typeface="宋体" panose="02010600030101010101" pitchFamily="2" charset="-122"/>
              <a:cs typeface="Courier New" panose="02070309020205020404"/>
            </a:endParaRPr>
          </a:p>
        </p:txBody>
      </p:sp>
      <p:sp>
        <p:nvSpPr>
          <p:cNvPr id="11" name="下箭头 10"/>
          <p:cNvSpPr/>
          <p:nvPr/>
        </p:nvSpPr>
        <p:spPr>
          <a:xfrm>
            <a:off x="1296541" y="3362403"/>
            <a:ext cx="222775" cy="345736"/>
          </a:xfrm>
          <a:prstGeom prst="downArrow">
            <a:avLst/>
          </a:prstGeom>
          <a:no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cxnSp>
        <p:nvCxnSpPr>
          <p:cNvPr id="12" name="直接连接符 11"/>
          <p:cNvCxnSpPr/>
          <p:nvPr/>
        </p:nvCxnSpPr>
        <p:spPr>
          <a:xfrm>
            <a:off x="2232645" y="4240826"/>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13" name="直接连接符 12"/>
          <p:cNvCxnSpPr/>
          <p:nvPr/>
        </p:nvCxnSpPr>
        <p:spPr>
          <a:xfrm>
            <a:off x="2232645" y="2824473"/>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14" name="文本框 25"/>
          <p:cNvSpPr txBox="1"/>
          <p:nvPr/>
        </p:nvSpPr>
        <p:spPr>
          <a:xfrm>
            <a:off x="2763639" y="3746501"/>
            <a:ext cx="7768779" cy="1198880"/>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nSpc>
                <a:spcPct val="150000"/>
              </a:lnSpc>
              <a:spcAft>
                <a:spcPct val="0"/>
              </a:spcAft>
            </a:pPr>
            <a:r>
              <a:rPr lang="zh-CN" altLang="zh-CN" sz="2400" kern="100">
                <a:latin typeface="宋体" panose="02010600030101010101" pitchFamily="2" charset="-122"/>
                <a:cs typeface="Courier New" panose="02070309020205020404"/>
              </a:rPr>
              <a:t>把其他句子调整成与基准句结构相同或相似的句子，</a:t>
            </a:r>
            <a:r>
              <a:rPr lang="zh-CN" altLang="zh-CN" sz="2400"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整体形成对偶或排比。</a:t>
            </a:r>
            <a:endParaRPr lang="zh-CN" altLang="zh-CN" sz="2400" kern="100">
              <a:solidFill>
                <a:srgbClr val="FF0000"/>
              </a:solidFill>
              <a:effectLst/>
              <a:latin typeface="方正粗黑宋简体" panose="02000000000000000000" pitchFamily="2" charset="-122"/>
              <a:ea typeface="方正粗黑宋简体" panose="02000000000000000000" pitchFamily="2" charset="-122"/>
              <a:cs typeface="Courier New" panose="02070309020205020404"/>
            </a:endParaRPr>
          </a:p>
        </p:txBody>
      </p:sp>
      <p:sp>
        <p:nvSpPr>
          <p:cNvPr id="15" name="圆角矩形 14"/>
          <p:cNvSpPr/>
          <p:nvPr/>
        </p:nvSpPr>
        <p:spPr>
          <a:xfrm>
            <a:off x="759854" y="5287134"/>
            <a:ext cx="1530171" cy="869277"/>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a:p>
        </p:txBody>
      </p:sp>
      <p:sp>
        <p:nvSpPr>
          <p:cNvPr id="16" name="文本框 18"/>
          <p:cNvSpPr txBox="1"/>
          <p:nvPr/>
        </p:nvSpPr>
        <p:spPr>
          <a:xfrm>
            <a:off x="1044513" y="5292315"/>
            <a:ext cx="1247539"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tx1"/>
                </a:solidFill>
              </a:rPr>
              <a:t>第三步</a:t>
            </a:r>
          </a:p>
        </p:txBody>
      </p:sp>
      <p:sp>
        <p:nvSpPr>
          <p:cNvPr id="17" name="文本框 19"/>
          <p:cNvSpPr txBox="1"/>
          <p:nvPr/>
        </p:nvSpPr>
        <p:spPr>
          <a:xfrm>
            <a:off x="612465" y="5679067"/>
            <a:ext cx="1836205"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latin typeface="Times New Roman" panose="02020603050405020304"/>
                <a:ea typeface="宋体" panose="02010600030101010101" pitchFamily="2" charset="-122"/>
                <a:cs typeface="Times New Roman" panose="02020603050405020304"/>
              </a:rPr>
              <a:t>理顺检查</a:t>
            </a:r>
            <a:endParaRPr lang="zh-CN" altLang="en-US" sz="2000">
              <a:solidFill>
                <a:schemeClr val="tx1"/>
              </a:solidFill>
              <a:latin typeface="宋体" panose="02010600030101010101" pitchFamily="2" charset="-122"/>
            </a:endParaRPr>
          </a:p>
        </p:txBody>
      </p:sp>
      <p:sp>
        <p:nvSpPr>
          <p:cNvPr id="18" name="下箭头 17"/>
          <p:cNvSpPr/>
          <p:nvPr/>
        </p:nvSpPr>
        <p:spPr>
          <a:xfrm>
            <a:off x="1332545" y="4824263"/>
            <a:ext cx="222775" cy="345736"/>
          </a:xfrm>
          <a:prstGeom prst="downArrow">
            <a:avLst/>
          </a:prstGeom>
          <a:no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19" name="文本框 25"/>
          <p:cNvSpPr txBox="1"/>
          <p:nvPr/>
        </p:nvSpPr>
        <p:spPr>
          <a:xfrm>
            <a:off x="2772705" y="5400327"/>
            <a:ext cx="7768779" cy="645160"/>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nSpc>
                <a:spcPct val="150000"/>
              </a:lnSpc>
              <a:spcAft>
                <a:spcPct val="0"/>
              </a:spcAft>
            </a:pPr>
            <a:r>
              <a:rPr lang="zh-CN" altLang="zh-CN" sz="2400"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调整理顺句子</a:t>
            </a:r>
            <a:r>
              <a:rPr lang="zh-CN" altLang="zh-CN" sz="2400" kern="100">
                <a:latin typeface="宋体" panose="02010600030101010101" pitchFamily="2" charset="-122"/>
                <a:cs typeface="Courier New" panose="02070309020205020404"/>
              </a:rPr>
              <a:t>，检查有无语意变化。</a:t>
            </a:r>
            <a:endParaRPr lang="zh-CN" altLang="zh-CN" sz="1000" kern="100">
              <a:effectLst/>
              <a:latin typeface="宋体" panose="02010600030101010101" pitchFamily="2" charset="-122"/>
              <a:cs typeface="Courier New" panose="02070309020205020404"/>
            </a:endParaRPr>
          </a:p>
        </p:txBody>
      </p:sp>
      <p:cxnSp>
        <p:nvCxnSpPr>
          <p:cNvPr id="20" name="直接连接符 19"/>
          <p:cNvCxnSpPr/>
          <p:nvPr/>
        </p:nvCxnSpPr>
        <p:spPr>
          <a:xfrm>
            <a:off x="715077" y="2760213"/>
            <a:ext cx="1517568"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21" name="直接连接符 20"/>
          <p:cNvCxnSpPr/>
          <p:nvPr/>
        </p:nvCxnSpPr>
        <p:spPr>
          <a:xfrm>
            <a:off x="708775" y="4228673"/>
            <a:ext cx="1517568"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22" name="直接连接符 21"/>
          <p:cNvCxnSpPr/>
          <p:nvPr/>
        </p:nvCxnSpPr>
        <p:spPr>
          <a:xfrm>
            <a:off x="743279" y="5669082"/>
            <a:ext cx="1517568"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Tree>
  </p:cSld>
  <p:clrMapOvr>
    <a:masterClrMapping/>
  </p:clrMapOvr>
  <p:transition spd="slow">
    <p:fade/>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1002470"/>
            <a:ext cx="10584000" cy="5045929"/>
          </a:xfrm>
        </p:spPr>
        <p:txBody>
          <a:bodyPr/>
          <a:lstStyle/>
          <a:p>
            <a:pPr algn="just">
              <a:lnSpc>
                <a:spcPct val="130000"/>
              </a:lnSpc>
              <a:spcAft>
                <a:spcPct val="0"/>
              </a:spcAft>
            </a:pPr>
            <a:r>
              <a:rPr lang="en-US" altLang="zh-CN" b="1" kern="100">
                <a:latin typeface="Times New Roman" panose="02020603050405020304"/>
                <a:cs typeface="宋体" panose="02010600030101010101" pitchFamily="2" charset="-122"/>
              </a:rPr>
              <a:t>3</a:t>
            </a:r>
            <a:r>
              <a:rPr lang="zh-CN" altLang="zh-CN" b="1" kern="100">
                <a:latin typeface="Times New Roman" panose="02020603050405020304"/>
                <a:cs typeface="宋体" panose="02010600030101010101" pitchFamily="2" charset="-122"/>
              </a:rPr>
              <a:t>．阅读下面的文字，请将画横线的句子改写成排比句。要求：不得改变原意。</a:t>
            </a:r>
            <a:endParaRPr lang="zh-CN" altLang="zh-CN" sz="1050" kern="100">
              <a:latin typeface="宋体" panose="02010600030101010101" pitchFamily="2" charset="-122"/>
              <a:cs typeface="Courier New" panose="02070309020205020404"/>
            </a:endParaRPr>
          </a:p>
          <a:p>
            <a:pPr indent="713740" algn="just">
              <a:lnSpc>
                <a:spcPct val="130000"/>
              </a:lnSpc>
              <a:spcAft>
                <a:spcPct val="0"/>
              </a:spcAft>
            </a:pPr>
            <a:r>
              <a:rPr lang="zh-CN" altLang="zh-CN" b="1" kern="100">
                <a:latin typeface="Times New Roman" panose="02020603050405020304"/>
                <a:ea typeface="楷体" panose="02010609060101010101" charset="-122"/>
                <a:cs typeface="宋体" panose="02010600030101010101" pitchFamily="2" charset="-122"/>
              </a:rPr>
              <a:t>焦裕禄是闻名全国、感动全国的</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县委书记的好榜样</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。他在兰考县忘我奋斗一年零五个月，积劳成疾，英年早逝。焦裕禄</a:t>
            </a:r>
            <a:r>
              <a:rPr lang="zh-CN" altLang="zh-CN" b="1" u="sng" kern="100">
                <a:latin typeface="Times New Roman" panose="02020603050405020304"/>
                <a:ea typeface="楷体" panose="02010609060101010101" charset="-122"/>
                <a:cs typeface="宋体" panose="02010600030101010101" pitchFamily="2" charset="-122"/>
              </a:rPr>
              <a:t>是为人民拼死拼活谋福祉的领导干部的优秀代表；为信仰无怨无悔做奉献，成为共产党人的光辉典范；在为祖国艰苦奋斗创新功的时代里，他是那一代人的精神符号。</a:t>
            </a:r>
            <a:r>
              <a:rPr lang="zh-CN" altLang="zh-CN" b="1" kern="100">
                <a:latin typeface="Times New Roman" panose="02020603050405020304"/>
                <a:ea typeface="楷体" panose="02010609060101010101" charset="-122"/>
                <a:cs typeface="宋体" panose="02010600030101010101" pitchFamily="2" charset="-122"/>
              </a:rPr>
              <a:t>人民是不会忘记焦裕禄的。</a:t>
            </a:r>
            <a:endParaRPr lang="zh-CN" altLang="zh-CN" sz="1050" kern="100">
              <a:latin typeface="宋体" panose="02010600030101010101" pitchFamily="2" charset="-122"/>
              <a:cs typeface="Courier New" panose="02070309020205020404"/>
            </a:endParaRPr>
          </a:p>
          <a:p>
            <a:pPr algn="just">
              <a:lnSpc>
                <a:spcPct val="130000"/>
              </a:lnSpc>
              <a:spcAft>
                <a:spcPct val="0"/>
              </a:spcAft>
            </a:pPr>
            <a:r>
              <a:rPr lang="en-US" altLang="zh-CN" b="1" kern="100">
                <a:solidFill>
                  <a:srgbClr val="000000"/>
                </a:solidFill>
                <a:latin typeface="Times New Roman" panose="02020603050405020304"/>
                <a:ea typeface="楷体" panose="02010609060101010101" charset="-122"/>
                <a:cs typeface="Courier New" panose="02070309020205020404"/>
              </a:rPr>
              <a:t>_________________________________________________________</a:t>
            </a:r>
            <a:endParaRPr lang="zh-CN" altLang="zh-CN" sz="1050" kern="100">
              <a:latin typeface="宋体" panose="02010600030101010101" pitchFamily="2" charset="-122"/>
              <a:cs typeface="Courier New" panose="02070309020205020404"/>
            </a:endParaRPr>
          </a:p>
          <a:p>
            <a:pPr algn="just">
              <a:lnSpc>
                <a:spcPct val="130000"/>
              </a:lnSpc>
              <a:spcAft>
                <a:spcPct val="0"/>
              </a:spcAft>
            </a:pPr>
            <a:r>
              <a:rPr lang="en-US" altLang="zh-CN" b="1" kern="100">
                <a:solidFill>
                  <a:srgbClr val="000000"/>
                </a:solidFill>
                <a:latin typeface="Times New Roman" panose="02020603050405020304"/>
                <a:cs typeface="宋体" panose="02010600030101010101" pitchFamily="2" charset="-122"/>
              </a:rPr>
              <a:t>_________________________________________________________</a:t>
            </a:r>
            <a:endParaRPr lang="zh-CN" altLang="zh-CN" sz="1050" kern="100">
              <a:effectLst/>
              <a:latin typeface="宋体" panose="02010600030101010101" pitchFamily="2" charset="-122"/>
              <a:cs typeface="Courier New" panose="02070309020205020404"/>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1</a:t>
            </a:r>
          </a:p>
        </p:txBody>
      </p:sp>
      <p:sp>
        <p:nvSpPr>
          <p:cNvPr id="4" name="Text Box 13">
            <a:hlinkClick r:id="rId3" action="ppaction://hlinksldjump?num=16"/>
          </p:cNvPr>
          <p:cNvSpPr txBox="1">
            <a:spLocks noChangeArrowheads="1"/>
          </p:cNvSpPr>
          <p:nvPr/>
        </p:nvSpPr>
        <p:spPr bwMode="auto">
          <a:xfrm>
            <a:off x="4545841" y="6033979"/>
            <a:ext cx="325437" cy="427038"/>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3</a:t>
            </a:r>
          </a:p>
        </p:txBody>
      </p:sp>
      <p:sp>
        <p:nvSpPr>
          <p:cNvPr id="5" name="Text Box 14"/>
          <p:cNvSpPr txBox="1">
            <a:spLocks noChangeArrowheads="1"/>
          </p:cNvSpPr>
          <p:nvPr/>
        </p:nvSpPr>
        <p:spPr bwMode="auto">
          <a:xfrm>
            <a:off x="5576397" y="6037995"/>
            <a:ext cx="327025" cy="427038"/>
          </a:xfrm>
          <a:prstGeom prst="rect">
            <a:avLst/>
          </a:prstGeom>
          <a:solidFill>
            <a:schemeClr val="bg1"/>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5</a:t>
            </a:r>
          </a:p>
        </p:txBody>
      </p:sp>
      <p:sp>
        <p:nvSpPr>
          <p:cNvPr id="6" name="Text Box 15">
            <a:hlinkClick r:id="rId4" action="ppaction://hlinksldjump?num=11"/>
          </p:cNvPr>
          <p:cNvSpPr txBox="1">
            <a:spLocks noChangeArrowheads="1"/>
          </p:cNvSpPr>
          <p:nvPr/>
        </p:nvSpPr>
        <p:spPr bwMode="auto">
          <a:xfrm>
            <a:off x="4026594" y="6042011"/>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2</a:t>
            </a:r>
          </a:p>
        </p:txBody>
      </p:sp>
      <p:sp>
        <p:nvSpPr>
          <p:cNvPr id="7" name="Text Box 16"/>
          <p:cNvSpPr txBox="1">
            <a:spLocks noChangeArrowheads="1"/>
          </p:cNvSpPr>
          <p:nvPr/>
        </p:nvSpPr>
        <p:spPr bwMode="auto">
          <a:xfrm>
            <a:off x="5060325" y="6046030"/>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p:cNvSpPr txBox="1">
            <a:spLocks noChangeArrowheads="1"/>
          </p:cNvSpPr>
          <p:nvPr/>
        </p:nvSpPr>
        <p:spPr bwMode="auto">
          <a:xfrm>
            <a:off x="6092469" y="6037670"/>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
        <p:nvSpPr>
          <p:cNvPr id="11" name="副标题 13"/>
          <p:cNvSpPr txBox="1"/>
          <p:nvPr/>
        </p:nvSpPr>
        <p:spPr>
          <a:xfrm>
            <a:off x="468449" y="611795"/>
            <a:ext cx="1872208" cy="523220"/>
          </a:xfrm>
          <a:prstGeom prst="rect">
            <a:avLst/>
          </a:prstGeom>
        </p:spPr>
        <p:txBody>
          <a:bodyPr>
            <a:spAutoFit/>
          </a:bodyPr>
          <a:lstStyle>
            <a:defPPr>
              <a:defRPr lang="zh-CN"/>
            </a:defPPr>
            <a:lvl1pPr marL="0" indent="0" algn="l" defTabSz="863600" rtl="0" eaLnBrk="1" fontAlgn="auto" hangingPunct="0">
              <a:lnSpc>
                <a:spcPct val="150000"/>
              </a:lnSpc>
              <a:spcBef>
                <a:spcPct val="0"/>
              </a:spcBef>
              <a:spcAft>
                <a:spcPct val="0"/>
              </a:spcAft>
              <a:buFont typeface="Arial" pitchFamily="34" charset="0"/>
              <a:buNone/>
              <a:tabLst>
                <a:tab pos="5116195"/>
                <a:tab pos="9421495"/>
              </a:tabLst>
              <a:defRPr sz="2800" b="1" kern="1200">
                <a:solidFill>
                  <a:schemeClr val="tx1"/>
                </a:solidFill>
                <a:latin typeface="+mn-lt"/>
                <a:ea typeface="+mn-ea"/>
                <a:cs typeface="+mn-cs"/>
              </a:defRPr>
            </a:lvl1pPr>
            <a:lvl2pPr marL="457200" indent="0" algn="ctr" defTabSz="863600" rtl="0" eaLnBrk="0" fontAlgn="base" hangingPunct="0">
              <a:lnSpc>
                <a:spcPct val="90000"/>
              </a:lnSpc>
              <a:spcBef>
                <a:spcPts val="475"/>
              </a:spcBef>
              <a:spcAft>
                <a:spcPct val="0"/>
              </a:spcAft>
              <a:buFont typeface="Arial" pitchFamily="34" charset="0"/>
              <a:buNone/>
              <a:defRPr sz="2000" b="1" kern="1200">
                <a:solidFill>
                  <a:schemeClr val="tx1"/>
                </a:solidFill>
                <a:latin typeface="+mn-lt"/>
                <a:ea typeface="+mn-ea"/>
                <a:cs typeface="+mn-cs"/>
              </a:defRPr>
            </a:lvl2pPr>
            <a:lvl3pPr marL="914400" indent="0" algn="ctr" defTabSz="863600" rtl="0" eaLnBrk="0" fontAlgn="base" hangingPunct="0">
              <a:lnSpc>
                <a:spcPct val="90000"/>
              </a:lnSpc>
              <a:spcBef>
                <a:spcPts val="475"/>
              </a:spcBef>
              <a:spcAft>
                <a:spcPct val="0"/>
              </a:spcAft>
              <a:buFont typeface="Arial" pitchFamily="34" charset="0"/>
              <a:buNone/>
              <a:defRPr sz="1800" b="1" kern="1200">
                <a:solidFill>
                  <a:schemeClr val="tx1"/>
                </a:solidFill>
                <a:latin typeface="+mn-lt"/>
                <a:ea typeface="+mn-ea"/>
                <a:cs typeface="+mn-cs"/>
              </a:defRPr>
            </a:lvl3pPr>
            <a:lvl4pPr marL="1371600" indent="0" algn="ctr" defTabSz="863600" rtl="0" eaLnBrk="0" fontAlgn="base" hangingPunct="0">
              <a:lnSpc>
                <a:spcPct val="90000"/>
              </a:lnSpc>
              <a:spcBef>
                <a:spcPts val="475"/>
              </a:spcBef>
              <a:spcAft>
                <a:spcPct val="0"/>
              </a:spcAft>
              <a:buFont typeface="Arial" pitchFamily="34" charset="0"/>
              <a:buNone/>
              <a:defRPr sz="1600" b="1" kern="1200">
                <a:solidFill>
                  <a:schemeClr val="tx1"/>
                </a:solidFill>
                <a:latin typeface="+mn-lt"/>
                <a:ea typeface="+mn-ea"/>
                <a:cs typeface="+mn-cs"/>
              </a:defRPr>
            </a:lvl4pPr>
            <a:lvl5pPr marL="1828800" indent="0" algn="ctr" defTabSz="863600" rtl="0" eaLnBrk="0" fontAlgn="base" hangingPunct="0">
              <a:lnSpc>
                <a:spcPct val="90000"/>
              </a:lnSpc>
              <a:spcBef>
                <a:spcPts val="475"/>
              </a:spcBef>
              <a:spcAft>
                <a:spcPct val="0"/>
              </a:spcAft>
              <a:buFont typeface="Arial" pitchFamily="34" charset="0"/>
              <a:buNone/>
              <a:defRPr sz="1600" b="1"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9pPr>
          </a:lstStyle>
          <a:p>
            <a:pPr algn="just">
              <a:lnSpc>
                <a:spcPct val="100000"/>
              </a:lnSpc>
              <a:spcAft>
                <a:spcPct val="0"/>
              </a:spcAft>
            </a:pPr>
            <a:r>
              <a:rPr lang="zh-CN" altLang="en-US" b="1">
                <a:solidFill>
                  <a:srgbClr val="0000FF"/>
                </a:solidFill>
                <a:latin typeface="Times New Roman" panose="02020603050405020304" pitchFamily="18" charset="0"/>
                <a:ea typeface="黑体" panose="02010609060101010101" charset="-122"/>
                <a:cs typeface="Times New Roman" panose="02020603050405020304" pitchFamily="18" charset="0"/>
              </a:rPr>
              <a:t>即时训练</a:t>
            </a:r>
            <a:endParaRPr lang="en-US" altLang="zh-CN" b="1">
              <a:solidFill>
                <a:srgbClr val="0000FF"/>
              </a:solidFill>
              <a:latin typeface="Times New Roman" panose="02020603050405020304" pitchFamily="18" charset="0"/>
              <a:ea typeface="黑体" panose="02010609060101010101" charset="-122"/>
              <a:cs typeface="Times New Roman" panose="02020603050405020304" pitchFamily="18" charset="0"/>
            </a:endParaRPr>
          </a:p>
        </p:txBody>
      </p:sp>
    </p:spTree>
  </p:cSld>
  <p:clrMapOvr>
    <a:masterClrMapping/>
  </p:clrMapOvr>
  <p:transition spd="slow">
    <p:fade/>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697605"/>
            <a:ext cx="10584000" cy="5242782"/>
          </a:xfrm>
        </p:spPr>
        <p:txBody>
          <a:bodyPr/>
          <a:lstStyle/>
          <a:p>
            <a:pPr algn="just">
              <a:lnSpc>
                <a:spcPct val="135000"/>
              </a:lnSpc>
              <a:spcAft>
                <a:spcPct val="0"/>
              </a:spcAft>
            </a:pPr>
            <a:r>
              <a:rPr lang="en-US" altLang="zh-CN" b="1" kern="100">
                <a:solidFill>
                  <a:srgbClr val="0000FF"/>
                </a:solidFill>
                <a:latin typeface="Times New Roman" panose="02020603050405020304"/>
                <a:ea typeface="黑体" panose="02010609060101010101" charset="-122"/>
                <a:cs typeface="Courier New" panose="02070309020205020404"/>
              </a:rPr>
              <a:t>[</a:t>
            </a:r>
            <a:r>
              <a:rPr lang="zh-CN" altLang="zh-CN" b="1" kern="100">
                <a:solidFill>
                  <a:srgbClr val="0000FF"/>
                </a:solidFill>
                <a:latin typeface="Times New Roman" panose="02020603050405020304"/>
                <a:ea typeface="黑体" panose="02010609060101010101" charset="-122"/>
                <a:cs typeface="Courier New" panose="02070309020205020404"/>
              </a:rPr>
              <a:t>解析</a:t>
            </a:r>
            <a:r>
              <a:rPr lang="en-US" altLang="zh-CN" b="1" kern="100">
                <a:solidFill>
                  <a:srgbClr val="0000FF"/>
                </a:solidFill>
                <a:latin typeface="Times New Roman" panose="02020603050405020304"/>
                <a:ea typeface="黑体" panose="02010609060101010101" charset="-122"/>
                <a:cs typeface="Courier New" panose="02070309020205020404"/>
              </a:rPr>
              <a:t>]</a:t>
            </a:r>
            <a:r>
              <a:rPr lang="zh-CN" altLang="zh-CN" b="1" kern="100">
                <a:solidFill>
                  <a:srgbClr val="0000FF"/>
                </a:solidFill>
                <a:latin typeface="Times New Roman" panose="02020603050405020304"/>
                <a:ea typeface="黑体" panose="02010609060101010101" charset="-122"/>
                <a:cs typeface="Courier New" panose="02070309020205020404"/>
              </a:rPr>
              <a:t>　</a:t>
            </a:r>
            <a:r>
              <a:rPr lang="zh-CN" altLang="zh-CN" b="1" kern="100">
                <a:latin typeface="Times New Roman" panose="02020603050405020304"/>
                <a:ea typeface="楷体" panose="02010609060101010101" charset="-122"/>
                <a:cs typeface="宋体" panose="02010600030101010101" pitchFamily="2" charset="-122"/>
              </a:rPr>
              <a:t>第一步：定基准句。根据画线句子的结构特点，可以将</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是为人民拼死拼活谋福祉的领导干部的优秀代表</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作为基准句。</a:t>
            </a:r>
            <a:endParaRPr lang="zh-CN" altLang="zh-CN" sz="1050" kern="100">
              <a:latin typeface="宋体" panose="02010600030101010101" pitchFamily="2" charset="-122"/>
              <a:cs typeface="Courier New" panose="02070309020205020404"/>
            </a:endParaRPr>
          </a:p>
          <a:p>
            <a:pPr algn="just">
              <a:lnSpc>
                <a:spcPct val="135000"/>
              </a:lnSpc>
              <a:spcAft>
                <a:spcPct val="0"/>
              </a:spcAft>
            </a:pPr>
            <a:r>
              <a:rPr lang="zh-CN" altLang="zh-CN" b="1" kern="100">
                <a:latin typeface="Times New Roman" panose="02020603050405020304"/>
                <a:ea typeface="楷体" panose="02010609060101010101" charset="-122"/>
                <a:cs typeface="宋体" panose="02010600030101010101" pitchFamily="2" charset="-122"/>
              </a:rPr>
              <a:t>第二步：仿基准句。寻找重复性用语，在画线句子中，可以将</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是</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作为重复性词语，即排比句的标志性词语。</a:t>
            </a:r>
            <a:endParaRPr lang="zh-CN" altLang="zh-CN" sz="1050" kern="100">
              <a:latin typeface="宋体" panose="02010600030101010101" pitchFamily="2" charset="-122"/>
              <a:cs typeface="Courier New" panose="02070309020205020404"/>
            </a:endParaRPr>
          </a:p>
          <a:p>
            <a:pPr algn="just">
              <a:lnSpc>
                <a:spcPct val="135000"/>
              </a:lnSpc>
              <a:spcAft>
                <a:spcPct val="0"/>
              </a:spcAft>
            </a:pPr>
            <a:r>
              <a:rPr lang="zh-CN" altLang="zh-CN" b="1" kern="100">
                <a:latin typeface="Times New Roman" panose="02020603050405020304"/>
                <a:ea typeface="楷体" panose="02010609060101010101" charset="-122"/>
                <a:cs typeface="宋体" panose="02010600030101010101" pitchFamily="2" charset="-122"/>
              </a:rPr>
              <a:t>第三步：理顺检查。将剩余句子加上重复性词语改成与基准句结构相似的句子。</a:t>
            </a:r>
            <a:endParaRPr lang="zh-CN" altLang="zh-CN" sz="1050" kern="100">
              <a:latin typeface="宋体" panose="02010600030101010101" pitchFamily="2" charset="-122"/>
              <a:cs typeface="Courier New" panose="02070309020205020404"/>
            </a:endParaRPr>
          </a:p>
          <a:p>
            <a:pPr algn="just">
              <a:lnSpc>
                <a:spcPct val="135000"/>
              </a:lnSpc>
              <a:spcAft>
                <a:spcPct val="0"/>
              </a:spcAft>
            </a:pPr>
            <a:r>
              <a:rPr lang="en-US"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答案</a:t>
            </a:r>
            <a:r>
              <a:rPr lang="en-US"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　</a:t>
            </a:r>
            <a:r>
              <a:rPr lang="en-US"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示例</a:t>
            </a:r>
            <a:r>
              <a:rPr lang="en-US"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是为</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人民拼死拼活谋福祉的领导干部</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的优秀代表</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是为</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信仰无怨无悔做奉献的共产党人</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的光辉典范</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是为</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祖国艰苦奋斗创新功的那一代人</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的精神符号</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a:t>
            </a:r>
            <a:endParaRPr lang="zh-CN" altLang="zh-CN" sz="1050" kern="100">
              <a:solidFill>
                <a:srgbClr val="0000FF"/>
              </a:solidFill>
              <a:effectLst/>
              <a:latin typeface="方正粗黑宋简体" panose="02000000000000000000" pitchFamily="2" charset="-122"/>
              <a:ea typeface="方正粗黑宋简体" panose="02000000000000000000" pitchFamily="2" charset="-122"/>
              <a:cs typeface="Courier New" panose="02070309020205020404"/>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1</a:t>
            </a:r>
          </a:p>
        </p:txBody>
      </p:sp>
      <p:sp>
        <p:nvSpPr>
          <p:cNvPr id="4" name="Text Box 13">
            <a:hlinkClick r:id="rId3" action="ppaction://hlinksldjump?num=16"/>
          </p:cNvPr>
          <p:cNvSpPr txBox="1">
            <a:spLocks noChangeArrowheads="1"/>
          </p:cNvSpPr>
          <p:nvPr/>
        </p:nvSpPr>
        <p:spPr bwMode="auto">
          <a:xfrm>
            <a:off x="4545841" y="6033979"/>
            <a:ext cx="325437" cy="427038"/>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3</a:t>
            </a:r>
          </a:p>
        </p:txBody>
      </p:sp>
      <p:sp>
        <p:nvSpPr>
          <p:cNvPr id="5" name="Text Box 14"/>
          <p:cNvSpPr txBox="1">
            <a:spLocks noChangeArrowheads="1"/>
          </p:cNvSpPr>
          <p:nvPr/>
        </p:nvSpPr>
        <p:spPr bwMode="auto">
          <a:xfrm>
            <a:off x="5576397" y="6037995"/>
            <a:ext cx="327025" cy="427038"/>
          </a:xfrm>
          <a:prstGeom prst="rect">
            <a:avLst/>
          </a:prstGeom>
          <a:solidFill>
            <a:schemeClr val="bg1"/>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5</a:t>
            </a:r>
          </a:p>
        </p:txBody>
      </p:sp>
      <p:sp>
        <p:nvSpPr>
          <p:cNvPr id="6" name="Text Box 15">
            <a:hlinkClick r:id="rId4" action="ppaction://hlinksldjump?num=11"/>
          </p:cNvPr>
          <p:cNvSpPr txBox="1">
            <a:spLocks noChangeArrowheads="1"/>
          </p:cNvSpPr>
          <p:nvPr/>
        </p:nvSpPr>
        <p:spPr bwMode="auto">
          <a:xfrm>
            <a:off x="4026594" y="6042011"/>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2</a:t>
            </a:r>
          </a:p>
        </p:txBody>
      </p:sp>
      <p:sp>
        <p:nvSpPr>
          <p:cNvPr id="7" name="Text Box 16"/>
          <p:cNvSpPr txBox="1">
            <a:spLocks noChangeArrowheads="1"/>
          </p:cNvSpPr>
          <p:nvPr/>
        </p:nvSpPr>
        <p:spPr bwMode="auto">
          <a:xfrm>
            <a:off x="5060325" y="6046030"/>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p:cNvSpPr txBox="1">
            <a:spLocks noChangeArrowheads="1"/>
          </p:cNvSpPr>
          <p:nvPr/>
        </p:nvSpPr>
        <p:spPr bwMode="auto">
          <a:xfrm>
            <a:off x="6092469" y="6037670"/>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Effect transition="in" filter="blinds(horizontal)">
                                      <p:cBhvr>
                                        <p:cTn id="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575791"/>
            <a:ext cx="10584000" cy="1949508"/>
          </a:xfrm>
        </p:spPr>
        <p:txBody>
          <a:bodyPr/>
          <a:lstStyle/>
          <a:p>
            <a:pPr algn="just">
              <a:spcAft>
                <a:spcPct val="0"/>
              </a:spcAft>
            </a:pPr>
            <a:r>
              <a:rPr lang="en-US" altLang="zh-CN" b="1" kern="100">
                <a:latin typeface="Times New Roman" panose="02020603050405020304"/>
                <a:ea typeface="黑体" panose="02010609060101010101" charset="-122"/>
                <a:cs typeface="宋体" panose="02010600030101010101" pitchFamily="2" charset="-122"/>
              </a:rPr>
              <a:t>(</a:t>
            </a:r>
            <a:r>
              <a:rPr lang="zh-CN" altLang="zh-CN" b="1" kern="100">
                <a:latin typeface="Times New Roman" panose="02020603050405020304"/>
                <a:ea typeface="黑体" panose="02010609060101010101" charset="-122"/>
                <a:cs typeface="宋体" panose="02010600030101010101" pitchFamily="2" charset="-122"/>
              </a:rPr>
              <a:t>二</a:t>
            </a:r>
            <a:r>
              <a:rPr lang="en-US" altLang="zh-CN" b="1" kern="100">
                <a:latin typeface="Times New Roman" panose="02020603050405020304"/>
                <a:ea typeface="黑体" panose="02010609060101010101" charset="-122"/>
                <a:cs typeface="宋体" panose="02010600030101010101" pitchFamily="2" charset="-122"/>
              </a:rPr>
              <a:t>)</a:t>
            </a:r>
            <a:r>
              <a:rPr lang="zh-CN" altLang="zh-CN" b="1" kern="100">
                <a:latin typeface="Times New Roman" panose="02020603050405020304"/>
                <a:ea typeface="黑体" panose="02010609060101010101" charset="-122"/>
                <a:cs typeface="宋体" panose="02010600030101010101" pitchFamily="2" charset="-122"/>
              </a:rPr>
              <a:t>整句变散句</a:t>
            </a:r>
            <a:endParaRPr lang="zh-CN" altLang="zh-CN" sz="1050" kern="100">
              <a:latin typeface="宋体" panose="02010600030101010101" pitchFamily="2" charset="-122"/>
              <a:cs typeface="Courier New" panose="02070309020205020404"/>
            </a:endParaRPr>
          </a:p>
          <a:p>
            <a:pPr algn="just">
              <a:spcAft>
                <a:spcPct val="0"/>
              </a:spcAft>
            </a:pPr>
            <a:r>
              <a:rPr lang="en-US" altLang="zh-CN" b="1" kern="100">
                <a:latin typeface="Times New Roman" panose="02020603050405020304"/>
                <a:ea typeface="黑体" panose="02010609060101010101" charset="-122"/>
                <a:cs typeface="Courier New" panose="02070309020205020404"/>
              </a:rPr>
              <a:t>[</a:t>
            </a:r>
            <a:r>
              <a:rPr lang="zh-CN" altLang="zh-CN" b="1" kern="100">
                <a:latin typeface="Times New Roman" panose="02020603050405020304"/>
                <a:ea typeface="黑体" panose="02010609060101010101" charset="-122"/>
                <a:cs typeface="Courier New" panose="02070309020205020404"/>
              </a:rPr>
              <a:t>解题技法</a:t>
            </a:r>
            <a:r>
              <a:rPr lang="en-US" altLang="zh-CN" b="1" kern="100">
                <a:latin typeface="Times New Roman" panose="02020603050405020304"/>
                <a:ea typeface="黑体" panose="02010609060101010101" charset="-122"/>
                <a:cs typeface="Courier New" panose="02070309020205020404"/>
              </a:rPr>
              <a:t>]</a:t>
            </a:r>
            <a:endParaRPr lang="zh-CN" altLang="zh-CN" sz="1050" kern="100">
              <a:latin typeface="宋体" panose="02010600030101010101" pitchFamily="2" charset="-122"/>
              <a:cs typeface="Courier New" panose="02070309020205020404"/>
            </a:endParaRPr>
          </a:p>
          <a:p>
            <a:pPr algn="ctr">
              <a:spcAft>
                <a:spcPct val="0"/>
              </a:spcAft>
            </a:pPr>
            <a:r>
              <a:rPr lang="zh-CN" altLang="zh-CN" b="1" kern="100">
                <a:solidFill>
                  <a:srgbClr val="FF0000"/>
                </a:solidFill>
                <a:latin typeface="Times New Roman" panose="02020603050405020304"/>
                <a:ea typeface="黑体" panose="02010609060101010101" charset="-122"/>
                <a:cs typeface="宋体" panose="02010600030101010101" pitchFamily="2" charset="-122"/>
              </a:rPr>
              <a:t>整句变散句</a:t>
            </a:r>
            <a:r>
              <a:rPr lang="en-US" altLang="zh-CN" b="1" kern="100">
                <a:solidFill>
                  <a:srgbClr val="FF0000"/>
                </a:solidFill>
                <a:latin typeface="宋体" panose="02010600030101010101" pitchFamily="2" charset="-122"/>
                <a:cs typeface="宋体" panose="02010600030101010101" pitchFamily="2" charset="-122"/>
              </a:rPr>
              <a:t>“</a:t>
            </a:r>
            <a:r>
              <a:rPr lang="en-US" altLang="zh-CN" b="1" kern="100">
                <a:solidFill>
                  <a:srgbClr val="FF0000"/>
                </a:solidFill>
                <a:latin typeface="Times New Roman" panose="02020603050405020304"/>
                <a:ea typeface="黑体" panose="02010609060101010101" charset="-122"/>
                <a:cs typeface="宋体" panose="02010600030101010101" pitchFamily="2" charset="-122"/>
              </a:rPr>
              <a:t>3</a:t>
            </a:r>
            <a:r>
              <a:rPr lang="zh-CN" altLang="zh-CN" b="1" kern="100">
                <a:solidFill>
                  <a:srgbClr val="FF0000"/>
                </a:solidFill>
                <a:latin typeface="Times New Roman" panose="02020603050405020304"/>
                <a:ea typeface="黑体" panose="02010609060101010101" charset="-122"/>
                <a:cs typeface="宋体" panose="02010600030101010101" pitchFamily="2" charset="-122"/>
              </a:rPr>
              <a:t>步骤</a:t>
            </a:r>
            <a:r>
              <a:rPr lang="en-US" altLang="zh-CN" b="1" kern="100">
                <a:solidFill>
                  <a:srgbClr val="FF0000"/>
                </a:solidFill>
                <a:latin typeface="宋体" panose="02010600030101010101" pitchFamily="2" charset="-122"/>
                <a:cs typeface="宋体" panose="02010600030101010101" pitchFamily="2" charset="-122"/>
              </a:rPr>
              <a:t>”</a:t>
            </a:r>
            <a:endParaRPr lang="en-US" altLang="zh-CN" sz="1050" b="1" kern="100">
              <a:solidFill>
                <a:srgbClr val="FF0000"/>
              </a:solidFill>
              <a:latin typeface="宋体" panose="02010600030101010101" pitchFamily="2" charset="-122"/>
              <a:cs typeface="宋体" panose="02010600030101010101" pitchFamily="2" charset="-122"/>
            </a:endParaRPr>
          </a:p>
        </p:txBody>
      </p:sp>
      <p:cxnSp>
        <p:nvCxnSpPr>
          <p:cNvPr id="3" name="直接连接符 2"/>
          <p:cNvCxnSpPr/>
          <p:nvPr/>
        </p:nvCxnSpPr>
        <p:spPr>
          <a:xfrm>
            <a:off x="2232645" y="5788998"/>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4" name="圆角矩形 3"/>
          <p:cNvSpPr/>
          <p:nvPr/>
        </p:nvSpPr>
        <p:spPr>
          <a:xfrm>
            <a:off x="504454" y="2447999"/>
            <a:ext cx="1728192" cy="1116124"/>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5" name="文本框 9"/>
          <p:cNvSpPr txBox="1"/>
          <p:nvPr/>
        </p:nvSpPr>
        <p:spPr>
          <a:xfrm>
            <a:off x="977005" y="2484003"/>
            <a:ext cx="1039616"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tx1"/>
                </a:solidFill>
              </a:rPr>
              <a:t>第一步</a:t>
            </a:r>
          </a:p>
        </p:txBody>
      </p:sp>
      <p:sp>
        <p:nvSpPr>
          <p:cNvPr id="6" name="文本框 15"/>
          <p:cNvSpPr txBox="1"/>
          <p:nvPr/>
        </p:nvSpPr>
        <p:spPr>
          <a:xfrm>
            <a:off x="423566" y="2844043"/>
            <a:ext cx="1980221" cy="707886"/>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solidFill>
                  <a:srgbClr val="FF0000"/>
                </a:solidFill>
                <a:latin typeface="Times New Roman" panose="02020603050405020304"/>
                <a:ea typeface="宋体" panose="02010600030101010101" pitchFamily="2" charset="-122"/>
                <a:cs typeface="Times New Roman" panose="02020603050405020304"/>
              </a:rPr>
              <a:t>去掉重复内容，取消修辞手法</a:t>
            </a:r>
            <a:endParaRPr lang="zh-CN" altLang="en-US" sz="2000">
              <a:solidFill>
                <a:srgbClr val="FF0000"/>
              </a:solidFill>
              <a:latin typeface="宋体" panose="02010600030101010101" pitchFamily="2" charset="-122"/>
            </a:endParaRPr>
          </a:p>
        </p:txBody>
      </p:sp>
      <p:sp>
        <p:nvSpPr>
          <p:cNvPr id="7" name="圆角矩形 6"/>
          <p:cNvSpPr/>
          <p:nvPr/>
        </p:nvSpPr>
        <p:spPr>
          <a:xfrm>
            <a:off x="504454" y="3954986"/>
            <a:ext cx="1728192" cy="869277"/>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8" name="文本框 18"/>
          <p:cNvSpPr txBox="1"/>
          <p:nvPr/>
        </p:nvSpPr>
        <p:spPr>
          <a:xfrm>
            <a:off x="900497" y="3960167"/>
            <a:ext cx="1247539"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tx1"/>
                </a:solidFill>
              </a:rPr>
              <a:t>第二步</a:t>
            </a:r>
          </a:p>
        </p:txBody>
      </p:sp>
      <p:sp>
        <p:nvSpPr>
          <p:cNvPr id="9" name="文本框 19"/>
          <p:cNvSpPr txBox="1"/>
          <p:nvPr/>
        </p:nvSpPr>
        <p:spPr>
          <a:xfrm>
            <a:off x="468449" y="4352145"/>
            <a:ext cx="1836205"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solidFill>
                  <a:srgbClr val="FF0000"/>
                </a:solidFill>
                <a:latin typeface="Times New Roman" panose="02020603050405020304"/>
                <a:ea typeface="宋体" panose="02010600030101010101" pitchFamily="2" charset="-122"/>
                <a:cs typeface="Times New Roman" panose="02020603050405020304"/>
              </a:rPr>
              <a:t>调整句子</a:t>
            </a:r>
            <a:endParaRPr lang="zh-CN" altLang="en-US" sz="2000">
              <a:solidFill>
                <a:srgbClr val="FF0000"/>
              </a:solidFill>
              <a:latin typeface="宋体" panose="02010600030101010101" pitchFamily="2" charset="-122"/>
            </a:endParaRPr>
          </a:p>
        </p:txBody>
      </p:sp>
      <p:sp>
        <p:nvSpPr>
          <p:cNvPr id="10" name="文本框 25"/>
          <p:cNvSpPr txBox="1"/>
          <p:nvPr/>
        </p:nvSpPr>
        <p:spPr>
          <a:xfrm>
            <a:off x="2772704" y="2553106"/>
            <a:ext cx="7759714" cy="829945"/>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eaLnBrk="1">
              <a:spcAft>
                <a:spcPct val="0"/>
              </a:spcAft>
            </a:pPr>
            <a:r>
              <a:rPr lang="en-US" altLang="zh-CN" sz="2400" kern="100">
                <a:latin typeface="宋体" panose="02010600030101010101" pitchFamily="2" charset="-122"/>
                <a:cs typeface="宋体" panose="02010600030101010101" pitchFamily="2" charset="-122"/>
              </a:rPr>
              <a:t>①</a:t>
            </a:r>
            <a:r>
              <a:rPr lang="zh-CN" altLang="zh-CN" sz="2400" kern="100">
                <a:latin typeface="Times New Roman" panose="02020603050405020304"/>
                <a:ea typeface="宋体" panose="02010600030101010101" pitchFamily="2" charset="-122"/>
                <a:cs typeface="Times New Roman" panose="02020603050405020304"/>
              </a:rPr>
              <a:t>找出并</a:t>
            </a:r>
            <a:r>
              <a:rPr lang="zh-CN" altLang="zh-CN" sz="2400" kern="100">
                <a:solidFill>
                  <a:srgbClr val="0000FF"/>
                </a:solidFill>
                <a:latin typeface="方正粗黑宋简体" panose="02000000000000000000" pitchFamily="2" charset="-122"/>
                <a:ea typeface="方正粗黑宋简体" panose="02000000000000000000" pitchFamily="2" charset="-122"/>
                <a:cs typeface="Times New Roman" panose="02020603050405020304"/>
              </a:rPr>
              <a:t>去掉整句中各分句重复使用的词语</a:t>
            </a:r>
            <a:r>
              <a:rPr lang="zh-CN" altLang="zh-CN" sz="2400" kern="100">
                <a:latin typeface="Times New Roman" panose="02020603050405020304"/>
                <a:ea typeface="宋体" panose="02010600030101010101" pitchFamily="2" charset="-122"/>
                <a:cs typeface="Times New Roman" panose="02020603050405020304"/>
              </a:rPr>
              <a:t>；</a:t>
            </a:r>
            <a:r>
              <a:rPr lang="zh-CN" altLang="zh-CN" sz="2400" kern="100">
                <a:ea typeface="宋体" panose="02010600030101010101" pitchFamily="2" charset="-122"/>
                <a:cs typeface="宋体" panose="02010600030101010101" pitchFamily="2" charset="-122"/>
              </a:rPr>
              <a:t>②</a:t>
            </a:r>
            <a:r>
              <a:rPr lang="zh-CN" altLang="zh-CN" sz="2400" kern="100">
                <a:solidFill>
                  <a:srgbClr val="0000FF"/>
                </a:solidFill>
                <a:latin typeface="方正粗黑宋简体" panose="02000000000000000000" pitchFamily="2" charset="-122"/>
                <a:ea typeface="方正粗黑宋简体" panose="02000000000000000000" pitchFamily="2" charset="-122"/>
                <a:cs typeface="Times New Roman" panose="02020603050405020304"/>
              </a:rPr>
              <a:t>取消对偶、排比</a:t>
            </a:r>
            <a:r>
              <a:rPr lang="zh-CN" altLang="zh-CN" sz="2400" kern="100">
                <a:latin typeface="Times New Roman" panose="02020603050405020304"/>
                <a:ea typeface="宋体" panose="02010600030101010101" pitchFamily="2" charset="-122"/>
                <a:cs typeface="Times New Roman" panose="02020603050405020304"/>
              </a:rPr>
              <a:t>等修辞手法。</a:t>
            </a:r>
            <a:endParaRPr lang="zh-CN" altLang="zh-CN" sz="1000" kern="100">
              <a:effectLst/>
              <a:latin typeface="宋体" panose="02010600030101010101" pitchFamily="2" charset="-122"/>
              <a:cs typeface="Courier New" panose="02070309020205020404"/>
            </a:endParaRPr>
          </a:p>
        </p:txBody>
      </p:sp>
      <p:sp>
        <p:nvSpPr>
          <p:cNvPr id="11" name="下箭头 10"/>
          <p:cNvSpPr/>
          <p:nvPr/>
        </p:nvSpPr>
        <p:spPr>
          <a:xfrm>
            <a:off x="1296541" y="3600127"/>
            <a:ext cx="222775" cy="345736"/>
          </a:xfrm>
          <a:prstGeom prst="downArrow">
            <a:avLst/>
          </a:prstGeom>
          <a:no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cxnSp>
        <p:nvCxnSpPr>
          <p:cNvPr id="12" name="直接连接符 11"/>
          <p:cNvCxnSpPr/>
          <p:nvPr/>
        </p:nvCxnSpPr>
        <p:spPr>
          <a:xfrm>
            <a:off x="2232645" y="4348838"/>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13" name="直接连接符 12"/>
          <p:cNvCxnSpPr/>
          <p:nvPr/>
        </p:nvCxnSpPr>
        <p:spPr>
          <a:xfrm>
            <a:off x="2232645" y="2932485"/>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14" name="文本框 25"/>
          <p:cNvSpPr txBox="1"/>
          <p:nvPr/>
        </p:nvSpPr>
        <p:spPr>
          <a:xfrm>
            <a:off x="2763639" y="4033916"/>
            <a:ext cx="7768779" cy="645160"/>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nSpc>
                <a:spcPct val="150000"/>
              </a:lnSpc>
              <a:spcAft>
                <a:spcPct val="0"/>
              </a:spcAft>
            </a:pPr>
            <a:r>
              <a:rPr lang="zh-CN" altLang="zh-CN" sz="2400" kern="100">
                <a:latin typeface="Times New Roman" panose="02020603050405020304"/>
                <a:ea typeface="宋体" panose="02010600030101010101" pitchFamily="2" charset="-122"/>
                <a:cs typeface="Times New Roman" panose="02020603050405020304"/>
              </a:rPr>
              <a:t>调整句子结构，</a:t>
            </a:r>
            <a:r>
              <a:rPr lang="zh-CN" altLang="zh-CN" sz="2400" kern="100">
                <a:solidFill>
                  <a:srgbClr val="0000FF"/>
                </a:solidFill>
                <a:latin typeface="方正粗黑宋简体" panose="02000000000000000000" pitchFamily="2" charset="-122"/>
                <a:ea typeface="方正粗黑宋简体" panose="02000000000000000000" pitchFamily="2" charset="-122"/>
                <a:cs typeface="Times New Roman" panose="02020603050405020304"/>
              </a:rPr>
              <a:t>使句子长短不一。</a:t>
            </a:r>
            <a:endParaRPr lang="zh-CN" altLang="zh-CN" sz="2400" kern="100">
              <a:solidFill>
                <a:srgbClr val="0000FF"/>
              </a:solidFill>
              <a:effectLst/>
              <a:latin typeface="方正粗黑宋简体" panose="02000000000000000000" pitchFamily="2" charset="-122"/>
              <a:ea typeface="方正粗黑宋简体" panose="02000000000000000000" pitchFamily="2" charset="-122"/>
              <a:cs typeface="Times New Roman" panose="02020603050405020304"/>
            </a:endParaRPr>
          </a:p>
        </p:txBody>
      </p:sp>
      <p:sp>
        <p:nvSpPr>
          <p:cNvPr id="15" name="圆角矩形 14"/>
          <p:cNvSpPr/>
          <p:nvPr/>
        </p:nvSpPr>
        <p:spPr>
          <a:xfrm>
            <a:off x="504453" y="5395146"/>
            <a:ext cx="1728192" cy="869277"/>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a:p>
        </p:txBody>
      </p:sp>
      <p:sp>
        <p:nvSpPr>
          <p:cNvPr id="16" name="文本框 18"/>
          <p:cNvSpPr txBox="1"/>
          <p:nvPr/>
        </p:nvSpPr>
        <p:spPr>
          <a:xfrm>
            <a:off x="900497" y="5400327"/>
            <a:ext cx="1247539"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tx1"/>
                </a:solidFill>
              </a:rPr>
              <a:t>第三步</a:t>
            </a:r>
          </a:p>
        </p:txBody>
      </p:sp>
      <p:sp>
        <p:nvSpPr>
          <p:cNvPr id="17" name="文本框 19"/>
          <p:cNvSpPr txBox="1"/>
          <p:nvPr/>
        </p:nvSpPr>
        <p:spPr>
          <a:xfrm>
            <a:off x="504453" y="5787079"/>
            <a:ext cx="1836205"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solidFill>
                  <a:srgbClr val="FF0000"/>
                </a:solidFill>
                <a:latin typeface="Times New Roman" panose="02020603050405020304"/>
                <a:ea typeface="宋体" panose="02010600030101010101" pitchFamily="2" charset="-122"/>
                <a:cs typeface="Times New Roman" panose="02020603050405020304"/>
              </a:rPr>
              <a:t>检查句子</a:t>
            </a:r>
            <a:endParaRPr lang="zh-CN" altLang="en-US" sz="2000">
              <a:solidFill>
                <a:srgbClr val="FF0000"/>
              </a:solidFill>
              <a:latin typeface="宋体" panose="02010600030101010101" pitchFamily="2" charset="-122"/>
            </a:endParaRPr>
          </a:p>
        </p:txBody>
      </p:sp>
      <p:sp>
        <p:nvSpPr>
          <p:cNvPr id="18" name="下箭头 17"/>
          <p:cNvSpPr/>
          <p:nvPr/>
        </p:nvSpPr>
        <p:spPr>
          <a:xfrm>
            <a:off x="1253786" y="4932275"/>
            <a:ext cx="222775" cy="345736"/>
          </a:xfrm>
          <a:prstGeom prst="downArrow">
            <a:avLst/>
          </a:prstGeom>
          <a:no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19" name="文本框 25"/>
          <p:cNvSpPr txBox="1"/>
          <p:nvPr/>
        </p:nvSpPr>
        <p:spPr>
          <a:xfrm>
            <a:off x="2772705" y="5508339"/>
            <a:ext cx="7768779" cy="645160"/>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nSpc>
                <a:spcPct val="150000"/>
              </a:lnSpc>
              <a:spcAft>
                <a:spcPct val="0"/>
              </a:spcAft>
            </a:pPr>
            <a:r>
              <a:rPr lang="zh-CN" altLang="zh-CN" sz="2400" kern="100">
                <a:solidFill>
                  <a:srgbClr val="0000FF"/>
                </a:solidFill>
                <a:latin typeface="方正粗黑宋简体" panose="02000000000000000000" pitchFamily="2" charset="-122"/>
                <a:ea typeface="方正粗黑宋简体" panose="02000000000000000000" pitchFamily="2" charset="-122"/>
                <a:cs typeface="Courier New" panose="02070309020205020404"/>
              </a:rPr>
              <a:t>检查</a:t>
            </a:r>
            <a:r>
              <a:rPr lang="zh-CN" altLang="zh-CN" sz="2400" kern="100">
                <a:latin typeface="宋体" panose="02010600030101010101" pitchFamily="2" charset="-122"/>
                <a:cs typeface="Courier New" panose="02070309020205020404"/>
              </a:rPr>
              <a:t>调整后的句子语意是否连贯，内容是否有遗漏。</a:t>
            </a:r>
            <a:endParaRPr lang="zh-CN" altLang="zh-CN" sz="1000" kern="100">
              <a:effectLst/>
              <a:latin typeface="宋体" panose="02010600030101010101" pitchFamily="2" charset="-122"/>
              <a:cs typeface="Courier New" panose="02070309020205020404"/>
            </a:endParaRPr>
          </a:p>
        </p:txBody>
      </p:sp>
      <p:cxnSp>
        <p:nvCxnSpPr>
          <p:cNvPr id="20" name="直接连接符 19"/>
          <p:cNvCxnSpPr/>
          <p:nvPr/>
        </p:nvCxnSpPr>
        <p:spPr>
          <a:xfrm>
            <a:off x="504453" y="2868225"/>
            <a:ext cx="172189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30" name="直接连接符 29"/>
          <p:cNvCxnSpPr/>
          <p:nvPr/>
        </p:nvCxnSpPr>
        <p:spPr>
          <a:xfrm>
            <a:off x="510755" y="4348838"/>
            <a:ext cx="172189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31" name="直接连接符 30"/>
          <p:cNvCxnSpPr/>
          <p:nvPr/>
        </p:nvCxnSpPr>
        <p:spPr>
          <a:xfrm>
            <a:off x="504453" y="5796371"/>
            <a:ext cx="172189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Tree>
  </p:cSld>
  <p:clrMapOvr>
    <a:masterClrMapping/>
  </p:clrMapOvr>
  <p:transition spd="slow">
    <p:fade/>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1331875"/>
            <a:ext cx="10584000" cy="3888500"/>
          </a:xfrm>
        </p:spPr>
        <p:txBody>
          <a:bodyPr/>
          <a:lstStyle/>
          <a:p>
            <a:pPr algn="just">
              <a:spcAft>
                <a:spcPct val="0"/>
              </a:spcAft>
            </a:pPr>
            <a:r>
              <a:rPr lang="en-US" altLang="zh-CN" b="1" kern="100">
                <a:latin typeface="Times New Roman" panose="02020603050405020304"/>
                <a:cs typeface="宋体" panose="02010600030101010101" pitchFamily="2" charset="-122"/>
              </a:rPr>
              <a:t>4</a:t>
            </a:r>
            <a:r>
              <a:rPr lang="zh-CN" altLang="zh-CN" b="1" kern="100">
                <a:latin typeface="Times New Roman" panose="02020603050405020304"/>
                <a:cs typeface="宋体" panose="02010600030101010101" pitchFamily="2" charset="-122"/>
              </a:rPr>
              <a:t>．将下面画线的整句改为散句。</a:t>
            </a:r>
            <a:endParaRPr lang="zh-CN" altLang="zh-CN" sz="1050" kern="100">
              <a:latin typeface="宋体" panose="02010600030101010101" pitchFamily="2" charset="-122"/>
              <a:cs typeface="Courier New" panose="02070309020205020404"/>
            </a:endParaRPr>
          </a:p>
          <a:p>
            <a:pPr indent="713740" algn="just">
              <a:spcAft>
                <a:spcPct val="0"/>
              </a:spcAft>
            </a:pPr>
            <a:r>
              <a:rPr lang="zh-CN" altLang="zh-CN" b="1" u="sng" kern="100">
                <a:latin typeface="Times New Roman" panose="02020603050405020304"/>
                <a:ea typeface="楷体" panose="02010609060101010101" charset="-122"/>
                <a:cs typeface="宋体" panose="02010600030101010101" pitchFamily="2" charset="-122"/>
              </a:rPr>
              <a:t>尽管他们来自不同的地区，尽管他们彼此素不相识，尽管他们的性格有所不同</a:t>
            </a:r>
            <a:r>
              <a:rPr lang="zh-CN" altLang="zh-CN" b="1" kern="100">
                <a:latin typeface="Times New Roman" panose="02020603050405020304"/>
                <a:ea typeface="楷体" panose="02010609060101010101" charset="-122"/>
                <a:cs typeface="宋体" panose="02010600030101010101" pitchFamily="2" charset="-122"/>
              </a:rPr>
              <a:t>，但共同的语言却把他们紧紧地连在一起。</a:t>
            </a:r>
            <a:endParaRPr lang="zh-CN" altLang="zh-CN" sz="1050" kern="100">
              <a:latin typeface="宋体" panose="02010600030101010101" pitchFamily="2" charset="-122"/>
              <a:cs typeface="Courier New" panose="02070309020205020404"/>
            </a:endParaRPr>
          </a:p>
          <a:p>
            <a:pPr algn="just">
              <a:spcAft>
                <a:spcPct val="0"/>
              </a:spcAft>
            </a:pPr>
            <a:r>
              <a:rPr lang="en-US" altLang="zh-CN" b="1" kern="100">
                <a:solidFill>
                  <a:srgbClr val="000000"/>
                </a:solidFill>
                <a:latin typeface="Times New Roman" panose="02020603050405020304"/>
                <a:ea typeface="楷体" panose="02010609060101010101" charset="-122"/>
                <a:cs typeface="Courier New" panose="02070309020205020404"/>
              </a:rPr>
              <a:t>_________________________________________________________</a:t>
            </a:r>
            <a:endParaRPr lang="zh-CN" altLang="zh-CN" sz="1050" kern="100">
              <a:latin typeface="宋体" panose="02010600030101010101" pitchFamily="2" charset="-122"/>
              <a:cs typeface="Courier New" panose="02070309020205020404"/>
            </a:endParaRPr>
          </a:p>
          <a:p>
            <a:pPr algn="just">
              <a:spcAft>
                <a:spcPct val="0"/>
              </a:spcAft>
            </a:pPr>
            <a:r>
              <a:rPr lang="en-US" altLang="zh-CN" b="1" kern="100">
                <a:solidFill>
                  <a:srgbClr val="000000"/>
                </a:solidFill>
                <a:latin typeface="Times New Roman" panose="02020603050405020304"/>
                <a:cs typeface="宋体" panose="02010600030101010101" pitchFamily="2" charset="-122"/>
              </a:rPr>
              <a:t>_________________________________________________________</a:t>
            </a:r>
            <a:endParaRPr lang="zh-CN" altLang="zh-CN" sz="1050" kern="100">
              <a:latin typeface="宋体" panose="02010600030101010101" pitchFamily="2" charset="-122"/>
              <a:cs typeface="Courier New" panose="02070309020205020404"/>
            </a:endParaRPr>
          </a:p>
          <a:p>
            <a:pPr algn="just">
              <a:spcAft>
                <a:spcPct val="0"/>
              </a:spcAft>
            </a:pPr>
            <a:r>
              <a:rPr lang="en-US" altLang="zh-CN" b="1" kern="100">
                <a:solidFill>
                  <a:srgbClr val="000000"/>
                </a:solidFill>
                <a:latin typeface="Times New Roman" panose="02020603050405020304"/>
                <a:cs typeface="宋体" panose="02010600030101010101" pitchFamily="2" charset="-122"/>
              </a:rPr>
              <a:t>_________________________________________________________</a:t>
            </a:r>
            <a:endParaRPr lang="zh-CN" altLang="zh-CN" sz="1050" kern="100">
              <a:effectLst/>
              <a:latin typeface="宋体" panose="02010600030101010101" pitchFamily="2" charset="-122"/>
              <a:cs typeface="Courier New" panose="02070309020205020404"/>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1</a:t>
            </a:r>
          </a:p>
        </p:txBody>
      </p:sp>
      <p:sp>
        <p:nvSpPr>
          <p:cNvPr id="4" name="Text Box 13">
            <a:hlinkClick r:id="rId3" action="ppaction://hlinksldjump?num=16"/>
          </p:cNvPr>
          <p:cNvSpPr txBox="1">
            <a:spLocks noChangeArrowheads="1"/>
          </p:cNvSpPr>
          <p:nvPr/>
        </p:nvSpPr>
        <p:spPr bwMode="auto">
          <a:xfrm>
            <a:off x="4545841" y="6033979"/>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3</a:t>
            </a:r>
          </a:p>
        </p:txBody>
      </p:sp>
      <p:sp>
        <p:nvSpPr>
          <p:cNvPr id="5" name="Text Box 14"/>
          <p:cNvSpPr txBox="1">
            <a:spLocks noChangeArrowheads="1"/>
          </p:cNvSpPr>
          <p:nvPr/>
        </p:nvSpPr>
        <p:spPr bwMode="auto">
          <a:xfrm>
            <a:off x="5576397" y="6037995"/>
            <a:ext cx="327025" cy="427038"/>
          </a:xfrm>
          <a:prstGeom prst="rect">
            <a:avLst/>
          </a:prstGeom>
          <a:solidFill>
            <a:schemeClr val="bg1"/>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5</a:t>
            </a:r>
          </a:p>
        </p:txBody>
      </p:sp>
      <p:sp>
        <p:nvSpPr>
          <p:cNvPr id="6" name="Text Box 15">
            <a:hlinkClick r:id="rId4" action="ppaction://hlinksldjump?num=11"/>
          </p:cNvPr>
          <p:cNvSpPr txBox="1">
            <a:spLocks noChangeArrowheads="1"/>
          </p:cNvSpPr>
          <p:nvPr/>
        </p:nvSpPr>
        <p:spPr bwMode="auto">
          <a:xfrm>
            <a:off x="4026594" y="6042011"/>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2</a:t>
            </a:r>
          </a:p>
        </p:txBody>
      </p:sp>
      <p:sp>
        <p:nvSpPr>
          <p:cNvPr id="7" name="Text Box 16">
            <a:hlinkClick r:id="rId5" action="ppaction://hlinksldjump?num=19"/>
          </p:cNvPr>
          <p:cNvSpPr txBox="1">
            <a:spLocks noChangeArrowheads="1"/>
          </p:cNvSpPr>
          <p:nvPr/>
        </p:nvSpPr>
        <p:spPr bwMode="auto">
          <a:xfrm>
            <a:off x="5060325" y="6046030"/>
            <a:ext cx="327025" cy="427038"/>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p:cNvSpPr txBox="1">
            <a:spLocks noChangeArrowheads="1"/>
          </p:cNvSpPr>
          <p:nvPr/>
        </p:nvSpPr>
        <p:spPr bwMode="auto">
          <a:xfrm>
            <a:off x="6092469" y="6037670"/>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
        <p:nvSpPr>
          <p:cNvPr id="11" name="副标题 13"/>
          <p:cNvSpPr txBox="1"/>
          <p:nvPr/>
        </p:nvSpPr>
        <p:spPr>
          <a:xfrm>
            <a:off x="468449" y="935831"/>
            <a:ext cx="1872208" cy="523220"/>
          </a:xfrm>
          <a:prstGeom prst="rect">
            <a:avLst/>
          </a:prstGeom>
        </p:spPr>
        <p:txBody>
          <a:bodyPr>
            <a:spAutoFit/>
          </a:bodyPr>
          <a:lstStyle>
            <a:defPPr>
              <a:defRPr lang="zh-CN"/>
            </a:defPPr>
            <a:lvl1pPr marL="0" indent="0" algn="l" defTabSz="863600" rtl="0" eaLnBrk="1" fontAlgn="auto" hangingPunct="0">
              <a:lnSpc>
                <a:spcPct val="150000"/>
              </a:lnSpc>
              <a:spcBef>
                <a:spcPct val="0"/>
              </a:spcBef>
              <a:spcAft>
                <a:spcPct val="0"/>
              </a:spcAft>
              <a:buFont typeface="Arial" pitchFamily="34" charset="0"/>
              <a:buNone/>
              <a:tabLst>
                <a:tab pos="5116195"/>
                <a:tab pos="9421495"/>
              </a:tabLst>
              <a:defRPr sz="2800" b="1" kern="1200">
                <a:solidFill>
                  <a:schemeClr val="tx1"/>
                </a:solidFill>
                <a:latin typeface="+mn-lt"/>
                <a:ea typeface="+mn-ea"/>
                <a:cs typeface="+mn-cs"/>
              </a:defRPr>
            </a:lvl1pPr>
            <a:lvl2pPr marL="457200" indent="0" algn="ctr" defTabSz="863600" rtl="0" eaLnBrk="0" fontAlgn="base" hangingPunct="0">
              <a:lnSpc>
                <a:spcPct val="90000"/>
              </a:lnSpc>
              <a:spcBef>
                <a:spcPts val="475"/>
              </a:spcBef>
              <a:spcAft>
                <a:spcPct val="0"/>
              </a:spcAft>
              <a:buFont typeface="Arial" pitchFamily="34" charset="0"/>
              <a:buNone/>
              <a:defRPr sz="2000" b="1" kern="1200">
                <a:solidFill>
                  <a:schemeClr val="tx1"/>
                </a:solidFill>
                <a:latin typeface="+mn-lt"/>
                <a:ea typeface="+mn-ea"/>
                <a:cs typeface="+mn-cs"/>
              </a:defRPr>
            </a:lvl2pPr>
            <a:lvl3pPr marL="914400" indent="0" algn="ctr" defTabSz="863600" rtl="0" eaLnBrk="0" fontAlgn="base" hangingPunct="0">
              <a:lnSpc>
                <a:spcPct val="90000"/>
              </a:lnSpc>
              <a:spcBef>
                <a:spcPts val="475"/>
              </a:spcBef>
              <a:spcAft>
                <a:spcPct val="0"/>
              </a:spcAft>
              <a:buFont typeface="Arial" pitchFamily="34" charset="0"/>
              <a:buNone/>
              <a:defRPr sz="1800" b="1" kern="1200">
                <a:solidFill>
                  <a:schemeClr val="tx1"/>
                </a:solidFill>
                <a:latin typeface="+mn-lt"/>
                <a:ea typeface="+mn-ea"/>
                <a:cs typeface="+mn-cs"/>
              </a:defRPr>
            </a:lvl3pPr>
            <a:lvl4pPr marL="1371600" indent="0" algn="ctr" defTabSz="863600" rtl="0" eaLnBrk="0" fontAlgn="base" hangingPunct="0">
              <a:lnSpc>
                <a:spcPct val="90000"/>
              </a:lnSpc>
              <a:spcBef>
                <a:spcPts val="475"/>
              </a:spcBef>
              <a:spcAft>
                <a:spcPct val="0"/>
              </a:spcAft>
              <a:buFont typeface="Arial" pitchFamily="34" charset="0"/>
              <a:buNone/>
              <a:defRPr sz="1600" b="1" kern="1200">
                <a:solidFill>
                  <a:schemeClr val="tx1"/>
                </a:solidFill>
                <a:latin typeface="+mn-lt"/>
                <a:ea typeface="+mn-ea"/>
                <a:cs typeface="+mn-cs"/>
              </a:defRPr>
            </a:lvl4pPr>
            <a:lvl5pPr marL="1828800" indent="0" algn="ctr" defTabSz="863600" rtl="0" eaLnBrk="0" fontAlgn="base" hangingPunct="0">
              <a:lnSpc>
                <a:spcPct val="90000"/>
              </a:lnSpc>
              <a:spcBef>
                <a:spcPts val="475"/>
              </a:spcBef>
              <a:spcAft>
                <a:spcPct val="0"/>
              </a:spcAft>
              <a:buFont typeface="Arial" pitchFamily="34" charset="0"/>
              <a:buNone/>
              <a:defRPr sz="1600" b="1"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9pPr>
          </a:lstStyle>
          <a:p>
            <a:pPr algn="just">
              <a:lnSpc>
                <a:spcPct val="100000"/>
              </a:lnSpc>
              <a:spcAft>
                <a:spcPct val="0"/>
              </a:spcAft>
            </a:pPr>
            <a:r>
              <a:rPr lang="zh-CN" altLang="en-US" b="1">
                <a:solidFill>
                  <a:srgbClr val="0000FF"/>
                </a:solidFill>
                <a:latin typeface="Times New Roman" panose="02020603050405020304" pitchFamily="18" charset="0"/>
                <a:ea typeface="黑体" panose="02010609060101010101" charset="-122"/>
                <a:cs typeface="Times New Roman" panose="02020603050405020304" pitchFamily="18" charset="0"/>
              </a:rPr>
              <a:t>即时训练</a:t>
            </a:r>
            <a:endParaRPr lang="en-US" altLang="zh-CN" b="1">
              <a:solidFill>
                <a:srgbClr val="0000FF"/>
              </a:solidFill>
              <a:latin typeface="Times New Roman" panose="02020603050405020304" pitchFamily="18" charset="0"/>
              <a:ea typeface="黑体" panose="02010609060101010101" charset="-122"/>
              <a:cs typeface="Times New Roman" panose="02020603050405020304" pitchFamily="18" charset="0"/>
            </a:endParaRPr>
          </a:p>
        </p:txBody>
      </p:sp>
    </p:spTree>
  </p:cSld>
  <p:clrMapOvr>
    <a:masterClrMapping/>
  </p:clrMapOvr>
  <p:transition spd="slow">
    <p:fade/>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755811"/>
            <a:ext cx="10584000" cy="5161991"/>
          </a:xfrm>
        </p:spPr>
        <p:txBody>
          <a:bodyPr/>
          <a:lstStyle/>
          <a:p>
            <a:pPr algn="just">
              <a:spcAft>
                <a:spcPct val="0"/>
              </a:spcAft>
            </a:pPr>
            <a:r>
              <a:rPr lang="en-US" altLang="zh-CN" b="1" kern="100">
                <a:solidFill>
                  <a:srgbClr val="0000FF"/>
                </a:solidFill>
                <a:latin typeface="Times New Roman" panose="02020603050405020304"/>
                <a:ea typeface="黑体" panose="02010609060101010101" charset="-122"/>
                <a:cs typeface="Courier New" panose="02070309020205020404"/>
              </a:rPr>
              <a:t>[</a:t>
            </a:r>
            <a:r>
              <a:rPr lang="zh-CN" altLang="zh-CN" b="1" kern="100">
                <a:solidFill>
                  <a:srgbClr val="0000FF"/>
                </a:solidFill>
                <a:latin typeface="Times New Roman" panose="02020603050405020304"/>
                <a:ea typeface="黑体" panose="02010609060101010101" charset="-122"/>
                <a:cs typeface="Courier New" panose="02070309020205020404"/>
              </a:rPr>
              <a:t>解析</a:t>
            </a:r>
            <a:r>
              <a:rPr lang="en-US" altLang="zh-CN" b="1" kern="100">
                <a:solidFill>
                  <a:srgbClr val="0000FF"/>
                </a:solidFill>
                <a:latin typeface="Times New Roman" panose="02020603050405020304"/>
                <a:ea typeface="黑体" panose="02010609060101010101" charset="-122"/>
                <a:cs typeface="Courier New" panose="02070309020205020404"/>
              </a:rPr>
              <a:t>]</a:t>
            </a:r>
            <a:r>
              <a:rPr lang="zh-CN" altLang="zh-CN" b="1" kern="100">
                <a:solidFill>
                  <a:srgbClr val="0000FF"/>
                </a:solidFill>
                <a:latin typeface="Times New Roman" panose="02020603050405020304"/>
                <a:ea typeface="黑体" panose="02010609060101010101" charset="-122"/>
                <a:cs typeface="Courier New" panose="02070309020205020404"/>
              </a:rPr>
              <a:t>　</a:t>
            </a:r>
            <a:r>
              <a:rPr lang="zh-CN" altLang="zh-CN" b="1" kern="100">
                <a:latin typeface="Times New Roman" panose="02020603050405020304"/>
                <a:ea typeface="楷体" panose="02010609060101010101" charset="-122"/>
                <a:cs typeface="宋体" panose="02010600030101010101" pitchFamily="2" charset="-122"/>
              </a:rPr>
              <a:t>第一步：去掉重复内容，取消修辞手法。这个句子的重复性词语是</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尽管他们</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，可以去掉其中的两个，保留一个即可；取消原句排比的结构。</a:t>
            </a:r>
            <a:endParaRPr lang="zh-CN" altLang="zh-CN" sz="1050" kern="100">
              <a:latin typeface="宋体" panose="02010600030101010101" pitchFamily="2" charset="-122"/>
              <a:cs typeface="Courier New" panose="02070309020205020404"/>
            </a:endParaRPr>
          </a:p>
          <a:p>
            <a:pPr algn="just">
              <a:spcAft>
                <a:spcPct val="0"/>
              </a:spcAft>
            </a:pPr>
            <a:r>
              <a:rPr lang="zh-CN" altLang="zh-CN" b="1" kern="100">
                <a:latin typeface="Times New Roman" panose="02020603050405020304"/>
                <a:ea typeface="楷体" panose="02010609060101010101" charset="-122"/>
                <a:cs typeface="宋体" panose="02010600030101010101" pitchFamily="2" charset="-122"/>
              </a:rPr>
              <a:t>第二步：调整句子。调整句子结构，使句子长短不一。</a:t>
            </a:r>
            <a:endParaRPr lang="zh-CN" altLang="zh-CN" sz="1050" kern="100">
              <a:latin typeface="宋体" panose="02010600030101010101" pitchFamily="2" charset="-122"/>
              <a:cs typeface="Courier New" panose="02070309020205020404"/>
            </a:endParaRPr>
          </a:p>
          <a:p>
            <a:pPr algn="just">
              <a:spcAft>
                <a:spcPct val="0"/>
              </a:spcAft>
            </a:pPr>
            <a:r>
              <a:rPr lang="zh-CN" altLang="zh-CN" b="1" kern="100">
                <a:latin typeface="Times New Roman" panose="02020603050405020304"/>
                <a:ea typeface="楷体" panose="02010609060101010101" charset="-122"/>
                <a:cs typeface="宋体" panose="02010600030101010101" pitchFamily="2" charset="-122"/>
              </a:rPr>
              <a:t>第三步：检查句子。检查调整后的句子语意是否连贯，内容是否有遗漏。</a:t>
            </a:r>
            <a:endParaRPr lang="zh-CN" altLang="zh-CN" sz="1050" kern="100">
              <a:latin typeface="宋体" panose="02010600030101010101" pitchFamily="2" charset="-122"/>
              <a:cs typeface="Courier New" panose="02070309020205020404"/>
            </a:endParaRPr>
          </a:p>
          <a:p>
            <a:pPr algn="just">
              <a:spcAft>
                <a:spcPct val="0"/>
              </a:spcAft>
            </a:pPr>
            <a:r>
              <a:rPr lang="en-US"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答案</a:t>
            </a:r>
            <a:r>
              <a:rPr lang="en-US"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　</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尽管他们来自不同的地区，</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彼此素不相识</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，性格</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也</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有所不同。</a:t>
            </a:r>
            <a:endParaRPr lang="zh-CN" altLang="zh-CN" sz="1050" kern="100">
              <a:solidFill>
                <a:srgbClr val="0000FF"/>
              </a:solidFill>
              <a:effectLst/>
              <a:latin typeface="方正粗黑宋简体" panose="02000000000000000000" pitchFamily="2" charset="-122"/>
              <a:ea typeface="方正粗黑宋简体" panose="02000000000000000000" pitchFamily="2" charset="-122"/>
              <a:cs typeface="Courier New" panose="02070309020205020404"/>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1</a:t>
            </a:r>
          </a:p>
        </p:txBody>
      </p:sp>
      <p:sp>
        <p:nvSpPr>
          <p:cNvPr id="4" name="Text Box 13">
            <a:hlinkClick r:id="rId3" action="ppaction://hlinksldjump?num=16"/>
          </p:cNvPr>
          <p:cNvSpPr txBox="1">
            <a:spLocks noChangeArrowheads="1"/>
          </p:cNvSpPr>
          <p:nvPr/>
        </p:nvSpPr>
        <p:spPr bwMode="auto">
          <a:xfrm>
            <a:off x="4545841" y="6033979"/>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3</a:t>
            </a:r>
          </a:p>
        </p:txBody>
      </p:sp>
      <p:sp>
        <p:nvSpPr>
          <p:cNvPr id="5" name="Text Box 14"/>
          <p:cNvSpPr txBox="1">
            <a:spLocks noChangeArrowheads="1"/>
          </p:cNvSpPr>
          <p:nvPr/>
        </p:nvSpPr>
        <p:spPr bwMode="auto">
          <a:xfrm>
            <a:off x="5576397" y="6037995"/>
            <a:ext cx="327025" cy="427038"/>
          </a:xfrm>
          <a:prstGeom prst="rect">
            <a:avLst/>
          </a:prstGeom>
          <a:solidFill>
            <a:schemeClr val="bg1"/>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5</a:t>
            </a:r>
          </a:p>
        </p:txBody>
      </p:sp>
      <p:sp>
        <p:nvSpPr>
          <p:cNvPr id="6" name="Text Box 15">
            <a:hlinkClick r:id="rId4" action="ppaction://hlinksldjump?num=11"/>
          </p:cNvPr>
          <p:cNvSpPr txBox="1">
            <a:spLocks noChangeArrowheads="1"/>
          </p:cNvSpPr>
          <p:nvPr/>
        </p:nvSpPr>
        <p:spPr bwMode="auto">
          <a:xfrm>
            <a:off x="4026594" y="6042011"/>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2</a:t>
            </a:r>
          </a:p>
        </p:txBody>
      </p:sp>
      <p:sp>
        <p:nvSpPr>
          <p:cNvPr id="7" name="Text Box 16">
            <a:hlinkClick r:id="rId5" action="ppaction://hlinksldjump?num=19"/>
          </p:cNvPr>
          <p:cNvSpPr txBox="1">
            <a:spLocks noChangeArrowheads="1"/>
          </p:cNvSpPr>
          <p:nvPr/>
        </p:nvSpPr>
        <p:spPr bwMode="auto">
          <a:xfrm>
            <a:off x="5060325" y="6046030"/>
            <a:ext cx="327025" cy="427038"/>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p:cNvSpPr txBox="1">
            <a:spLocks noChangeArrowheads="1"/>
          </p:cNvSpPr>
          <p:nvPr/>
        </p:nvSpPr>
        <p:spPr bwMode="auto">
          <a:xfrm>
            <a:off x="6092469" y="6037670"/>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Effect transition="in" filter="blinds(horizontal)">
                                      <p:cBhvr>
                                        <p:cTn id="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1669790"/>
            <a:ext cx="10584000" cy="2031325"/>
          </a:xfrm>
        </p:spPr>
        <p:txBody>
          <a:bodyPr/>
          <a:lstStyle/>
          <a:p>
            <a:pPr algn="just">
              <a:spcAft>
                <a:spcPct val="0"/>
              </a:spcAft>
            </a:pP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题型</a:t>
            </a:r>
            <a:r>
              <a:rPr lang="en-US"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3  </a:t>
            </a:r>
            <a:r>
              <a:rPr lang="zh-CN" altLang="zh-CN" b="1" kern="100">
                <a:solidFill>
                  <a:srgbClr val="FF0000"/>
                </a:solidFill>
                <a:latin typeface="方正粗黑宋简体" panose="02000000000000000000" pitchFamily="2" charset="-122"/>
                <a:ea typeface="方正粗黑宋简体" panose="02000000000000000000" pitchFamily="2" charset="-122"/>
                <a:cs typeface="宋体" panose="02010600030101010101" pitchFamily="2" charset="-122"/>
              </a:rPr>
              <a:t>重组句子</a:t>
            </a:r>
            <a:endParaRPr lang="zh-CN" altLang="zh-CN" sz="1050" kern="100">
              <a:solidFill>
                <a:srgbClr val="FF0000"/>
              </a:solidFill>
              <a:latin typeface="方正粗黑宋简体" panose="02000000000000000000" pitchFamily="2" charset="-122"/>
              <a:ea typeface="方正粗黑宋简体" panose="02000000000000000000" pitchFamily="2" charset="-122"/>
              <a:cs typeface="Courier New" panose="02070309020205020404"/>
            </a:endParaRPr>
          </a:p>
          <a:p>
            <a:pPr indent="630555" algn="just">
              <a:spcAft>
                <a:spcPct val="0"/>
              </a:spcAft>
            </a:pPr>
            <a:r>
              <a:rPr lang="zh-CN" altLang="zh-CN" b="1" kern="100">
                <a:latin typeface="方正粗黑宋简体" panose="02000000000000000000" pitchFamily="2" charset="-122"/>
                <a:ea typeface="方正粗黑宋简体" panose="02000000000000000000" pitchFamily="2" charset="-122"/>
                <a:cs typeface="宋体" panose="02010600030101010101" pitchFamily="2" charset="-122"/>
              </a:rPr>
              <a:t>重组句子题型，</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多是改变句子的开头或陈述对象</a:t>
            </a:r>
            <a:r>
              <a:rPr lang="zh-CN" altLang="zh-CN" b="1" kern="100">
                <a:latin typeface="方正粗黑宋简体" panose="02000000000000000000" pitchFamily="2" charset="-122"/>
                <a:ea typeface="方正粗黑宋简体" panose="02000000000000000000" pitchFamily="2" charset="-122"/>
                <a:cs typeface="宋体" panose="02010600030101010101" pitchFamily="2" charset="-122"/>
              </a:rPr>
              <a:t>，让学生在不改变句子原意的情况下，对句子进行重新组合，重新表述。</a:t>
            </a:r>
            <a:endParaRPr lang="zh-CN" altLang="zh-CN" sz="1050" kern="100">
              <a:latin typeface="方正粗黑宋简体" panose="02000000000000000000" pitchFamily="2" charset="-122"/>
              <a:ea typeface="方正粗黑宋简体" panose="02000000000000000000" pitchFamily="2" charset="-122"/>
              <a:cs typeface="Courier New" panose="02070309020205020404"/>
            </a:endParaRPr>
          </a:p>
        </p:txBody>
      </p:sp>
    </p:spTree>
  </p:cSld>
  <p:clrMapOvr>
    <a:masterClrMapping/>
  </p:clrMapOvr>
  <p:transition spd="slow">
    <p:fade/>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611795"/>
            <a:ext cx="10584000" cy="953135"/>
          </a:xfrm>
        </p:spPr>
        <p:txBody>
          <a:bodyPr/>
          <a:lstStyle/>
          <a:p>
            <a:pPr algn="just">
              <a:lnSpc>
                <a:spcPct val="100000"/>
              </a:lnSpc>
              <a:spcAft>
                <a:spcPct val="0"/>
              </a:spcAft>
            </a:pPr>
            <a:r>
              <a:rPr lang="en-US" altLang="zh-CN" b="1" kern="100">
                <a:latin typeface="Times New Roman" panose="02020603050405020304"/>
                <a:ea typeface="黑体" panose="02010609060101010101" charset="-122"/>
                <a:cs typeface="Courier New" panose="02070309020205020404"/>
              </a:rPr>
              <a:t>[</a:t>
            </a:r>
            <a:r>
              <a:rPr lang="zh-CN" altLang="zh-CN" b="1" kern="100">
                <a:latin typeface="Times New Roman" panose="02020603050405020304"/>
                <a:ea typeface="黑体" panose="02010609060101010101" charset="-122"/>
                <a:cs typeface="Courier New" panose="02070309020205020404"/>
              </a:rPr>
              <a:t>解题技法</a:t>
            </a:r>
            <a:r>
              <a:rPr lang="en-US" altLang="zh-CN" b="1" kern="100">
                <a:latin typeface="Times New Roman" panose="02020603050405020304"/>
                <a:ea typeface="黑体" panose="02010609060101010101" charset="-122"/>
                <a:cs typeface="Courier New" panose="02070309020205020404"/>
              </a:rPr>
              <a:t>]</a:t>
            </a:r>
            <a:endParaRPr lang="zh-CN" altLang="zh-CN" sz="1050" kern="100">
              <a:latin typeface="宋体" panose="02010600030101010101" pitchFamily="2" charset="-122"/>
              <a:cs typeface="Courier New" panose="02070309020205020404"/>
            </a:endParaRPr>
          </a:p>
          <a:p>
            <a:pPr algn="ctr">
              <a:lnSpc>
                <a:spcPct val="100000"/>
              </a:lnSpc>
              <a:spcAft>
                <a:spcPct val="0"/>
              </a:spcAft>
            </a:pPr>
            <a:r>
              <a:rPr lang="zh-CN"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重组句子</a:t>
            </a:r>
            <a:r>
              <a:rPr lang="en-US"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“4</a:t>
            </a:r>
            <a:r>
              <a:rPr lang="zh-CN"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步骤</a:t>
            </a:r>
            <a:r>
              <a:rPr lang="en-US"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endParaRPr lang="en-US" altLang="zh-CN" sz="1050"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endParaRPr>
          </a:p>
        </p:txBody>
      </p:sp>
      <p:cxnSp>
        <p:nvCxnSpPr>
          <p:cNvPr id="3" name="直接连接符 2"/>
          <p:cNvCxnSpPr/>
          <p:nvPr/>
        </p:nvCxnSpPr>
        <p:spPr>
          <a:xfrm>
            <a:off x="2456754" y="4552042"/>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7" name="圆角矩形 6"/>
          <p:cNvSpPr/>
          <p:nvPr/>
        </p:nvSpPr>
        <p:spPr>
          <a:xfrm>
            <a:off x="548542" y="2826042"/>
            <a:ext cx="1908213" cy="869277"/>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8" name="文本框 18"/>
          <p:cNvSpPr txBox="1"/>
          <p:nvPr/>
        </p:nvSpPr>
        <p:spPr>
          <a:xfrm>
            <a:off x="1016594" y="2831223"/>
            <a:ext cx="1247539"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tx1"/>
                </a:solidFill>
              </a:rPr>
              <a:t>第二步</a:t>
            </a:r>
          </a:p>
        </p:txBody>
      </p:sp>
      <p:sp>
        <p:nvSpPr>
          <p:cNvPr id="9" name="文本框 19"/>
          <p:cNvSpPr txBox="1"/>
          <p:nvPr/>
        </p:nvSpPr>
        <p:spPr>
          <a:xfrm>
            <a:off x="476534" y="3223201"/>
            <a:ext cx="2034226"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latin typeface="Times New Roman" panose="02020603050405020304"/>
                <a:ea typeface="宋体" panose="02010600030101010101" pitchFamily="2" charset="-122"/>
                <a:cs typeface="Times New Roman" panose="02020603050405020304"/>
              </a:rPr>
              <a:t>读语句，析特点</a:t>
            </a:r>
            <a:endParaRPr lang="zh-CN" altLang="en-US" sz="2000">
              <a:solidFill>
                <a:schemeClr val="tx1"/>
              </a:solidFill>
              <a:latin typeface="宋体" panose="02010600030101010101" pitchFamily="2" charset="-122"/>
            </a:endParaRPr>
          </a:p>
        </p:txBody>
      </p:sp>
      <p:sp>
        <p:nvSpPr>
          <p:cNvPr id="10" name="文本框 25"/>
          <p:cNvSpPr txBox="1"/>
          <p:nvPr/>
        </p:nvSpPr>
        <p:spPr>
          <a:xfrm>
            <a:off x="2996813" y="1568178"/>
            <a:ext cx="7759714" cy="579261"/>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nSpc>
                <a:spcPct val="150000"/>
              </a:lnSpc>
              <a:spcAft>
                <a:spcPct val="0"/>
              </a:spcAft>
            </a:pPr>
            <a:r>
              <a:rPr lang="zh-CN" altLang="zh-CN" sz="2400" kern="100">
                <a:latin typeface="宋体" panose="02010600030101010101" pitchFamily="2" charset="-122"/>
                <a:cs typeface="Courier New" panose="02070309020205020404"/>
              </a:rPr>
              <a:t>审清题干要求，明确答题方向。</a:t>
            </a:r>
            <a:endParaRPr lang="zh-CN" altLang="zh-CN" sz="1000" kern="100">
              <a:effectLst/>
              <a:latin typeface="宋体" panose="02010600030101010101" pitchFamily="2" charset="-122"/>
              <a:cs typeface="Courier New" panose="02070309020205020404"/>
            </a:endParaRPr>
          </a:p>
        </p:txBody>
      </p:sp>
      <p:sp>
        <p:nvSpPr>
          <p:cNvPr id="11" name="下箭头 10"/>
          <p:cNvSpPr/>
          <p:nvPr/>
        </p:nvSpPr>
        <p:spPr>
          <a:xfrm>
            <a:off x="1520650" y="2471183"/>
            <a:ext cx="222775" cy="345736"/>
          </a:xfrm>
          <a:prstGeom prst="downArrow">
            <a:avLst/>
          </a:prstGeom>
          <a:no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cxnSp>
        <p:nvCxnSpPr>
          <p:cNvPr id="12" name="直接连接符 11"/>
          <p:cNvCxnSpPr/>
          <p:nvPr/>
        </p:nvCxnSpPr>
        <p:spPr>
          <a:xfrm>
            <a:off x="2456754" y="3219894"/>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13" name="直接连接符 12"/>
          <p:cNvCxnSpPr/>
          <p:nvPr/>
        </p:nvCxnSpPr>
        <p:spPr>
          <a:xfrm>
            <a:off x="2456754" y="1947557"/>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14" name="文本框 25"/>
          <p:cNvSpPr txBox="1"/>
          <p:nvPr/>
        </p:nvSpPr>
        <p:spPr>
          <a:xfrm>
            <a:off x="2987748" y="2610018"/>
            <a:ext cx="7768779" cy="1156342"/>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nSpc>
                <a:spcPct val="150000"/>
              </a:lnSpc>
              <a:spcAft>
                <a:spcPct val="0"/>
              </a:spcAft>
            </a:pPr>
            <a:r>
              <a:rPr lang="zh-CN" altLang="zh-CN" sz="2400" kern="100">
                <a:latin typeface="宋体" panose="02010600030101010101" pitchFamily="2" charset="-122"/>
                <a:cs typeface="Courier New" panose="02070309020205020404"/>
              </a:rPr>
              <a:t>仔细通读原句，分析其特点，包括句式特点、分句间的关系、句子的结构特点等。</a:t>
            </a:r>
            <a:endParaRPr lang="zh-CN" altLang="zh-CN" sz="1000" kern="100">
              <a:effectLst/>
              <a:latin typeface="宋体" panose="02010600030101010101" pitchFamily="2" charset="-122"/>
              <a:cs typeface="Courier New" panose="02070309020205020404"/>
            </a:endParaRPr>
          </a:p>
        </p:txBody>
      </p:sp>
      <p:sp>
        <p:nvSpPr>
          <p:cNvPr id="15" name="圆角矩形 14"/>
          <p:cNvSpPr/>
          <p:nvPr/>
        </p:nvSpPr>
        <p:spPr>
          <a:xfrm>
            <a:off x="548541" y="4158190"/>
            <a:ext cx="1908213" cy="869277"/>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a:p>
        </p:txBody>
      </p:sp>
      <p:sp>
        <p:nvSpPr>
          <p:cNvPr id="16" name="文本框 18"/>
          <p:cNvSpPr txBox="1"/>
          <p:nvPr/>
        </p:nvSpPr>
        <p:spPr>
          <a:xfrm>
            <a:off x="1016594" y="4163371"/>
            <a:ext cx="1247539"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tx1"/>
                </a:solidFill>
              </a:rPr>
              <a:t>第三步</a:t>
            </a:r>
          </a:p>
        </p:txBody>
      </p:sp>
      <p:sp>
        <p:nvSpPr>
          <p:cNvPr id="17" name="文本框 19"/>
          <p:cNvSpPr txBox="1"/>
          <p:nvPr/>
        </p:nvSpPr>
        <p:spPr>
          <a:xfrm>
            <a:off x="476534" y="4554234"/>
            <a:ext cx="1980221"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latin typeface="Times New Roman" panose="02020603050405020304"/>
                <a:ea typeface="宋体" panose="02010600030101010101" pitchFamily="2" charset="-122"/>
                <a:cs typeface="Times New Roman" panose="02020603050405020304"/>
              </a:rPr>
              <a:t>依要求，变句式</a:t>
            </a:r>
            <a:endParaRPr lang="zh-CN" altLang="en-US" sz="2000">
              <a:solidFill>
                <a:schemeClr val="tx1"/>
              </a:solidFill>
              <a:latin typeface="宋体" panose="02010600030101010101" pitchFamily="2" charset="-122"/>
            </a:endParaRPr>
          </a:p>
        </p:txBody>
      </p:sp>
      <p:sp>
        <p:nvSpPr>
          <p:cNvPr id="18" name="下箭头 17"/>
          <p:cNvSpPr/>
          <p:nvPr/>
        </p:nvSpPr>
        <p:spPr>
          <a:xfrm>
            <a:off x="1477895" y="3762146"/>
            <a:ext cx="222775" cy="345736"/>
          </a:xfrm>
          <a:prstGeom prst="downArrow">
            <a:avLst/>
          </a:prstGeom>
          <a:no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19" name="文本框 25"/>
          <p:cNvSpPr txBox="1"/>
          <p:nvPr/>
        </p:nvSpPr>
        <p:spPr>
          <a:xfrm>
            <a:off x="2996814" y="3973956"/>
            <a:ext cx="7768779" cy="1156342"/>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nSpc>
                <a:spcPct val="150000"/>
              </a:lnSpc>
              <a:spcAft>
                <a:spcPct val="0"/>
              </a:spcAft>
            </a:pPr>
            <a:r>
              <a:rPr lang="zh-CN" altLang="zh-CN" sz="2400" kern="100">
                <a:latin typeface="宋体" panose="02010600030101010101" pitchFamily="2" charset="-122"/>
                <a:cs typeface="Courier New" panose="02070309020205020404"/>
              </a:rPr>
              <a:t>依据重新组合句子的要求，对原句的语序适当调整，变换原句的句式等。</a:t>
            </a:r>
            <a:endParaRPr lang="zh-CN" altLang="zh-CN" sz="1000" kern="100">
              <a:effectLst/>
              <a:latin typeface="宋体" panose="02010600030101010101" pitchFamily="2" charset="-122"/>
              <a:cs typeface="Courier New" panose="02070309020205020404"/>
            </a:endParaRPr>
          </a:p>
        </p:txBody>
      </p:sp>
      <p:cxnSp>
        <p:nvCxnSpPr>
          <p:cNvPr id="22" name="直接连接符 21"/>
          <p:cNvCxnSpPr/>
          <p:nvPr/>
        </p:nvCxnSpPr>
        <p:spPr>
          <a:xfrm>
            <a:off x="548542" y="4559415"/>
            <a:ext cx="190191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23" name="圆角矩形 22"/>
          <p:cNvSpPr/>
          <p:nvPr/>
        </p:nvSpPr>
        <p:spPr>
          <a:xfrm>
            <a:off x="548542" y="1529898"/>
            <a:ext cx="1908213" cy="869277"/>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24" name="文本框 18"/>
          <p:cNvSpPr txBox="1"/>
          <p:nvPr/>
        </p:nvSpPr>
        <p:spPr>
          <a:xfrm>
            <a:off x="980590" y="1535079"/>
            <a:ext cx="1247539"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tx1"/>
                </a:solidFill>
              </a:rPr>
              <a:t>第一步</a:t>
            </a:r>
          </a:p>
        </p:txBody>
      </p:sp>
      <p:sp>
        <p:nvSpPr>
          <p:cNvPr id="25" name="文本框 19"/>
          <p:cNvSpPr txBox="1"/>
          <p:nvPr/>
        </p:nvSpPr>
        <p:spPr>
          <a:xfrm>
            <a:off x="476534" y="1931123"/>
            <a:ext cx="1973918"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latin typeface="Times New Roman" panose="02020603050405020304"/>
                <a:ea typeface="宋体" panose="02010600030101010101" pitchFamily="2" charset="-122"/>
                <a:cs typeface="Times New Roman" panose="02020603050405020304"/>
              </a:rPr>
              <a:t>审题干，明方向</a:t>
            </a:r>
            <a:endParaRPr lang="zh-CN" altLang="en-US" sz="2000">
              <a:solidFill>
                <a:schemeClr val="tx1"/>
              </a:solidFill>
              <a:latin typeface="宋体" panose="02010600030101010101" pitchFamily="2" charset="-122"/>
            </a:endParaRPr>
          </a:p>
        </p:txBody>
      </p:sp>
      <p:cxnSp>
        <p:nvCxnSpPr>
          <p:cNvPr id="31" name="直接连接符 30"/>
          <p:cNvCxnSpPr/>
          <p:nvPr/>
        </p:nvCxnSpPr>
        <p:spPr>
          <a:xfrm>
            <a:off x="569695" y="1935189"/>
            <a:ext cx="190191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32" name="直接连接符 31"/>
          <p:cNvCxnSpPr/>
          <p:nvPr/>
        </p:nvCxnSpPr>
        <p:spPr>
          <a:xfrm>
            <a:off x="542692" y="3204314"/>
            <a:ext cx="190191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cxnSp>
        <p:nvCxnSpPr>
          <p:cNvPr id="35" name="直接连接符 34"/>
          <p:cNvCxnSpPr/>
          <p:nvPr/>
        </p:nvCxnSpPr>
        <p:spPr>
          <a:xfrm>
            <a:off x="2434637" y="5812182"/>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36" name="圆角矩形 35"/>
          <p:cNvSpPr/>
          <p:nvPr/>
        </p:nvSpPr>
        <p:spPr>
          <a:xfrm>
            <a:off x="526424" y="5418330"/>
            <a:ext cx="1908213" cy="869277"/>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a:p>
        </p:txBody>
      </p:sp>
      <p:sp>
        <p:nvSpPr>
          <p:cNvPr id="37" name="文本框 18"/>
          <p:cNvSpPr txBox="1"/>
          <p:nvPr/>
        </p:nvSpPr>
        <p:spPr>
          <a:xfrm>
            <a:off x="994477" y="5423511"/>
            <a:ext cx="1247539"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000">
                <a:solidFill>
                  <a:schemeClr val="tx1"/>
                </a:solidFill>
              </a:rPr>
              <a:t>第四步</a:t>
            </a:r>
          </a:p>
        </p:txBody>
      </p:sp>
      <p:sp>
        <p:nvSpPr>
          <p:cNvPr id="38" name="文本框 19"/>
          <p:cNvSpPr txBox="1"/>
          <p:nvPr/>
        </p:nvSpPr>
        <p:spPr>
          <a:xfrm>
            <a:off x="454417" y="5814374"/>
            <a:ext cx="1980221" cy="400110"/>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2000" kern="100">
                <a:latin typeface="Times New Roman" panose="02020603050405020304"/>
                <a:ea typeface="宋体" panose="02010600030101010101" pitchFamily="2" charset="-122"/>
                <a:cs typeface="Times New Roman" panose="02020603050405020304"/>
              </a:rPr>
              <a:t>看答案，细验证</a:t>
            </a:r>
            <a:endParaRPr lang="zh-CN" altLang="en-US" sz="2000">
              <a:solidFill>
                <a:schemeClr val="tx1"/>
              </a:solidFill>
              <a:latin typeface="宋体" panose="02010600030101010101" pitchFamily="2" charset="-122"/>
            </a:endParaRPr>
          </a:p>
        </p:txBody>
      </p:sp>
      <p:sp>
        <p:nvSpPr>
          <p:cNvPr id="39" name="下箭头 38"/>
          <p:cNvSpPr/>
          <p:nvPr/>
        </p:nvSpPr>
        <p:spPr>
          <a:xfrm>
            <a:off x="1455778" y="5053109"/>
            <a:ext cx="222775" cy="345736"/>
          </a:xfrm>
          <a:prstGeom prst="downArrow">
            <a:avLst/>
          </a:prstGeom>
          <a:no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40" name="文本框 25"/>
          <p:cNvSpPr txBox="1"/>
          <p:nvPr/>
        </p:nvSpPr>
        <p:spPr>
          <a:xfrm>
            <a:off x="2974697" y="5270100"/>
            <a:ext cx="7768779" cy="1156342"/>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nSpc>
                <a:spcPct val="150000"/>
              </a:lnSpc>
              <a:spcAft>
                <a:spcPct val="0"/>
              </a:spcAft>
            </a:pPr>
            <a:r>
              <a:rPr lang="zh-CN" altLang="zh-CN" sz="2400" kern="100">
                <a:latin typeface="宋体" panose="02010600030101010101" pitchFamily="2" charset="-122"/>
                <a:cs typeface="Courier New" panose="02070309020205020404"/>
              </a:rPr>
              <a:t>检验重组后的句子，看是否改变了原意，是否符合要求和规范。</a:t>
            </a:r>
            <a:endParaRPr lang="zh-CN" altLang="zh-CN" sz="1000" kern="100">
              <a:effectLst/>
              <a:latin typeface="宋体" panose="02010600030101010101" pitchFamily="2" charset="-122"/>
              <a:cs typeface="Courier New" panose="02070309020205020404"/>
            </a:endParaRPr>
          </a:p>
        </p:txBody>
      </p:sp>
      <p:cxnSp>
        <p:nvCxnSpPr>
          <p:cNvPr id="41" name="直接连接符 40"/>
          <p:cNvCxnSpPr/>
          <p:nvPr/>
        </p:nvCxnSpPr>
        <p:spPr>
          <a:xfrm>
            <a:off x="526425" y="5819555"/>
            <a:ext cx="190191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Tree>
  </p:cSld>
  <p:clrMapOvr>
    <a:masterClrMapping/>
  </p:clrMapOvr>
  <p:transition spd="slow">
    <p:fade/>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1058122"/>
            <a:ext cx="10584000" cy="4918269"/>
          </a:xfrm>
        </p:spPr>
        <p:txBody>
          <a:bodyPr/>
          <a:lstStyle/>
          <a:p>
            <a:pPr algn="just">
              <a:lnSpc>
                <a:spcPct val="140000"/>
              </a:lnSpc>
              <a:spcAft>
                <a:spcPct val="0"/>
              </a:spcAft>
            </a:pPr>
            <a:r>
              <a:rPr lang="en-US" altLang="zh-CN" b="1" kern="100">
                <a:latin typeface="Times New Roman" panose="02020603050405020304"/>
                <a:cs typeface="宋体" panose="02010600030101010101" pitchFamily="2" charset="-122"/>
              </a:rPr>
              <a:t>5</a:t>
            </a:r>
            <a:r>
              <a:rPr lang="zh-CN" altLang="zh-CN" b="1" kern="100">
                <a:latin typeface="Times New Roman" panose="02020603050405020304"/>
                <a:cs typeface="宋体" panose="02010600030101010101" pitchFamily="2" charset="-122"/>
              </a:rPr>
              <a:t>．将下面一句话改写成一个以</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cs typeface="宋体" panose="02010600030101010101" pitchFamily="2" charset="-122"/>
              </a:rPr>
              <a:t>不少有关抗金北伐的建议</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cs typeface="宋体" panose="02010600030101010101" pitchFamily="2" charset="-122"/>
              </a:rPr>
              <a:t>为开头的单句，可适当增减词语，但不能改变原意。</a:t>
            </a:r>
            <a:endParaRPr lang="zh-CN" altLang="zh-CN" sz="1050" kern="100">
              <a:latin typeface="宋体" panose="02010600030101010101" pitchFamily="2" charset="-122"/>
              <a:cs typeface="Courier New" panose="02070309020205020404"/>
            </a:endParaRPr>
          </a:p>
          <a:p>
            <a:pPr indent="713740" algn="just">
              <a:lnSpc>
                <a:spcPct val="140000"/>
              </a:lnSpc>
              <a:spcAft>
                <a:spcPct val="0"/>
              </a:spcAft>
            </a:pPr>
            <a:r>
              <a:rPr lang="zh-CN" altLang="zh-CN" b="1" kern="100">
                <a:latin typeface="Times New Roman" panose="02020603050405020304"/>
                <a:ea typeface="楷体" panose="02010609060101010101" charset="-122"/>
                <a:cs typeface="宋体" panose="02010600030101010101" pitchFamily="2" charset="-122"/>
              </a:rPr>
              <a:t>辛弃疾初来南方任职，对朝廷的怯懦和畏缩并不了解，加上宋高宗曾赞许过他的英勇行为，所以他在这一时期，曾热情洋溢地写出了不少有关抗金北伐的建议。</a:t>
            </a:r>
            <a:endParaRPr lang="zh-CN" altLang="zh-CN" sz="1050" kern="100">
              <a:latin typeface="宋体" panose="02010600030101010101" pitchFamily="2" charset="-122"/>
              <a:cs typeface="Courier New" panose="02070309020205020404"/>
            </a:endParaRPr>
          </a:p>
          <a:p>
            <a:pPr algn="just">
              <a:lnSpc>
                <a:spcPct val="140000"/>
              </a:lnSpc>
              <a:spcAft>
                <a:spcPct val="0"/>
              </a:spcAft>
            </a:pPr>
            <a:r>
              <a:rPr lang="en-US" altLang="zh-CN" b="1" kern="100">
                <a:solidFill>
                  <a:srgbClr val="000000"/>
                </a:solidFill>
                <a:latin typeface="Times New Roman" panose="02020603050405020304"/>
                <a:ea typeface="楷体" panose="02010609060101010101" charset="-122"/>
                <a:cs typeface="Courier New" panose="02070309020205020404"/>
              </a:rPr>
              <a:t>_________________________________________________________</a:t>
            </a:r>
            <a:endParaRPr lang="zh-CN" altLang="zh-CN" sz="1050" kern="100">
              <a:latin typeface="宋体" panose="02010600030101010101" pitchFamily="2" charset="-122"/>
              <a:cs typeface="Courier New" panose="02070309020205020404"/>
            </a:endParaRPr>
          </a:p>
          <a:p>
            <a:pPr algn="just">
              <a:lnSpc>
                <a:spcPct val="140000"/>
              </a:lnSpc>
              <a:spcAft>
                <a:spcPct val="0"/>
              </a:spcAft>
            </a:pPr>
            <a:r>
              <a:rPr lang="en-US" altLang="zh-CN" b="1" kern="100">
                <a:solidFill>
                  <a:srgbClr val="000000"/>
                </a:solidFill>
                <a:latin typeface="Times New Roman" panose="02020603050405020304"/>
                <a:cs typeface="宋体" panose="02010600030101010101" pitchFamily="2" charset="-122"/>
              </a:rPr>
              <a:t>_________________________________________________________</a:t>
            </a:r>
            <a:endParaRPr lang="zh-CN" altLang="zh-CN" sz="1050" kern="100">
              <a:latin typeface="宋体" panose="02010600030101010101" pitchFamily="2" charset="-122"/>
              <a:cs typeface="Courier New" panose="02070309020205020404"/>
            </a:endParaRPr>
          </a:p>
          <a:p>
            <a:pPr algn="just">
              <a:lnSpc>
                <a:spcPct val="140000"/>
              </a:lnSpc>
              <a:spcAft>
                <a:spcPct val="0"/>
              </a:spcAft>
            </a:pPr>
            <a:r>
              <a:rPr lang="en-US" altLang="zh-CN" b="1" kern="100">
                <a:solidFill>
                  <a:srgbClr val="000000"/>
                </a:solidFill>
                <a:latin typeface="Times New Roman" panose="02020603050405020304"/>
                <a:cs typeface="宋体" panose="02010600030101010101" pitchFamily="2" charset="-122"/>
              </a:rPr>
              <a:t>_________________________________________________________</a:t>
            </a:r>
            <a:endParaRPr lang="zh-CN" altLang="zh-CN" sz="1050" kern="100">
              <a:effectLst/>
              <a:latin typeface="宋体" panose="02010600030101010101" pitchFamily="2" charset="-122"/>
              <a:cs typeface="Courier New" panose="02070309020205020404"/>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1</a:t>
            </a:r>
          </a:p>
        </p:txBody>
      </p:sp>
      <p:sp>
        <p:nvSpPr>
          <p:cNvPr id="4" name="Text Box 13">
            <a:hlinkClick r:id="rId3" action="ppaction://hlinksldjump?num=16"/>
          </p:cNvPr>
          <p:cNvSpPr txBox="1">
            <a:spLocks noChangeArrowheads="1"/>
          </p:cNvSpPr>
          <p:nvPr/>
        </p:nvSpPr>
        <p:spPr bwMode="auto">
          <a:xfrm>
            <a:off x="4545841" y="6033979"/>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3</a:t>
            </a:r>
          </a:p>
        </p:txBody>
      </p:sp>
      <p:sp>
        <p:nvSpPr>
          <p:cNvPr id="5" name="Text Box 14">
            <a:hlinkClick r:id="rId4" action="ppaction://hlinksldjump?num=23"/>
          </p:cNvPr>
          <p:cNvSpPr txBox="1">
            <a:spLocks noChangeArrowheads="1"/>
          </p:cNvSpPr>
          <p:nvPr/>
        </p:nvSpPr>
        <p:spPr bwMode="auto">
          <a:xfrm>
            <a:off x="5576397" y="6037995"/>
            <a:ext cx="327025" cy="427038"/>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5</a:t>
            </a:r>
          </a:p>
        </p:txBody>
      </p:sp>
      <p:sp>
        <p:nvSpPr>
          <p:cNvPr id="6" name="Text Box 15">
            <a:hlinkClick r:id="rId5" action="ppaction://hlinksldjump?num=11"/>
          </p:cNvPr>
          <p:cNvSpPr txBox="1">
            <a:spLocks noChangeArrowheads="1"/>
          </p:cNvSpPr>
          <p:nvPr/>
        </p:nvSpPr>
        <p:spPr bwMode="auto">
          <a:xfrm>
            <a:off x="4026594" y="6042011"/>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2</a:t>
            </a:r>
          </a:p>
        </p:txBody>
      </p:sp>
      <p:sp>
        <p:nvSpPr>
          <p:cNvPr id="7" name="Text Box 16">
            <a:hlinkClick r:id="rId6" action="ppaction://hlinksldjump?num=19"/>
          </p:cNvPr>
          <p:cNvSpPr txBox="1">
            <a:spLocks noChangeArrowheads="1"/>
          </p:cNvSpPr>
          <p:nvPr/>
        </p:nvSpPr>
        <p:spPr bwMode="auto">
          <a:xfrm>
            <a:off x="5060325" y="6046030"/>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p:cNvSpPr txBox="1">
            <a:spLocks noChangeArrowheads="1"/>
          </p:cNvSpPr>
          <p:nvPr/>
        </p:nvSpPr>
        <p:spPr bwMode="auto">
          <a:xfrm>
            <a:off x="6092469" y="6037670"/>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
        <p:nvSpPr>
          <p:cNvPr id="11" name="副标题 13"/>
          <p:cNvSpPr txBox="1"/>
          <p:nvPr/>
        </p:nvSpPr>
        <p:spPr>
          <a:xfrm>
            <a:off x="468449" y="611795"/>
            <a:ext cx="1872208" cy="523220"/>
          </a:xfrm>
          <a:prstGeom prst="rect">
            <a:avLst/>
          </a:prstGeom>
        </p:spPr>
        <p:txBody>
          <a:bodyPr>
            <a:spAutoFit/>
          </a:bodyPr>
          <a:lstStyle>
            <a:defPPr>
              <a:defRPr lang="zh-CN"/>
            </a:defPPr>
            <a:lvl1pPr marL="0" indent="0" algn="l" defTabSz="863600" rtl="0" eaLnBrk="1" fontAlgn="auto" hangingPunct="0">
              <a:lnSpc>
                <a:spcPct val="150000"/>
              </a:lnSpc>
              <a:spcBef>
                <a:spcPct val="0"/>
              </a:spcBef>
              <a:spcAft>
                <a:spcPct val="0"/>
              </a:spcAft>
              <a:buFont typeface="Arial" pitchFamily="34" charset="0"/>
              <a:buNone/>
              <a:tabLst>
                <a:tab pos="5116195"/>
                <a:tab pos="9421495"/>
              </a:tabLst>
              <a:defRPr sz="2800" b="1" kern="1200">
                <a:solidFill>
                  <a:schemeClr val="tx1"/>
                </a:solidFill>
                <a:latin typeface="+mn-lt"/>
                <a:ea typeface="+mn-ea"/>
                <a:cs typeface="+mn-cs"/>
              </a:defRPr>
            </a:lvl1pPr>
            <a:lvl2pPr marL="457200" indent="0" algn="ctr" defTabSz="863600" rtl="0" eaLnBrk="0" fontAlgn="base" hangingPunct="0">
              <a:lnSpc>
                <a:spcPct val="90000"/>
              </a:lnSpc>
              <a:spcBef>
                <a:spcPts val="475"/>
              </a:spcBef>
              <a:spcAft>
                <a:spcPct val="0"/>
              </a:spcAft>
              <a:buFont typeface="Arial" pitchFamily="34" charset="0"/>
              <a:buNone/>
              <a:defRPr sz="2000" b="1" kern="1200">
                <a:solidFill>
                  <a:schemeClr val="tx1"/>
                </a:solidFill>
                <a:latin typeface="+mn-lt"/>
                <a:ea typeface="+mn-ea"/>
                <a:cs typeface="+mn-cs"/>
              </a:defRPr>
            </a:lvl2pPr>
            <a:lvl3pPr marL="914400" indent="0" algn="ctr" defTabSz="863600" rtl="0" eaLnBrk="0" fontAlgn="base" hangingPunct="0">
              <a:lnSpc>
                <a:spcPct val="90000"/>
              </a:lnSpc>
              <a:spcBef>
                <a:spcPts val="475"/>
              </a:spcBef>
              <a:spcAft>
                <a:spcPct val="0"/>
              </a:spcAft>
              <a:buFont typeface="Arial" pitchFamily="34" charset="0"/>
              <a:buNone/>
              <a:defRPr sz="1800" b="1" kern="1200">
                <a:solidFill>
                  <a:schemeClr val="tx1"/>
                </a:solidFill>
                <a:latin typeface="+mn-lt"/>
                <a:ea typeface="+mn-ea"/>
                <a:cs typeface="+mn-cs"/>
              </a:defRPr>
            </a:lvl3pPr>
            <a:lvl4pPr marL="1371600" indent="0" algn="ctr" defTabSz="863600" rtl="0" eaLnBrk="0" fontAlgn="base" hangingPunct="0">
              <a:lnSpc>
                <a:spcPct val="90000"/>
              </a:lnSpc>
              <a:spcBef>
                <a:spcPts val="475"/>
              </a:spcBef>
              <a:spcAft>
                <a:spcPct val="0"/>
              </a:spcAft>
              <a:buFont typeface="Arial" pitchFamily="34" charset="0"/>
              <a:buNone/>
              <a:defRPr sz="1600" b="1" kern="1200">
                <a:solidFill>
                  <a:schemeClr val="tx1"/>
                </a:solidFill>
                <a:latin typeface="+mn-lt"/>
                <a:ea typeface="+mn-ea"/>
                <a:cs typeface="+mn-cs"/>
              </a:defRPr>
            </a:lvl4pPr>
            <a:lvl5pPr marL="1828800" indent="0" algn="ctr" defTabSz="863600" rtl="0" eaLnBrk="0" fontAlgn="base" hangingPunct="0">
              <a:lnSpc>
                <a:spcPct val="90000"/>
              </a:lnSpc>
              <a:spcBef>
                <a:spcPts val="475"/>
              </a:spcBef>
              <a:spcAft>
                <a:spcPct val="0"/>
              </a:spcAft>
              <a:buFont typeface="Arial" pitchFamily="34" charset="0"/>
              <a:buNone/>
              <a:defRPr sz="1600" b="1"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9pPr>
          </a:lstStyle>
          <a:p>
            <a:pPr algn="just">
              <a:lnSpc>
                <a:spcPct val="100000"/>
              </a:lnSpc>
              <a:spcAft>
                <a:spcPct val="0"/>
              </a:spcAft>
            </a:pPr>
            <a:r>
              <a:rPr lang="zh-CN" altLang="en-US" b="1">
                <a:solidFill>
                  <a:srgbClr val="0000FF"/>
                </a:solidFill>
                <a:latin typeface="Times New Roman" panose="02020603050405020304" pitchFamily="18" charset="0"/>
                <a:ea typeface="黑体" panose="02010609060101010101" charset="-122"/>
                <a:cs typeface="Times New Roman" panose="02020603050405020304" pitchFamily="18" charset="0"/>
              </a:rPr>
              <a:t>即时训练</a:t>
            </a:r>
            <a:endParaRPr lang="en-US" altLang="zh-CN" b="1">
              <a:solidFill>
                <a:srgbClr val="0000FF"/>
              </a:solidFill>
              <a:latin typeface="Times New Roman" panose="02020603050405020304" pitchFamily="18" charset="0"/>
              <a:ea typeface="黑体" panose="02010609060101010101" charset="-122"/>
              <a:cs typeface="Times New Roman" panose="02020603050405020304" pitchFamily="18" charset="0"/>
            </a:endParaRPr>
          </a:p>
        </p:txBody>
      </p:sp>
    </p:spTree>
  </p:cSld>
  <p:clrMapOvr>
    <a:masterClrMapping/>
  </p:clrMapOvr>
  <p:transition spd="slow">
    <p:fade/>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1069969"/>
            <a:ext cx="10584000" cy="3969385"/>
          </a:xfrm>
        </p:spPr>
        <p:txBody>
          <a:bodyPr/>
          <a:lstStyle/>
          <a:p>
            <a:pPr algn="just">
              <a:spcAft>
                <a:spcPct val="0"/>
              </a:spcAft>
            </a:pPr>
            <a:r>
              <a:rPr lang="en-US" altLang="zh-CN" b="1" kern="100">
                <a:solidFill>
                  <a:srgbClr val="0000FF"/>
                </a:solidFill>
                <a:latin typeface="Times New Roman" panose="02020603050405020304"/>
                <a:ea typeface="黑体" panose="02010609060101010101" charset="-122"/>
                <a:cs typeface="Courier New" panose="02070309020205020404"/>
              </a:rPr>
              <a:t>[</a:t>
            </a:r>
            <a:r>
              <a:rPr lang="zh-CN" altLang="zh-CN" b="1" kern="100">
                <a:solidFill>
                  <a:srgbClr val="0000FF"/>
                </a:solidFill>
                <a:latin typeface="Times New Roman" panose="02020603050405020304"/>
                <a:ea typeface="黑体" panose="02010609060101010101" charset="-122"/>
                <a:cs typeface="Courier New" panose="02070309020205020404"/>
              </a:rPr>
              <a:t>解析</a:t>
            </a:r>
            <a:r>
              <a:rPr lang="en-US" altLang="zh-CN" b="1" kern="100">
                <a:solidFill>
                  <a:srgbClr val="0000FF"/>
                </a:solidFill>
                <a:latin typeface="Times New Roman" panose="02020603050405020304"/>
                <a:ea typeface="黑体" panose="02010609060101010101" charset="-122"/>
                <a:cs typeface="Courier New" panose="02070309020205020404"/>
              </a:rPr>
              <a:t>]</a:t>
            </a:r>
            <a:r>
              <a:rPr lang="zh-CN" altLang="zh-CN" b="1" kern="100">
                <a:solidFill>
                  <a:srgbClr val="0000FF"/>
                </a:solidFill>
                <a:latin typeface="Times New Roman" panose="02020603050405020304"/>
                <a:ea typeface="黑体" panose="02010609060101010101" charset="-122"/>
                <a:cs typeface="Courier New" panose="02070309020205020404"/>
              </a:rPr>
              <a:t>　</a:t>
            </a:r>
            <a:r>
              <a:rPr lang="zh-CN" altLang="zh-CN" b="1" kern="100">
                <a:latin typeface="Times New Roman" panose="02020603050405020304"/>
                <a:ea typeface="楷体" panose="02010609060101010101" charset="-122"/>
                <a:cs typeface="宋体" panose="02010600030101010101" pitchFamily="2" charset="-122"/>
              </a:rPr>
              <a:t>第一步：审题干，明方向。题目要求</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将下面一句话改写成一个以</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不少有关抗金北伐的建议</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为开头的单句，可适当增减词语，但不能改变原意</a:t>
            </a:r>
            <a:r>
              <a:rPr lang="en-US" altLang="zh-CN" b="1" kern="100">
                <a:latin typeface="宋体" panose="02010600030101010101" pitchFamily="2" charset="-122"/>
                <a:cs typeface="宋体" panose="02010600030101010101" pitchFamily="2" charset="-122"/>
              </a:rPr>
              <a:t>”</a:t>
            </a:r>
            <a:r>
              <a:rPr lang="zh-CN" altLang="zh-CN" b="1" kern="100">
                <a:latin typeface="Times New Roman" panose="02020603050405020304"/>
                <a:ea typeface="楷体" panose="02010609060101010101" charset="-122"/>
                <a:cs typeface="宋体" panose="02010600030101010101" pitchFamily="2" charset="-122"/>
              </a:rPr>
              <a:t>。</a:t>
            </a:r>
            <a:endParaRPr lang="zh-CN" altLang="zh-CN" sz="1050" kern="100">
              <a:latin typeface="宋体" panose="02010600030101010101" pitchFamily="2" charset="-122"/>
              <a:cs typeface="Courier New" panose="02070309020205020404"/>
            </a:endParaRPr>
          </a:p>
          <a:p>
            <a:pPr algn="just">
              <a:spcAft>
                <a:spcPct val="0"/>
              </a:spcAft>
            </a:pPr>
            <a:r>
              <a:rPr lang="zh-CN" altLang="zh-CN" b="1" kern="100">
                <a:latin typeface="Times New Roman" panose="02020603050405020304"/>
                <a:ea typeface="楷体" panose="02010609060101010101" charset="-122"/>
                <a:cs typeface="宋体" panose="02010600030101010101" pitchFamily="2" charset="-122"/>
              </a:rPr>
              <a:t>第二步：读语句，析特点。</a:t>
            </a:r>
            <a:r>
              <a:rPr lang="zh-CN"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原句是一个因果关系的复句，</a:t>
            </a:r>
            <a:r>
              <a:rPr lang="en-US"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不少有关抗金北伐的建议</a:t>
            </a:r>
            <a:r>
              <a:rPr lang="en-US"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是原句表结果的分句的宾语。</a:t>
            </a:r>
            <a:r>
              <a:rPr lang="zh-CN" altLang="zh-CN" b="1" kern="100">
                <a:latin typeface="Times New Roman" panose="02020603050405020304"/>
                <a:ea typeface="楷体" panose="02010609060101010101" charset="-122"/>
                <a:cs typeface="宋体" panose="02010600030101010101" pitchFamily="2" charset="-122"/>
              </a:rPr>
              <a:t>这是极为重要的一步，若搞不清原句的层次因果关系，很难重组得好。</a:t>
            </a:r>
            <a:endParaRPr lang="zh-CN" altLang="zh-CN" sz="1050" kern="100">
              <a:latin typeface="宋体" panose="02010600030101010101" pitchFamily="2" charset="-122"/>
              <a:cs typeface="Courier New" panose="02070309020205020404"/>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1</a:t>
            </a:r>
          </a:p>
        </p:txBody>
      </p:sp>
      <p:sp>
        <p:nvSpPr>
          <p:cNvPr id="4" name="Text Box 13">
            <a:hlinkClick r:id="rId3" action="ppaction://hlinksldjump?num=16"/>
          </p:cNvPr>
          <p:cNvSpPr txBox="1">
            <a:spLocks noChangeArrowheads="1"/>
          </p:cNvSpPr>
          <p:nvPr/>
        </p:nvSpPr>
        <p:spPr bwMode="auto">
          <a:xfrm>
            <a:off x="4545841" y="6033979"/>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3</a:t>
            </a:r>
          </a:p>
        </p:txBody>
      </p:sp>
      <p:sp>
        <p:nvSpPr>
          <p:cNvPr id="5" name="Text Box 14">
            <a:hlinkClick r:id="rId4" action="ppaction://hlinksldjump?num=23"/>
          </p:cNvPr>
          <p:cNvSpPr txBox="1">
            <a:spLocks noChangeArrowheads="1"/>
          </p:cNvSpPr>
          <p:nvPr/>
        </p:nvSpPr>
        <p:spPr bwMode="auto">
          <a:xfrm>
            <a:off x="5576397" y="6037995"/>
            <a:ext cx="327025" cy="427038"/>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5</a:t>
            </a:r>
          </a:p>
        </p:txBody>
      </p:sp>
      <p:sp>
        <p:nvSpPr>
          <p:cNvPr id="6" name="Text Box 15">
            <a:hlinkClick r:id="rId5" action="ppaction://hlinksldjump?num=11"/>
          </p:cNvPr>
          <p:cNvSpPr txBox="1">
            <a:spLocks noChangeArrowheads="1"/>
          </p:cNvSpPr>
          <p:nvPr/>
        </p:nvSpPr>
        <p:spPr bwMode="auto">
          <a:xfrm>
            <a:off x="4026594" y="6042011"/>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2</a:t>
            </a:r>
          </a:p>
        </p:txBody>
      </p:sp>
      <p:sp>
        <p:nvSpPr>
          <p:cNvPr id="7" name="Text Box 16">
            <a:hlinkClick r:id="rId6" action="ppaction://hlinksldjump?num=19"/>
          </p:cNvPr>
          <p:cNvSpPr txBox="1">
            <a:spLocks noChangeArrowheads="1"/>
          </p:cNvSpPr>
          <p:nvPr/>
        </p:nvSpPr>
        <p:spPr bwMode="auto">
          <a:xfrm>
            <a:off x="5060325" y="6046030"/>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p:cNvSpPr txBox="1">
            <a:spLocks noChangeArrowheads="1"/>
          </p:cNvSpPr>
          <p:nvPr/>
        </p:nvSpPr>
        <p:spPr bwMode="auto">
          <a:xfrm>
            <a:off x="6092469" y="6037670"/>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Tree>
  </p:cSld>
  <p:clrMapOvr>
    <a:masterClrMapping/>
  </p:clrMapOvr>
  <p:transition spd="slow">
    <p:fade/>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935831"/>
            <a:ext cx="10584000" cy="4615815"/>
          </a:xfrm>
        </p:spPr>
        <p:txBody>
          <a:bodyPr/>
          <a:lstStyle/>
          <a:p>
            <a:pPr algn="just">
              <a:spcAft>
                <a:spcPct val="0"/>
              </a:spcAft>
            </a:pPr>
            <a:r>
              <a:rPr lang="zh-CN" altLang="zh-CN" b="1" kern="100">
                <a:latin typeface="Times New Roman" panose="02020603050405020304"/>
                <a:ea typeface="楷体" panose="02010609060101010101" charset="-122"/>
                <a:cs typeface="宋体" panose="02010600030101010101" pitchFamily="2" charset="-122"/>
              </a:rPr>
              <a:t>第三步：依要求，变句式。即把原来的句式改为</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不少有关抗金北伐的建议是辛弃疾在</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的情况下写出来的</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endParaRPr lang="zh-CN" altLang="zh-CN" sz="1050"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endParaRPr>
          </a:p>
          <a:p>
            <a:pPr algn="just">
              <a:spcAft>
                <a:spcPct val="0"/>
              </a:spcAft>
            </a:pPr>
            <a:r>
              <a:rPr lang="zh-CN" altLang="zh-CN" b="1" kern="100">
                <a:latin typeface="Times New Roman" panose="02020603050405020304"/>
                <a:ea typeface="楷体" panose="02010609060101010101" charset="-122"/>
                <a:cs typeface="宋体" panose="02010600030101010101" pitchFamily="2" charset="-122"/>
              </a:rPr>
              <a:t>第四步：看答案，细验证。检查重组后的句子，看是否改变了原意，是否符合要求和规范。</a:t>
            </a:r>
            <a:endParaRPr lang="zh-CN" altLang="zh-CN" sz="1050" kern="100">
              <a:latin typeface="宋体" panose="02010600030101010101" pitchFamily="2" charset="-122"/>
              <a:cs typeface="Courier New" panose="02070309020205020404"/>
            </a:endParaRPr>
          </a:p>
          <a:p>
            <a:pPr algn="just">
              <a:spcAft>
                <a:spcPct val="0"/>
              </a:spcAft>
            </a:pPr>
            <a:r>
              <a:rPr lang="en-US"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答案</a:t>
            </a:r>
            <a:r>
              <a:rPr lang="en-US"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Courier New" panose="02070309020205020404"/>
              </a:rPr>
              <a:t>　</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不少有关抗金北伐的建议是辛弃疾在初来南方任职，对朝廷的怯懦和畏缩并不了解，加之其英勇行为受到过宋高宗赞许的情况下写出来的。</a:t>
            </a:r>
            <a:endParaRPr lang="zh-CN" altLang="zh-CN" sz="1050" kern="100">
              <a:solidFill>
                <a:srgbClr val="0000FF"/>
              </a:solidFill>
              <a:effectLst/>
              <a:latin typeface="方正粗黑宋简体" panose="02000000000000000000" pitchFamily="2" charset="-122"/>
              <a:ea typeface="方正粗黑宋简体" panose="02000000000000000000" pitchFamily="2" charset="-122"/>
              <a:cs typeface="Courier New" panose="02070309020205020404"/>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1</a:t>
            </a:r>
          </a:p>
        </p:txBody>
      </p:sp>
      <p:sp>
        <p:nvSpPr>
          <p:cNvPr id="4" name="Text Box 13">
            <a:hlinkClick r:id="rId3" action="ppaction://hlinksldjump?num=16"/>
          </p:cNvPr>
          <p:cNvSpPr txBox="1">
            <a:spLocks noChangeArrowheads="1"/>
          </p:cNvSpPr>
          <p:nvPr/>
        </p:nvSpPr>
        <p:spPr bwMode="auto">
          <a:xfrm>
            <a:off x="4545841" y="6033979"/>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3</a:t>
            </a:r>
          </a:p>
        </p:txBody>
      </p:sp>
      <p:sp>
        <p:nvSpPr>
          <p:cNvPr id="5" name="Text Box 14">
            <a:hlinkClick r:id="rId4" action="ppaction://hlinksldjump?num=23"/>
          </p:cNvPr>
          <p:cNvSpPr txBox="1">
            <a:spLocks noChangeArrowheads="1"/>
          </p:cNvSpPr>
          <p:nvPr/>
        </p:nvSpPr>
        <p:spPr bwMode="auto">
          <a:xfrm>
            <a:off x="5576397" y="6037995"/>
            <a:ext cx="327025" cy="427038"/>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5</a:t>
            </a:r>
          </a:p>
        </p:txBody>
      </p:sp>
      <p:sp>
        <p:nvSpPr>
          <p:cNvPr id="6" name="Text Box 15">
            <a:hlinkClick r:id="rId5" action="ppaction://hlinksldjump?num=11"/>
          </p:cNvPr>
          <p:cNvSpPr txBox="1">
            <a:spLocks noChangeArrowheads="1"/>
          </p:cNvSpPr>
          <p:nvPr/>
        </p:nvSpPr>
        <p:spPr bwMode="auto">
          <a:xfrm>
            <a:off x="4026594" y="6042011"/>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2</a:t>
            </a:r>
          </a:p>
        </p:txBody>
      </p:sp>
      <p:sp>
        <p:nvSpPr>
          <p:cNvPr id="7" name="Text Box 16">
            <a:hlinkClick r:id="rId6" action="ppaction://hlinksldjump?num=19"/>
          </p:cNvPr>
          <p:cNvSpPr txBox="1">
            <a:spLocks noChangeArrowheads="1"/>
          </p:cNvSpPr>
          <p:nvPr/>
        </p:nvSpPr>
        <p:spPr bwMode="auto">
          <a:xfrm>
            <a:off x="5060325" y="6046030"/>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p:cNvSpPr txBox="1">
            <a:spLocks noChangeArrowheads="1"/>
          </p:cNvSpPr>
          <p:nvPr/>
        </p:nvSpPr>
        <p:spPr bwMode="auto">
          <a:xfrm>
            <a:off x="6092469" y="6037670"/>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blinds(horizontal)">
                                      <p:cBhvr>
                                        <p:cTn id="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1026942"/>
            <a:ext cx="10584000" cy="3969385"/>
          </a:xfrm>
        </p:spPr>
        <p:txBody>
          <a:bodyPr/>
          <a:lstStyle/>
          <a:p>
            <a:pPr algn="just">
              <a:spcAft>
                <a:spcPct val="0"/>
              </a:spcAft>
            </a:pP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题型</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4  </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语体的变换</a:t>
            </a:r>
            <a:endParaRPr lang="zh-CN" altLang="zh-CN" sz="1050"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endParaRPr>
          </a:p>
          <a:p>
            <a:pPr indent="630555" algn="just">
              <a:spcAft>
                <a:spcPct val="0"/>
              </a:spcAft>
            </a:pPr>
            <a:r>
              <a:rPr lang="zh-CN"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语体的变换指</a:t>
            </a:r>
            <a:r>
              <a:rPr lang="zh-CN"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口语</a:t>
            </a:r>
            <a:r>
              <a:rPr lang="zh-CN"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语体和</a:t>
            </a:r>
            <a:r>
              <a:rPr lang="zh-CN"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书面语</a:t>
            </a:r>
            <a:r>
              <a:rPr lang="zh-CN"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体的变换，</a:t>
            </a:r>
            <a:r>
              <a:rPr lang="zh-CN"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生动语言</a:t>
            </a:r>
            <a:r>
              <a:rPr lang="zh-CN"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和</a:t>
            </a:r>
            <a:r>
              <a:rPr lang="zh-CN"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平实语言</a:t>
            </a:r>
            <a:r>
              <a:rPr lang="zh-CN"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的转换。</a:t>
            </a:r>
            <a:endParaRPr lang="zh-CN" altLang="zh-CN" sz="1050" kern="100">
              <a:latin typeface="方正粗黑宋简体" panose="02000000000000000000" pitchFamily="2" charset="-122"/>
              <a:ea typeface="方正粗黑宋简体" panose="02000000000000000000" pitchFamily="2" charset="-122"/>
              <a:cs typeface="方正粗黑宋简体" panose="02000000000000000000" pitchFamily="2" charset="-122"/>
            </a:endParaRPr>
          </a:p>
          <a:p>
            <a:pPr algn="just">
              <a:spcAft>
                <a:spcPct val="0"/>
              </a:spcAft>
            </a:pPr>
            <a:r>
              <a:rPr lang="en-US"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一</a:t>
            </a:r>
            <a:r>
              <a:rPr lang="en-US"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0000FF"/>
                </a:solidFill>
                <a:latin typeface="方正粗黑宋简体" panose="02000000000000000000" pitchFamily="2" charset="-122"/>
                <a:ea typeface="方正粗黑宋简体" panose="02000000000000000000" pitchFamily="2" charset="-122"/>
                <a:cs typeface="方正粗黑宋简体" panose="02000000000000000000" pitchFamily="2" charset="-122"/>
              </a:rPr>
              <a:t>口语和书面语</a:t>
            </a:r>
            <a:endParaRPr lang="zh-CN" altLang="zh-CN" sz="1050" kern="100">
              <a:latin typeface="方正粗黑宋简体" panose="02000000000000000000" pitchFamily="2" charset="-122"/>
              <a:ea typeface="方正粗黑宋简体" panose="02000000000000000000" pitchFamily="2" charset="-122"/>
              <a:cs typeface="方正粗黑宋简体" panose="02000000000000000000" pitchFamily="2" charset="-122"/>
            </a:endParaRPr>
          </a:p>
          <a:p>
            <a:pPr algn="just">
              <a:spcAft>
                <a:spcPct val="0"/>
              </a:spcAft>
            </a:pPr>
            <a:r>
              <a:rPr lang="en-US"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      </a:t>
            </a:r>
            <a:r>
              <a:rPr lang="zh-CN" altLang="zh-CN" b="1" kern="100">
                <a:latin typeface="方正粗黑宋简体" panose="02000000000000000000" pitchFamily="2" charset="-122"/>
                <a:ea typeface="方正粗黑宋简体" panose="02000000000000000000" pitchFamily="2" charset="-122"/>
                <a:cs typeface="方正粗黑宋简体" panose="02000000000000000000" pitchFamily="2" charset="-122"/>
              </a:rPr>
              <a:t>口语里经常出现而在书面语里较少出现的句式，叫口语句式；书面语里经常出现而在口语里较少出现的句式，叫书面语句式。</a:t>
            </a:r>
            <a:endParaRPr lang="zh-CN" altLang="zh-CN" sz="1050" kern="100">
              <a:latin typeface="方正粗黑宋简体" panose="02000000000000000000" pitchFamily="2" charset="-122"/>
              <a:ea typeface="方正粗黑宋简体" panose="02000000000000000000" pitchFamily="2" charset="-122"/>
              <a:cs typeface="方正粗黑宋简体" panose="02000000000000000000" pitchFamily="2" charset="-122"/>
            </a:endParaRPr>
          </a:p>
        </p:txBody>
      </p:sp>
    </p:spTree>
  </p:cSld>
  <p:clrMapOvr>
    <a:masterClrMapping/>
  </p:clrMapOvr>
  <p:transition spd="slow">
    <p:fade/>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表格 2"/>
          <p:cNvGraphicFramePr>
            <a:graphicFrameLocks noGrp="1"/>
          </p:cNvGraphicFramePr>
          <p:nvPr/>
        </p:nvGraphicFramePr>
        <p:xfrm>
          <a:off x="468449" y="1505745"/>
          <a:ext cx="10477164" cy="3030486"/>
        </p:xfrm>
        <a:graphic>
          <a:graphicData uri="http://schemas.openxmlformats.org/drawingml/2006/table">
            <a:tbl>
              <a:tblPr/>
              <a:tblGrid>
                <a:gridCol w="1559716">
                  <a:extLst>
                    <a:ext uri="{9D8B030D-6E8A-4147-A177-3AD203B41FA5}">
                      <a16:colId xmlns:a16="http://schemas.microsoft.com/office/drawing/2014/main" val="20000"/>
                    </a:ext>
                  </a:extLst>
                </a:gridCol>
                <a:gridCol w="6483622">
                  <a:extLst>
                    <a:ext uri="{9D8B030D-6E8A-4147-A177-3AD203B41FA5}">
                      <a16:colId xmlns:a16="http://schemas.microsoft.com/office/drawing/2014/main" val="20001"/>
                    </a:ext>
                  </a:extLst>
                </a:gridCol>
                <a:gridCol w="2433826">
                  <a:extLst>
                    <a:ext uri="{9D8B030D-6E8A-4147-A177-3AD203B41FA5}">
                      <a16:colId xmlns:a16="http://schemas.microsoft.com/office/drawing/2014/main" val="20002"/>
                    </a:ext>
                  </a:extLst>
                </a:gridCol>
              </a:tblGrid>
              <a:tr h="524108">
                <a:tc>
                  <a:txBody>
                    <a:bodyPr vert="horz" wrap="square"/>
                    <a:lstStyle/>
                    <a:p>
                      <a:pPr algn="ctr">
                        <a:lnSpc>
                          <a:spcPct val="150000"/>
                        </a:lnSpc>
                        <a:spcAft>
                          <a:spcPct val="0"/>
                        </a:spcAft>
                      </a:pPr>
                      <a:r>
                        <a:rPr lang="zh-CN" sz="2800" b="1" kern="100">
                          <a:effectLst/>
                          <a:latin typeface="Times New Roman" panose="02020603050405020304"/>
                          <a:ea typeface="黑体" panose="02010609060101010101" charset="-122"/>
                          <a:cs typeface="宋体" panose="02010600030101010101" pitchFamily="2" charset="-122"/>
                        </a:rPr>
                        <a:t>类型</a:t>
                      </a:r>
                      <a:endParaRPr lang="zh-CN" sz="2800" kern="100">
                        <a:effectLst/>
                        <a:latin typeface="宋体" panose="02010600030101010101" pitchFamily="2" charset="-122"/>
                        <a:cs typeface="Courier New" panose="02070309020205020404"/>
                      </a:endParaRPr>
                    </a:p>
                  </a:txBody>
                  <a:tcPr marL="45822" marR="4582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b="1" kern="100">
                          <a:effectLst/>
                          <a:latin typeface="Times New Roman" panose="02020603050405020304"/>
                          <a:ea typeface="黑体" panose="02010609060101010101" charset="-122"/>
                          <a:cs typeface="宋体" panose="02010600030101010101" pitchFamily="2" charset="-122"/>
                        </a:rPr>
                        <a:t>特点</a:t>
                      </a:r>
                      <a:endParaRPr lang="zh-CN" sz="2800" kern="100">
                        <a:effectLst/>
                        <a:latin typeface="宋体" panose="02010600030101010101" pitchFamily="2" charset="-122"/>
                        <a:cs typeface="Courier New" panose="02070309020205020404"/>
                      </a:endParaRPr>
                    </a:p>
                  </a:txBody>
                  <a:tcPr marL="45822" marR="4582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b="1" kern="100">
                          <a:effectLst/>
                          <a:latin typeface="Times New Roman" panose="02020603050405020304"/>
                          <a:ea typeface="黑体" panose="02010609060101010101" charset="-122"/>
                          <a:cs typeface="宋体" panose="02010600030101010101" pitchFamily="2" charset="-122"/>
                        </a:rPr>
                        <a:t>作用</a:t>
                      </a:r>
                      <a:endParaRPr lang="zh-CN" sz="2800" kern="100">
                        <a:effectLst/>
                        <a:latin typeface="宋体" panose="02010600030101010101" pitchFamily="2" charset="-122"/>
                        <a:cs typeface="Courier New" panose="02070309020205020404"/>
                      </a:endParaRPr>
                    </a:p>
                  </a:txBody>
                  <a:tcPr marL="45822" marR="4582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86162">
                <a:tc>
                  <a:txBody>
                    <a:bodyPr vert="horz" wrap="square"/>
                    <a:lstStyle/>
                    <a:p>
                      <a:pPr algn="ctr">
                        <a:lnSpc>
                          <a:spcPct val="150000"/>
                        </a:lnSpc>
                        <a:spcAft>
                          <a:spcPct val="0"/>
                        </a:spcAft>
                      </a:pPr>
                      <a:r>
                        <a:rPr lang="zh-CN" sz="2800" b="1" kern="100">
                          <a:solidFill>
                            <a:srgbClr val="FF0000"/>
                          </a:solidFill>
                          <a:effectLst/>
                          <a:latin typeface="方正粗黑宋简体" panose="02000000000000000000" pitchFamily="2" charset="-122"/>
                          <a:ea typeface="方正粗黑宋简体" panose="02000000000000000000" pitchFamily="2" charset="-122"/>
                          <a:cs typeface="宋体" panose="02010600030101010101" pitchFamily="2" charset="-122"/>
                        </a:rPr>
                        <a:t>口语</a:t>
                      </a:r>
                    </a:p>
                  </a:txBody>
                  <a:tcPr marL="45822" marR="4582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lnSpc>
                          <a:spcPct val="150000"/>
                        </a:lnSpc>
                        <a:spcAft>
                          <a:spcPct val="0"/>
                        </a:spcAft>
                      </a:pPr>
                      <a:r>
                        <a:rPr lang="zh-CN" sz="2800" b="1" kern="100">
                          <a:effectLst/>
                          <a:latin typeface="Times New Roman" panose="02020603050405020304"/>
                          <a:cs typeface="宋体" panose="02010600030101010101" pitchFamily="2" charset="-122"/>
                        </a:rPr>
                        <a:t>句子比较</a:t>
                      </a:r>
                      <a:r>
                        <a:rPr lang="zh-CN" sz="2800" b="1" kern="100">
                          <a:solidFill>
                            <a:srgbClr val="0000FF"/>
                          </a:solidFill>
                          <a:effectLst/>
                          <a:latin typeface="Times New Roman" panose="02020603050405020304"/>
                          <a:cs typeface="宋体" panose="02010600030101010101" pitchFamily="2" charset="-122"/>
                        </a:rPr>
                        <a:t>短小</a:t>
                      </a:r>
                      <a:r>
                        <a:rPr lang="zh-CN" sz="2800" b="1" kern="100">
                          <a:effectLst/>
                          <a:latin typeface="Times New Roman" panose="02020603050405020304"/>
                          <a:cs typeface="宋体" panose="02010600030101010101" pitchFamily="2" charset="-122"/>
                        </a:rPr>
                        <a:t>，</a:t>
                      </a:r>
                      <a:r>
                        <a:rPr lang="zh-CN" sz="2800" b="1" kern="100">
                          <a:solidFill>
                            <a:srgbClr val="0000FF"/>
                          </a:solidFill>
                          <a:effectLst/>
                          <a:latin typeface="Times New Roman" panose="02020603050405020304"/>
                          <a:cs typeface="宋体" panose="02010600030101010101" pitchFamily="2" charset="-122"/>
                        </a:rPr>
                        <a:t>结构也简单</a:t>
                      </a:r>
                      <a:r>
                        <a:rPr lang="zh-CN" sz="2800" b="1" kern="100">
                          <a:effectLst/>
                          <a:latin typeface="Times New Roman" panose="02020603050405020304"/>
                          <a:cs typeface="宋体" panose="02010600030101010101" pitchFamily="2" charset="-122"/>
                        </a:rPr>
                        <a:t>，少用关联词语。</a:t>
                      </a:r>
                      <a:endParaRPr lang="zh-CN" sz="2800" kern="100">
                        <a:effectLst/>
                        <a:latin typeface="宋体" panose="02010600030101010101" pitchFamily="2" charset="-122"/>
                        <a:cs typeface="Courier New" panose="02070309020205020404"/>
                      </a:endParaRPr>
                    </a:p>
                  </a:txBody>
                  <a:tcPr marL="45822" marR="4582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b="1" kern="100">
                          <a:effectLst/>
                          <a:latin typeface="Times New Roman" panose="02020603050405020304"/>
                          <a:cs typeface="宋体" panose="02010600030101010101" pitchFamily="2" charset="-122"/>
                        </a:rPr>
                        <a:t>活泼、自然</a:t>
                      </a:r>
                      <a:endParaRPr lang="zh-CN" sz="2800" kern="100">
                        <a:effectLst/>
                        <a:latin typeface="宋体" panose="02010600030101010101" pitchFamily="2" charset="-122"/>
                        <a:cs typeface="Courier New" panose="02070309020205020404"/>
                      </a:endParaRPr>
                    </a:p>
                  </a:txBody>
                  <a:tcPr marL="45822" marR="4582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310270">
                <a:tc>
                  <a:txBody>
                    <a:bodyPr vert="horz" wrap="square"/>
                    <a:lstStyle/>
                    <a:p>
                      <a:pPr algn="ctr">
                        <a:lnSpc>
                          <a:spcPct val="150000"/>
                        </a:lnSpc>
                        <a:spcAft>
                          <a:spcPct val="0"/>
                        </a:spcAft>
                      </a:pPr>
                      <a:r>
                        <a:rPr lang="zh-CN" sz="2800" b="1" kern="100">
                          <a:solidFill>
                            <a:srgbClr val="FF0000"/>
                          </a:solidFill>
                          <a:effectLst/>
                          <a:latin typeface="方正粗黑宋简体" panose="02000000000000000000" pitchFamily="2" charset="-122"/>
                          <a:ea typeface="方正粗黑宋简体" panose="02000000000000000000" pitchFamily="2" charset="-122"/>
                          <a:cs typeface="宋体" panose="02010600030101010101" pitchFamily="2" charset="-122"/>
                        </a:rPr>
                        <a:t>书面语</a:t>
                      </a:r>
                      <a:endParaRPr lang="zh-CN" sz="2800" kern="100">
                        <a:effectLst/>
                        <a:latin typeface="宋体" panose="02010600030101010101" pitchFamily="2" charset="-122"/>
                        <a:cs typeface="Courier New" panose="02070309020205020404"/>
                      </a:endParaRPr>
                    </a:p>
                  </a:txBody>
                  <a:tcPr marL="45822" marR="4582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l">
                        <a:lnSpc>
                          <a:spcPct val="150000"/>
                        </a:lnSpc>
                        <a:spcAft>
                          <a:spcPct val="0"/>
                        </a:spcAft>
                      </a:pPr>
                      <a:r>
                        <a:rPr lang="zh-CN" sz="2800" b="1" kern="100">
                          <a:effectLst/>
                          <a:latin typeface="Times New Roman" panose="02020603050405020304"/>
                          <a:cs typeface="宋体" panose="02010600030101010101" pitchFamily="2" charset="-122"/>
                        </a:rPr>
                        <a:t>多用</a:t>
                      </a:r>
                      <a:r>
                        <a:rPr lang="zh-CN" sz="2800" b="1" kern="100">
                          <a:solidFill>
                            <a:srgbClr val="0000FF"/>
                          </a:solidFill>
                          <a:effectLst/>
                          <a:latin typeface="Times New Roman" panose="02020603050405020304"/>
                          <a:cs typeface="宋体" panose="02010600030101010101" pitchFamily="2" charset="-122"/>
                        </a:rPr>
                        <a:t>长句</a:t>
                      </a:r>
                      <a:r>
                        <a:rPr lang="zh-CN" sz="2800" b="1" kern="100">
                          <a:effectLst/>
                          <a:latin typeface="Times New Roman" panose="02020603050405020304"/>
                          <a:cs typeface="宋体" panose="02010600030101010101" pitchFamily="2" charset="-122"/>
                        </a:rPr>
                        <a:t>，</a:t>
                      </a:r>
                      <a:r>
                        <a:rPr lang="zh-CN" sz="2800" b="1" kern="100">
                          <a:solidFill>
                            <a:srgbClr val="0000FF"/>
                          </a:solidFill>
                          <a:effectLst/>
                          <a:latin typeface="Times New Roman" panose="02020603050405020304"/>
                          <a:cs typeface="宋体" panose="02010600030101010101" pitchFamily="2" charset="-122"/>
                        </a:rPr>
                        <a:t>结构较复杂</a:t>
                      </a:r>
                      <a:r>
                        <a:rPr lang="zh-CN" sz="2800" b="1" kern="100">
                          <a:effectLst/>
                          <a:latin typeface="Times New Roman" panose="02020603050405020304"/>
                          <a:cs typeface="宋体" panose="02010600030101010101" pitchFamily="2" charset="-122"/>
                        </a:rPr>
                        <a:t>，</a:t>
                      </a:r>
                      <a:r>
                        <a:rPr lang="zh-CN" sz="2800" b="1" kern="100">
                          <a:solidFill>
                            <a:srgbClr val="0000FF"/>
                          </a:solidFill>
                          <a:effectLst/>
                          <a:latin typeface="Times New Roman" panose="02020603050405020304"/>
                          <a:cs typeface="宋体" panose="02010600030101010101" pitchFamily="2" charset="-122"/>
                        </a:rPr>
                        <a:t>关联词语用得较多</a:t>
                      </a:r>
                      <a:r>
                        <a:rPr lang="zh-CN" sz="2800" b="1" kern="100">
                          <a:effectLst/>
                          <a:latin typeface="Times New Roman" panose="02020603050405020304"/>
                          <a:cs typeface="宋体" panose="02010600030101010101" pitchFamily="2" charset="-122"/>
                        </a:rPr>
                        <a:t>，有时也用一些</a:t>
                      </a:r>
                      <a:r>
                        <a:rPr lang="zh-CN" sz="2800" b="1" kern="100">
                          <a:solidFill>
                            <a:srgbClr val="0000FF"/>
                          </a:solidFill>
                          <a:effectLst/>
                          <a:latin typeface="Times New Roman" panose="02020603050405020304"/>
                          <a:cs typeface="宋体" panose="02010600030101010101" pitchFamily="2" charset="-122"/>
                        </a:rPr>
                        <a:t>文言句式</a:t>
                      </a:r>
                      <a:r>
                        <a:rPr lang="zh-CN" sz="2800" b="1" kern="100">
                          <a:effectLst/>
                          <a:latin typeface="Times New Roman" panose="02020603050405020304"/>
                          <a:cs typeface="宋体" panose="02010600030101010101" pitchFamily="2" charset="-122"/>
                        </a:rPr>
                        <a:t>。</a:t>
                      </a:r>
                      <a:endParaRPr lang="zh-CN" sz="2800" kern="100">
                        <a:effectLst/>
                        <a:latin typeface="宋体" panose="02010600030101010101" pitchFamily="2" charset="-122"/>
                        <a:cs typeface="Courier New" panose="02070309020205020404"/>
                      </a:endParaRPr>
                    </a:p>
                  </a:txBody>
                  <a:tcPr marL="45822" marR="4582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b="1" kern="100">
                          <a:effectLst/>
                          <a:latin typeface="Times New Roman" panose="02020603050405020304"/>
                          <a:cs typeface="宋体" panose="02010600030101010101" pitchFamily="2" charset="-122"/>
                        </a:rPr>
                        <a:t>严谨、周密</a:t>
                      </a:r>
                      <a:endParaRPr lang="zh-CN" sz="2800" kern="100">
                        <a:effectLst/>
                        <a:latin typeface="宋体" panose="02010600030101010101" pitchFamily="2" charset="-122"/>
                        <a:cs typeface="Courier New" panose="02070309020205020404"/>
                      </a:endParaRPr>
                    </a:p>
                  </a:txBody>
                  <a:tcPr marL="45822" marR="4582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cSld>
  <p:clrMapOvr>
    <a:masterClrMapping/>
  </p:clrMapOvr>
  <p:transition spd="slow">
    <p:fade/>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360437" y="611795"/>
            <a:ext cx="10909212" cy="2676525"/>
          </a:xfrm>
        </p:spPr>
        <p:txBody>
          <a:bodyPr/>
          <a:lstStyle/>
          <a:p>
            <a:pPr algn="just">
              <a:spcAft>
                <a:spcPct val="0"/>
              </a:spcAft>
            </a:pPr>
            <a:r>
              <a:rPr lang="en-US" altLang="zh-CN" b="1" kern="100">
                <a:latin typeface="Times New Roman" panose="02020603050405020304"/>
                <a:ea typeface="黑体" panose="02010609060101010101" charset="-122"/>
                <a:cs typeface="Courier New" panose="02070309020205020404"/>
              </a:rPr>
              <a:t>[</a:t>
            </a:r>
            <a:r>
              <a:rPr lang="zh-CN" altLang="zh-CN" b="1" kern="100">
                <a:latin typeface="Times New Roman" panose="02020603050405020304"/>
                <a:ea typeface="黑体" panose="02010609060101010101" charset="-122"/>
                <a:cs typeface="Courier New" panose="02070309020205020404"/>
              </a:rPr>
              <a:t>解题技法</a:t>
            </a:r>
            <a:r>
              <a:rPr lang="en-US" altLang="zh-CN" b="1" kern="100">
                <a:latin typeface="Times New Roman" panose="02020603050405020304"/>
                <a:ea typeface="黑体" panose="02010609060101010101" charset="-122"/>
                <a:cs typeface="Courier New" panose="02070309020205020404"/>
              </a:rPr>
              <a:t>]</a:t>
            </a:r>
            <a:endParaRPr lang="zh-CN" altLang="zh-CN" sz="1050" kern="100">
              <a:latin typeface="宋体" panose="02010600030101010101" pitchFamily="2" charset="-122"/>
              <a:cs typeface="Courier New" panose="02070309020205020404"/>
            </a:endParaRPr>
          </a:p>
          <a:p>
            <a:pPr algn="ctr">
              <a:spcAft>
                <a:spcPct val="0"/>
              </a:spcAft>
            </a:pP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书面语转换口语</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“3</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步骤</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endParaRPr lang="zh-CN" altLang="zh-CN" sz="1050"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endParaRPr>
          </a:p>
          <a:p>
            <a:pPr algn="just">
              <a:spcAft>
                <a:spcPct val="0"/>
              </a:spcAft>
            </a:pPr>
            <a:r>
              <a:rPr lang="zh-CN" altLang="zh-CN" b="1" kern="100">
                <a:latin typeface="Times New Roman" panose="02020603050405020304"/>
                <a:cs typeface="宋体" panose="02010600030101010101" pitchFamily="2" charset="-122"/>
              </a:rPr>
              <a:t>口语与书面语之间的转换，关键在于准确而全面地甄选需要转换语体的词句，按照题目要求，结合语体特点，作出恰当而合理的转换。</a:t>
            </a:r>
            <a:endParaRPr lang="zh-CN" altLang="zh-CN" sz="1050" kern="100">
              <a:latin typeface="宋体" panose="02010600030101010101" pitchFamily="2" charset="-122"/>
              <a:cs typeface="Courier New" panose="02070309020205020404"/>
            </a:endParaRPr>
          </a:p>
        </p:txBody>
      </p:sp>
      <p:sp>
        <p:nvSpPr>
          <p:cNvPr id="4" name="圆角矩形 3"/>
          <p:cNvSpPr/>
          <p:nvPr/>
        </p:nvSpPr>
        <p:spPr>
          <a:xfrm>
            <a:off x="764566" y="4339546"/>
            <a:ext cx="1396071" cy="504056"/>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5" name="文本框 18"/>
          <p:cNvSpPr txBox="1"/>
          <p:nvPr/>
        </p:nvSpPr>
        <p:spPr>
          <a:xfrm>
            <a:off x="900497" y="4339545"/>
            <a:ext cx="1247539" cy="461665"/>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400">
                <a:solidFill>
                  <a:schemeClr val="tx1"/>
                </a:solidFill>
              </a:rPr>
              <a:t>第二步</a:t>
            </a:r>
          </a:p>
        </p:txBody>
      </p:sp>
      <p:sp>
        <p:nvSpPr>
          <p:cNvPr id="7" name="文本框 25"/>
          <p:cNvSpPr txBox="1"/>
          <p:nvPr/>
        </p:nvSpPr>
        <p:spPr>
          <a:xfrm>
            <a:off x="2700696" y="3240087"/>
            <a:ext cx="7759714" cy="559769"/>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nSpc>
                <a:spcPct val="150000"/>
              </a:lnSpc>
              <a:spcAft>
                <a:spcPct val="0"/>
              </a:spcAft>
            </a:pPr>
            <a:r>
              <a:rPr lang="zh-CN" altLang="zh-CN" sz="2400" kern="100">
                <a:latin typeface="Times New Roman" panose="02020603050405020304"/>
                <a:ea typeface="宋体" panose="02010600030101010101" pitchFamily="2" charset="-122"/>
                <a:cs typeface="Times New Roman" panose="02020603050405020304"/>
              </a:rPr>
              <a:t>明确题干要求，把握关键点。</a:t>
            </a:r>
            <a:endParaRPr lang="zh-CN" altLang="zh-CN" sz="1000" kern="100">
              <a:effectLst/>
              <a:latin typeface="宋体" panose="02010600030101010101" pitchFamily="2" charset="-122"/>
              <a:cs typeface="Courier New" panose="02070309020205020404"/>
            </a:endParaRPr>
          </a:p>
        </p:txBody>
      </p:sp>
      <p:sp>
        <p:nvSpPr>
          <p:cNvPr id="8" name="下箭头 7"/>
          <p:cNvSpPr/>
          <p:nvPr/>
        </p:nvSpPr>
        <p:spPr>
          <a:xfrm>
            <a:off x="1296541" y="3960167"/>
            <a:ext cx="222775" cy="345736"/>
          </a:xfrm>
          <a:prstGeom prst="downArrow">
            <a:avLst/>
          </a:prstGeom>
          <a:no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cxnSp>
        <p:nvCxnSpPr>
          <p:cNvPr id="10" name="直接连接符 9"/>
          <p:cNvCxnSpPr/>
          <p:nvPr/>
        </p:nvCxnSpPr>
        <p:spPr>
          <a:xfrm>
            <a:off x="2160637" y="3547458"/>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12" name="圆角矩形 11"/>
          <p:cNvSpPr/>
          <p:nvPr/>
        </p:nvSpPr>
        <p:spPr>
          <a:xfrm>
            <a:off x="764565" y="5472335"/>
            <a:ext cx="1396071" cy="504056"/>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a:p>
        </p:txBody>
      </p:sp>
      <p:sp>
        <p:nvSpPr>
          <p:cNvPr id="13" name="文本框 18"/>
          <p:cNvSpPr txBox="1"/>
          <p:nvPr/>
        </p:nvSpPr>
        <p:spPr>
          <a:xfrm>
            <a:off x="936501" y="5514726"/>
            <a:ext cx="1247539" cy="461665"/>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400">
                <a:solidFill>
                  <a:schemeClr val="tx1"/>
                </a:solidFill>
              </a:rPr>
              <a:t>第三步</a:t>
            </a:r>
          </a:p>
        </p:txBody>
      </p:sp>
      <p:sp>
        <p:nvSpPr>
          <p:cNvPr id="15" name="下箭头 14"/>
          <p:cNvSpPr/>
          <p:nvPr/>
        </p:nvSpPr>
        <p:spPr>
          <a:xfrm>
            <a:off x="1283915" y="5040287"/>
            <a:ext cx="222775" cy="345736"/>
          </a:xfrm>
          <a:prstGeom prst="downArrow">
            <a:avLst/>
          </a:prstGeom>
          <a:noFill/>
          <a:ln w="1905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18" name="圆角矩形 17"/>
          <p:cNvSpPr/>
          <p:nvPr/>
        </p:nvSpPr>
        <p:spPr>
          <a:xfrm>
            <a:off x="764566" y="3276092"/>
            <a:ext cx="1396071" cy="504056"/>
          </a:xfrm>
          <a:prstGeom prst="round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rgbClr val="FFFFFF"/>
                </a:solidFill>
                <a:latin typeface="Calibri"/>
                <a:ea typeface="宋体" panose="02010600030101010101" pitchFamily="2" charset="-122"/>
                <a:cs typeface="+mn-cs"/>
              </a:defRPr>
            </a:lvl5pPr>
            <a:lvl6pPr marL="2286000" algn="l" defTabSz="914400" rtl="0" eaLnBrk="1" latinLnBrk="0" hangingPunct="1">
              <a:defRPr sz="2800" b="1" kern="1200">
                <a:solidFill>
                  <a:srgbClr val="FFFFFF"/>
                </a:solidFill>
                <a:latin typeface="Calibri"/>
                <a:ea typeface="宋体" panose="02010600030101010101" pitchFamily="2" charset="-122"/>
                <a:cs typeface="+mn-cs"/>
              </a:defRPr>
            </a:lvl6pPr>
            <a:lvl7pPr marL="2743200" algn="l" defTabSz="914400" rtl="0" eaLnBrk="1" latinLnBrk="0" hangingPunct="1">
              <a:defRPr sz="2800" b="1" kern="1200">
                <a:solidFill>
                  <a:srgbClr val="FFFFFF"/>
                </a:solidFill>
                <a:latin typeface="Calibri"/>
                <a:ea typeface="宋体" panose="02010600030101010101" pitchFamily="2" charset="-122"/>
                <a:cs typeface="+mn-cs"/>
              </a:defRPr>
            </a:lvl7pPr>
            <a:lvl8pPr marL="3200400" algn="l" defTabSz="914400" rtl="0" eaLnBrk="1" latinLnBrk="0" hangingPunct="1">
              <a:defRPr sz="2800" b="1" kern="1200">
                <a:solidFill>
                  <a:srgbClr val="FFFFFF"/>
                </a:solidFill>
                <a:latin typeface="Calibri"/>
                <a:ea typeface="宋体" panose="02010600030101010101" pitchFamily="2" charset="-122"/>
                <a:cs typeface="+mn-cs"/>
              </a:defRPr>
            </a:lvl8pPr>
            <a:lvl9pPr marL="3657600" algn="l" defTabSz="914400" rtl="0" eaLnBrk="1" latinLnBrk="0" hangingPunct="1">
              <a:defRPr sz="2800" b="1"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19" name="文本框 18"/>
          <p:cNvSpPr txBox="1"/>
          <p:nvPr/>
        </p:nvSpPr>
        <p:spPr>
          <a:xfrm>
            <a:off x="900497" y="3318482"/>
            <a:ext cx="1247539" cy="461665"/>
          </a:xfrm>
          <a:prstGeom prst="rect">
            <a:avLst/>
          </a:prstGeom>
          <a:noFill/>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400">
                <a:solidFill>
                  <a:schemeClr val="tx1"/>
                </a:solidFill>
              </a:rPr>
              <a:t>第一步</a:t>
            </a:r>
          </a:p>
        </p:txBody>
      </p:sp>
      <p:sp>
        <p:nvSpPr>
          <p:cNvPr id="23" name="文本框 25"/>
          <p:cNvSpPr txBox="1"/>
          <p:nvPr/>
        </p:nvSpPr>
        <p:spPr>
          <a:xfrm>
            <a:off x="2688095" y="4284203"/>
            <a:ext cx="7759714" cy="559769"/>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nSpc>
                <a:spcPct val="150000"/>
              </a:lnSpc>
              <a:spcAft>
                <a:spcPct val="0"/>
              </a:spcAft>
            </a:pPr>
            <a:r>
              <a:rPr lang="zh-CN" altLang="zh-CN" sz="2400" kern="100">
                <a:latin typeface="Times New Roman" panose="02020603050405020304"/>
                <a:ea typeface="宋体" panose="02010600030101010101" pitchFamily="2" charset="-122"/>
                <a:cs typeface="Times New Roman" panose="02020603050405020304"/>
              </a:rPr>
              <a:t>找出句子中书面语色彩较浓的词语。</a:t>
            </a:r>
            <a:endParaRPr lang="zh-CN" altLang="zh-CN" sz="1000" kern="100">
              <a:effectLst/>
              <a:latin typeface="宋体" panose="02010600030101010101" pitchFamily="2" charset="-122"/>
              <a:cs typeface="Courier New" panose="02070309020205020404"/>
            </a:endParaRPr>
          </a:p>
        </p:txBody>
      </p:sp>
      <p:cxnSp>
        <p:nvCxnSpPr>
          <p:cNvPr id="24" name="直接连接符 23"/>
          <p:cNvCxnSpPr/>
          <p:nvPr/>
        </p:nvCxnSpPr>
        <p:spPr>
          <a:xfrm>
            <a:off x="2148036" y="4591574"/>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
        <p:nvSpPr>
          <p:cNvPr id="25" name="文本框 25"/>
          <p:cNvSpPr txBox="1"/>
          <p:nvPr/>
        </p:nvSpPr>
        <p:spPr>
          <a:xfrm>
            <a:off x="2685047" y="5148299"/>
            <a:ext cx="7759714" cy="1113766"/>
          </a:xfrm>
          <a:prstGeom prst="rect">
            <a:avLst/>
          </a:prstGeom>
          <a:noFill/>
          <a:ln w="19050">
            <a:solidFill>
              <a:schemeClr val="tx1"/>
            </a:solidFill>
          </a:ln>
        </p:spPr>
        <p:txBody>
          <a:bodyPr wrap="square" rtlCol="0">
            <a:spAutoFit/>
          </a:bodyPr>
          <a:lstStyle>
            <a:defPPr>
              <a:defRPr lang="zh-CN"/>
            </a:defPPr>
            <a:lvl1pPr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59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31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03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7530" indent="1905" algn="l" defTabSz="913130"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nSpc>
                <a:spcPct val="150000"/>
              </a:lnSpc>
              <a:spcAft>
                <a:spcPct val="0"/>
              </a:spcAft>
            </a:pPr>
            <a:r>
              <a:rPr lang="zh-CN" altLang="zh-CN" sz="2400" kern="100">
                <a:latin typeface="Times New Roman" panose="02020603050405020304"/>
                <a:ea typeface="宋体" panose="02010600030101010101" pitchFamily="2" charset="-122"/>
                <a:cs typeface="Times New Roman" panose="02020603050405020304"/>
              </a:rPr>
              <a:t>把找出的书面语色彩较浓的词语转化为具有口语色彩的语句。</a:t>
            </a:r>
            <a:endParaRPr lang="zh-CN" altLang="zh-CN" sz="1000" kern="100">
              <a:effectLst/>
              <a:latin typeface="宋体" panose="02010600030101010101" pitchFamily="2" charset="-122"/>
              <a:cs typeface="Courier New" panose="02070309020205020404"/>
            </a:endParaRPr>
          </a:p>
        </p:txBody>
      </p:sp>
      <p:cxnSp>
        <p:nvCxnSpPr>
          <p:cNvPr id="26" name="直接连接符 25"/>
          <p:cNvCxnSpPr/>
          <p:nvPr/>
        </p:nvCxnSpPr>
        <p:spPr>
          <a:xfrm>
            <a:off x="2144988" y="5745558"/>
            <a:ext cx="540060" cy="0"/>
          </a:xfrm>
          <a:prstGeom prst="line">
            <a:avLst/>
          </a:prstGeom>
          <a:ln>
            <a:solidFill>
              <a:schemeClr val="tx1"/>
            </a:solidFill>
          </a:ln>
        </p:spPr>
        <p:style>
          <a:lnRef idx="3">
            <a:schemeClr val="accent2"/>
          </a:lnRef>
          <a:fillRef idx="0">
            <a:schemeClr val="accent2"/>
          </a:fillRef>
          <a:effectRef idx="2">
            <a:schemeClr val="accent2"/>
          </a:effectRef>
          <a:fontRef idx="minor">
            <a:schemeClr val="tx1"/>
          </a:fontRef>
        </p:style>
      </p:cxnSp>
    </p:spTree>
  </p:cSld>
  <p:clrMapOvr>
    <a:masterClrMapping/>
  </p:clrMapOvr>
  <p:transition spd="slow">
    <p:fade/>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939245"/>
            <a:ext cx="10584000" cy="5181162"/>
          </a:xfrm>
        </p:spPr>
        <p:txBody>
          <a:bodyPr/>
          <a:lstStyle/>
          <a:p>
            <a:pPr algn="just">
              <a:spcAft>
                <a:spcPct val="0"/>
              </a:spcAft>
            </a:pPr>
            <a:r>
              <a:rPr lang="en-US" altLang="zh-CN" b="1" kern="100">
                <a:latin typeface="Times New Roman" panose="02020603050405020304"/>
                <a:cs typeface="宋体" panose="02010600030101010101" pitchFamily="2" charset="-122"/>
              </a:rPr>
              <a:t>6</a:t>
            </a:r>
            <a:r>
              <a:rPr lang="zh-CN" altLang="zh-CN" b="1" kern="100">
                <a:latin typeface="Times New Roman" panose="02020603050405020304"/>
                <a:cs typeface="宋体" panose="02010600030101010101" pitchFamily="2" charset="-122"/>
              </a:rPr>
              <a:t>．假如你是广播电台少儿栏目的主持人，请根据少儿听众的特点，重新表述下面一段文字的画线部分。不得改变原意，不超过</a:t>
            </a:r>
            <a:r>
              <a:rPr lang="en-US" altLang="zh-CN" b="1" kern="100">
                <a:latin typeface="Times New Roman" panose="02020603050405020304"/>
                <a:cs typeface="宋体" panose="02010600030101010101" pitchFamily="2" charset="-122"/>
              </a:rPr>
              <a:t>80</a:t>
            </a:r>
            <a:r>
              <a:rPr lang="zh-CN" altLang="zh-CN" b="1" kern="100">
                <a:latin typeface="Times New Roman" panose="02020603050405020304"/>
                <a:cs typeface="宋体" panose="02010600030101010101" pitchFamily="2" charset="-122"/>
              </a:rPr>
              <a:t>个字。</a:t>
            </a:r>
            <a:endParaRPr lang="zh-CN" altLang="zh-CN" sz="1050" kern="100">
              <a:latin typeface="宋体" panose="02010600030101010101" pitchFamily="2" charset="-122"/>
              <a:cs typeface="Courier New" panose="02070309020205020404"/>
            </a:endParaRPr>
          </a:p>
          <a:p>
            <a:pPr indent="713740" algn="just">
              <a:spcAft>
                <a:spcPct val="0"/>
              </a:spcAft>
            </a:pPr>
            <a:r>
              <a:rPr lang="zh-CN" altLang="zh-CN" b="1" kern="100">
                <a:latin typeface="Times New Roman" panose="02020603050405020304"/>
                <a:ea typeface="楷体" panose="02010609060101010101" charset="-122"/>
                <a:cs typeface="宋体" panose="02010600030101010101" pitchFamily="2" charset="-122"/>
              </a:rPr>
              <a:t>蔚蓝的天空，万里无云。碧绿的草地上，</a:t>
            </a:r>
            <a:r>
              <a:rPr lang="zh-CN" altLang="zh-CN" b="1" u="sng" kern="100">
                <a:latin typeface="Times New Roman" panose="02020603050405020304"/>
                <a:ea typeface="楷体" panose="02010609060101010101" charset="-122"/>
                <a:cs typeface="宋体" panose="02010600030101010101" pitchFamily="2" charset="-122"/>
              </a:rPr>
              <a:t>一条小溪潺潺流过，水中的卵石清晰可见。溪边坐着一位长髯老者，面容清癯，双目炯炯有神。</a:t>
            </a:r>
            <a:endParaRPr lang="zh-CN" altLang="zh-CN" sz="1050" kern="100">
              <a:latin typeface="宋体" panose="02010600030101010101" pitchFamily="2" charset="-122"/>
              <a:cs typeface="Courier New" panose="02070309020205020404"/>
            </a:endParaRPr>
          </a:p>
          <a:p>
            <a:pPr algn="just">
              <a:spcAft>
                <a:spcPct val="0"/>
              </a:spcAft>
            </a:pPr>
            <a:r>
              <a:rPr lang="en-US" altLang="zh-CN" b="1" kern="100">
                <a:solidFill>
                  <a:srgbClr val="000000"/>
                </a:solidFill>
                <a:latin typeface="Times New Roman" panose="02020603050405020304"/>
                <a:ea typeface="楷体" panose="02010609060101010101" charset="-122"/>
                <a:cs typeface="Courier New" panose="02070309020205020404"/>
              </a:rPr>
              <a:t>_________________________________________________________</a:t>
            </a:r>
            <a:endParaRPr lang="zh-CN" altLang="zh-CN" sz="1050" kern="100">
              <a:latin typeface="宋体" panose="02010600030101010101" pitchFamily="2" charset="-122"/>
              <a:cs typeface="Courier New" panose="02070309020205020404"/>
            </a:endParaRPr>
          </a:p>
          <a:p>
            <a:pPr algn="just">
              <a:spcAft>
                <a:spcPct val="0"/>
              </a:spcAft>
            </a:pPr>
            <a:r>
              <a:rPr lang="en-US" altLang="zh-CN" b="1" kern="100">
                <a:solidFill>
                  <a:srgbClr val="000000"/>
                </a:solidFill>
                <a:latin typeface="Times New Roman" panose="02020603050405020304"/>
                <a:cs typeface="宋体" panose="02010600030101010101" pitchFamily="2" charset="-122"/>
              </a:rPr>
              <a:t>_________________________________________________________</a:t>
            </a:r>
            <a:endParaRPr lang="zh-CN" altLang="zh-CN" sz="1050" kern="100">
              <a:effectLst/>
              <a:latin typeface="宋体" panose="02010600030101010101" pitchFamily="2" charset="-122"/>
              <a:cs typeface="Courier New" panose="02070309020205020404"/>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1</a:t>
            </a:r>
          </a:p>
        </p:txBody>
      </p:sp>
      <p:sp>
        <p:nvSpPr>
          <p:cNvPr id="4" name="Text Box 13">
            <a:hlinkClick r:id="rId3" action="ppaction://hlinksldjump?num=16"/>
          </p:cNvPr>
          <p:cNvSpPr txBox="1">
            <a:spLocks noChangeArrowheads="1"/>
          </p:cNvSpPr>
          <p:nvPr/>
        </p:nvSpPr>
        <p:spPr bwMode="auto">
          <a:xfrm>
            <a:off x="4545841" y="6033979"/>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3</a:t>
            </a:r>
          </a:p>
        </p:txBody>
      </p:sp>
      <p:sp>
        <p:nvSpPr>
          <p:cNvPr id="5" name="Text Box 14">
            <a:hlinkClick r:id="rId4" action="ppaction://hlinksldjump?num=23"/>
          </p:cNvPr>
          <p:cNvSpPr txBox="1">
            <a:spLocks noChangeArrowheads="1"/>
          </p:cNvSpPr>
          <p:nvPr/>
        </p:nvSpPr>
        <p:spPr bwMode="auto">
          <a:xfrm>
            <a:off x="5576397" y="6037995"/>
            <a:ext cx="327025" cy="427038"/>
          </a:xfrm>
          <a:prstGeom prst="rect">
            <a:avLst/>
          </a:prstGeom>
          <a:solidFill>
            <a:schemeClr val="bg1"/>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5</a:t>
            </a:r>
          </a:p>
        </p:txBody>
      </p:sp>
      <p:sp>
        <p:nvSpPr>
          <p:cNvPr id="6" name="Text Box 15">
            <a:hlinkClick r:id="rId5" action="ppaction://hlinksldjump?num=11"/>
          </p:cNvPr>
          <p:cNvSpPr txBox="1">
            <a:spLocks noChangeArrowheads="1"/>
          </p:cNvSpPr>
          <p:nvPr/>
        </p:nvSpPr>
        <p:spPr bwMode="auto">
          <a:xfrm>
            <a:off x="4026594" y="6042011"/>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2</a:t>
            </a:r>
          </a:p>
        </p:txBody>
      </p:sp>
      <p:sp>
        <p:nvSpPr>
          <p:cNvPr id="7" name="Text Box 16">
            <a:hlinkClick r:id="rId6" action="ppaction://hlinksldjump?num=19"/>
          </p:cNvPr>
          <p:cNvSpPr txBox="1">
            <a:spLocks noChangeArrowheads="1"/>
          </p:cNvSpPr>
          <p:nvPr/>
        </p:nvSpPr>
        <p:spPr bwMode="auto">
          <a:xfrm>
            <a:off x="5060325" y="6046030"/>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a:hlinkClick r:id="rId7" action="ppaction://hlinksldjump?num=29"/>
          </p:cNvPr>
          <p:cNvSpPr txBox="1">
            <a:spLocks noChangeArrowheads="1"/>
          </p:cNvSpPr>
          <p:nvPr/>
        </p:nvSpPr>
        <p:spPr bwMode="auto">
          <a:xfrm>
            <a:off x="6092469" y="6037670"/>
            <a:ext cx="330200" cy="427038"/>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
        <p:nvSpPr>
          <p:cNvPr id="11" name="副标题 13"/>
          <p:cNvSpPr txBox="1"/>
          <p:nvPr/>
        </p:nvSpPr>
        <p:spPr>
          <a:xfrm>
            <a:off x="468449" y="611795"/>
            <a:ext cx="1872208" cy="523220"/>
          </a:xfrm>
          <a:prstGeom prst="rect">
            <a:avLst/>
          </a:prstGeom>
        </p:spPr>
        <p:txBody>
          <a:bodyPr>
            <a:spAutoFit/>
          </a:bodyPr>
          <a:lstStyle>
            <a:defPPr>
              <a:defRPr lang="zh-CN"/>
            </a:defPPr>
            <a:lvl1pPr marL="0" indent="0" algn="l" defTabSz="863600" rtl="0" eaLnBrk="1" fontAlgn="auto" hangingPunct="0">
              <a:lnSpc>
                <a:spcPct val="150000"/>
              </a:lnSpc>
              <a:spcBef>
                <a:spcPct val="0"/>
              </a:spcBef>
              <a:spcAft>
                <a:spcPct val="0"/>
              </a:spcAft>
              <a:buFont typeface="Arial" pitchFamily="34" charset="0"/>
              <a:buNone/>
              <a:tabLst>
                <a:tab pos="5116195"/>
                <a:tab pos="9421495"/>
              </a:tabLst>
              <a:defRPr sz="2800" b="1" kern="1200">
                <a:solidFill>
                  <a:schemeClr val="tx1"/>
                </a:solidFill>
                <a:latin typeface="+mn-lt"/>
                <a:ea typeface="+mn-ea"/>
                <a:cs typeface="+mn-cs"/>
              </a:defRPr>
            </a:lvl1pPr>
            <a:lvl2pPr marL="457200" indent="0" algn="ctr" defTabSz="863600" rtl="0" eaLnBrk="0" fontAlgn="base" hangingPunct="0">
              <a:lnSpc>
                <a:spcPct val="90000"/>
              </a:lnSpc>
              <a:spcBef>
                <a:spcPts val="475"/>
              </a:spcBef>
              <a:spcAft>
                <a:spcPct val="0"/>
              </a:spcAft>
              <a:buFont typeface="Arial" pitchFamily="34" charset="0"/>
              <a:buNone/>
              <a:defRPr sz="2000" b="1" kern="1200">
                <a:solidFill>
                  <a:schemeClr val="tx1"/>
                </a:solidFill>
                <a:latin typeface="+mn-lt"/>
                <a:ea typeface="+mn-ea"/>
                <a:cs typeface="+mn-cs"/>
              </a:defRPr>
            </a:lvl2pPr>
            <a:lvl3pPr marL="914400" indent="0" algn="ctr" defTabSz="863600" rtl="0" eaLnBrk="0" fontAlgn="base" hangingPunct="0">
              <a:lnSpc>
                <a:spcPct val="90000"/>
              </a:lnSpc>
              <a:spcBef>
                <a:spcPts val="475"/>
              </a:spcBef>
              <a:spcAft>
                <a:spcPct val="0"/>
              </a:spcAft>
              <a:buFont typeface="Arial" pitchFamily="34" charset="0"/>
              <a:buNone/>
              <a:defRPr sz="1800" b="1" kern="1200">
                <a:solidFill>
                  <a:schemeClr val="tx1"/>
                </a:solidFill>
                <a:latin typeface="+mn-lt"/>
                <a:ea typeface="+mn-ea"/>
                <a:cs typeface="+mn-cs"/>
              </a:defRPr>
            </a:lvl3pPr>
            <a:lvl4pPr marL="1371600" indent="0" algn="ctr" defTabSz="863600" rtl="0" eaLnBrk="0" fontAlgn="base" hangingPunct="0">
              <a:lnSpc>
                <a:spcPct val="90000"/>
              </a:lnSpc>
              <a:spcBef>
                <a:spcPts val="475"/>
              </a:spcBef>
              <a:spcAft>
                <a:spcPct val="0"/>
              </a:spcAft>
              <a:buFont typeface="Arial" pitchFamily="34" charset="0"/>
              <a:buNone/>
              <a:defRPr sz="1600" b="1" kern="1200">
                <a:solidFill>
                  <a:schemeClr val="tx1"/>
                </a:solidFill>
                <a:latin typeface="+mn-lt"/>
                <a:ea typeface="+mn-ea"/>
                <a:cs typeface="+mn-cs"/>
              </a:defRPr>
            </a:lvl4pPr>
            <a:lvl5pPr marL="1828800" indent="0" algn="ctr" defTabSz="863600" rtl="0" eaLnBrk="0" fontAlgn="base" hangingPunct="0">
              <a:lnSpc>
                <a:spcPct val="90000"/>
              </a:lnSpc>
              <a:spcBef>
                <a:spcPts val="475"/>
              </a:spcBef>
              <a:spcAft>
                <a:spcPct val="0"/>
              </a:spcAft>
              <a:buFont typeface="Arial" pitchFamily="34" charset="0"/>
              <a:buNone/>
              <a:defRPr sz="1600" b="1"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b="1" kern="1200">
                <a:solidFill>
                  <a:schemeClr val="tx1"/>
                </a:solidFill>
                <a:latin typeface="+mn-lt"/>
                <a:ea typeface="+mn-ea"/>
                <a:cs typeface="+mn-cs"/>
              </a:defRPr>
            </a:lvl9pPr>
          </a:lstStyle>
          <a:p>
            <a:pPr algn="just">
              <a:lnSpc>
                <a:spcPct val="100000"/>
              </a:lnSpc>
              <a:spcAft>
                <a:spcPct val="0"/>
              </a:spcAft>
            </a:pPr>
            <a:r>
              <a:rPr lang="zh-CN" altLang="en-US" b="1">
                <a:solidFill>
                  <a:srgbClr val="0000FF"/>
                </a:solidFill>
                <a:latin typeface="Times New Roman" panose="02020603050405020304" pitchFamily="18" charset="0"/>
                <a:ea typeface="黑体" panose="02010609060101010101" charset="-122"/>
                <a:cs typeface="Times New Roman" panose="02020603050405020304" pitchFamily="18" charset="0"/>
              </a:rPr>
              <a:t>即时训练</a:t>
            </a:r>
            <a:endParaRPr lang="en-US" altLang="zh-CN" b="1">
              <a:solidFill>
                <a:srgbClr val="0000FF"/>
              </a:solidFill>
              <a:latin typeface="Times New Roman" panose="02020603050405020304" pitchFamily="18" charset="0"/>
              <a:ea typeface="黑体" panose="02010609060101010101" charset="-122"/>
              <a:cs typeface="Times New Roman" panose="02020603050405020304" pitchFamily="18" charset="0"/>
            </a:endParaRPr>
          </a:p>
        </p:txBody>
      </p:sp>
    </p:spTree>
  </p:cSld>
  <p:clrMapOvr>
    <a:masterClrMapping/>
  </p:clrMapOvr>
  <p:transition spd="slow">
    <p:fade/>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468449" y="719807"/>
            <a:ext cx="10584000" cy="5262245"/>
          </a:xfrm>
        </p:spPr>
        <p:txBody>
          <a:bodyPr/>
          <a:lstStyle/>
          <a:p>
            <a:pPr algn="just">
              <a:spcAft>
                <a:spcPct val="0"/>
              </a:spcAft>
            </a:pPr>
            <a:r>
              <a:rPr lang="en-US" altLang="zh-CN" b="1" kern="100">
                <a:solidFill>
                  <a:srgbClr val="0000FF"/>
                </a:solidFill>
                <a:latin typeface="Times New Roman" panose="02020603050405020304"/>
                <a:ea typeface="黑体" panose="02010609060101010101" charset="-122"/>
                <a:cs typeface="Courier New" panose="02070309020205020404"/>
              </a:rPr>
              <a:t>[</a:t>
            </a:r>
            <a:r>
              <a:rPr lang="zh-CN" altLang="zh-CN" b="1" kern="100">
                <a:solidFill>
                  <a:srgbClr val="0000FF"/>
                </a:solidFill>
                <a:latin typeface="Times New Roman" panose="02020603050405020304"/>
                <a:ea typeface="黑体" panose="02010609060101010101" charset="-122"/>
                <a:cs typeface="Courier New" panose="02070309020205020404"/>
              </a:rPr>
              <a:t>解析</a:t>
            </a:r>
            <a:r>
              <a:rPr lang="en-US" altLang="zh-CN" b="1" kern="100">
                <a:solidFill>
                  <a:srgbClr val="0000FF"/>
                </a:solidFill>
                <a:latin typeface="Times New Roman" panose="02020603050405020304"/>
                <a:ea typeface="黑体" panose="02010609060101010101" charset="-122"/>
                <a:cs typeface="Courier New" panose="02070309020205020404"/>
              </a:rPr>
              <a:t>]</a:t>
            </a:r>
            <a:r>
              <a:rPr lang="zh-CN" altLang="zh-CN" b="1" kern="100">
                <a:solidFill>
                  <a:srgbClr val="0000FF"/>
                </a:solidFill>
                <a:latin typeface="Times New Roman" panose="02020603050405020304"/>
                <a:ea typeface="黑体" panose="02010609060101010101" charset="-122"/>
                <a:cs typeface="Courier New" panose="02070309020205020404"/>
              </a:rPr>
              <a:t>　</a:t>
            </a:r>
            <a:r>
              <a:rPr lang="zh-CN" altLang="zh-CN" b="1" kern="100">
                <a:latin typeface="Times New Roman" panose="02020603050405020304"/>
                <a:ea typeface="楷体" panose="02010609060101010101" charset="-122"/>
                <a:cs typeface="宋体" panose="02010600030101010101" pitchFamily="2" charset="-122"/>
              </a:rPr>
              <a:t>第一步：审清题干。本题是对语言得体的考查，要求将书面语言转换为以口语为主的儿童语言。</a:t>
            </a:r>
            <a:endParaRPr lang="zh-CN" altLang="zh-CN" sz="1050" kern="100">
              <a:latin typeface="宋体" panose="02010600030101010101" pitchFamily="2" charset="-122"/>
              <a:cs typeface="Courier New" panose="02070309020205020404"/>
            </a:endParaRPr>
          </a:p>
          <a:p>
            <a:pPr algn="just">
              <a:spcAft>
                <a:spcPct val="0"/>
              </a:spcAft>
            </a:pPr>
            <a:r>
              <a:rPr lang="zh-CN" altLang="zh-CN" b="1" kern="100">
                <a:latin typeface="Times New Roman" panose="02020603050405020304"/>
                <a:ea typeface="楷体" panose="02010609060101010101" charset="-122"/>
                <a:cs typeface="宋体" panose="02010600030101010101" pitchFamily="2" charset="-122"/>
              </a:rPr>
              <a:t>第二步：</a:t>
            </a:r>
            <a:r>
              <a:rPr lang="zh-CN" altLang="zh-CN" b="1" kern="100">
                <a:solidFill>
                  <a:srgbClr val="0000FF"/>
                </a:solidFill>
                <a:latin typeface="方正粗黑宋简体" panose="02000000000000000000" pitchFamily="2" charset="-122"/>
                <a:ea typeface="方正粗黑宋简体" panose="02000000000000000000" pitchFamily="2" charset="-122"/>
                <a:cs typeface="宋体" panose="02010600030101010101" pitchFamily="2" charset="-122"/>
              </a:rPr>
              <a:t>找出句子中书面语色彩较浓的词语</a:t>
            </a:r>
            <a:r>
              <a:rPr lang="zh-CN" altLang="zh-CN" b="1" kern="100">
                <a:latin typeface="Times New Roman" panose="02020603050405020304"/>
                <a:ea typeface="楷体" panose="02010609060101010101" charset="-122"/>
                <a:cs typeface="宋体" panose="02010600030101010101" pitchFamily="2" charset="-122"/>
              </a:rPr>
              <a:t>。如</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潺潺</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卵石</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清晰可见</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长髯老者</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面容清癯</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双目炯炯有神</a:t>
            </a:r>
            <a:r>
              <a:rPr lang="en-US"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a:t>
            </a:r>
            <a:r>
              <a:rPr lang="zh-CN" altLang="zh-CN" b="1" kern="100">
                <a:latin typeface="Times New Roman" panose="02020603050405020304"/>
                <a:ea typeface="楷体" panose="02010609060101010101" charset="-122"/>
                <a:cs typeface="宋体" panose="02010600030101010101" pitchFamily="2" charset="-122"/>
              </a:rPr>
              <a:t>等。</a:t>
            </a:r>
            <a:endParaRPr lang="zh-CN" altLang="zh-CN" sz="1050" kern="100">
              <a:latin typeface="宋体" panose="02010600030101010101" pitchFamily="2" charset="-122"/>
              <a:cs typeface="Courier New" panose="02070309020205020404"/>
            </a:endParaRPr>
          </a:p>
          <a:p>
            <a:pPr algn="just">
              <a:spcAft>
                <a:spcPct val="0"/>
              </a:spcAft>
            </a:pPr>
            <a:r>
              <a:rPr lang="zh-CN" altLang="zh-CN" b="1" kern="100">
                <a:latin typeface="Times New Roman" panose="02020603050405020304"/>
                <a:ea typeface="楷体" panose="02010609060101010101" charset="-122"/>
                <a:cs typeface="宋体" panose="02010600030101010101" pitchFamily="2" charset="-122"/>
              </a:rPr>
              <a:t>第三步：把找出的书面语色彩较浓的词语转化为具有口语色彩的语句。转换时要准确把握儿童语言的特点，</a:t>
            </a:r>
            <a:r>
              <a:rPr lang="zh-CN" altLang="zh-CN"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rPr>
              <a:t>文字既要口语化，浅显易懂，又要生动有趣。</a:t>
            </a:r>
            <a:endParaRPr lang="zh-CN" altLang="zh-CN" sz="2800" b="1" kern="100">
              <a:solidFill>
                <a:srgbClr val="FF0000"/>
              </a:solidFill>
              <a:latin typeface="方正粗黑宋简体" panose="02000000000000000000" pitchFamily="2" charset="-122"/>
              <a:ea typeface="方正粗黑宋简体" panose="02000000000000000000" pitchFamily="2" charset="-122"/>
              <a:cs typeface="方正粗黑宋简体" panose="02000000000000000000" pitchFamily="2" charset="-122"/>
            </a:endParaRPr>
          </a:p>
        </p:txBody>
      </p:sp>
      <p:sp>
        <p:nvSpPr>
          <p:cNvPr id="3" name="Text Box 12">
            <a:hlinkClick r:id="rId2" action="ppaction://hlinksldjump?num=7"/>
          </p:cNvPr>
          <p:cNvSpPr txBox="1">
            <a:spLocks noChangeArrowheads="1"/>
          </p:cNvSpPr>
          <p:nvPr/>
        </p:nvSpPr>
        <p:spPr bwMode="auto">
          <a:xfrm>
            <a:off x="3513831" y="6050793"/>
            <a:ext cx="328613" cy="427037"/>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1</a:t>
            </a:r>
          </a:p>
        </p:txBody>
      </p:sp>
      <p:sp>
        <p:nvSpPr>
          <p:cNvPr id="4" name="Text Box 13">
            <a:hlinkClick r:id="rId3" action="ppaction://hlinksldjump?num=16"/>
          </p:cNvPr>
          <p:cNvSpPr txBox="1">
            <a:spLocks noChangeArrowheads="1"/>
          </p:cNvSpPr>
          <p:nvPr/>
        </p:nvSpPr>
        <p:spPr bwMode="auto">
          <a:xfrm>
            <a:off x="4545841" y="6033979"/>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3</a:t>
            </a:r>
          </a:p>
        </p:txBody>
      </p:sp>
      <p:sp>
        <p:nvSpPr>
          <p:cNvPr id="5" name="Text Box 14">
            <a:hlinkClick r:id="rId4" action="ppaction://hlinksldjump?num=23"/>
          </p:cNvPr>
          <p:cNvSpPr txBox="1">
            <a:spLocks noChangeArrowheads="1"/>
          </p:cNvSpPr>
          <p:nvPr/>
        </p:nvSpPr>
        <p:spPr bwMode="auto">
          <a:xfrm>
            <a:off x="5576397" y="6037995"/>
            <a:ext cx="327025" cy="427038"/>
          </a:xfrm>
          <a:prstGeom prst="rect">
            <a:avLst/>
          </a:prstGeom>
          <a:solidFill>
            <a:schemeClr val="bg1"/>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5</a:t>
            </a:r>
          </a:p>
        </p:txBody>
      </p:sp>
      <p:sp>
        <p:nvSpPr>
          <p:cNvPr id="6" name="Text Box 15">
            <a:hlinkClick r:id="rId5" action="ppaction://hlinksldjump?num=11"/>
          </p:cNvPr>
          <p:cNvSpPr txBox="1">
            <a:spLocks noChangeArrowheads="1"/>
          </p:cNvSpPr>
          <p:nvPr/>
        </p:nvSpPr>
        <p:spPr bwMode="auto">
          <a:xfrm>
            <a:off x="4026594" y="6042011"/>
            <a:ext cx="330200"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2</a:t>
            </a:r>
          </a:p>
        </p:txBody>
      </p:sp>
      <p:sp>
        <p:nvSpPr>
          <p:cNvPr id="7" name="Text Box 16">
            <a:hlinkClick r:id="rId6" action="ppaction://hlinksldjump?num=19"/>
          </p:cNvPr>
          <p:cNvSpPr txBox="1">
            <a:spLocks noChangeArrowheads="1"/>
          </p:cNvSpPr>
          <p:nvPr/>
        </p:nvSpPr>
        <p:spPr bwMode="auto">
          <a:xfrm>
            <a:off x="5060325" y="6046030"/>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4</a:t>
            </a:r>
          </a:p>
        </p:txBody>
      </p:sp>
      <p:sp>
        <p:nvSpPr>
          <p:cNvPr id="8" name="Text Box 13"/>
          <p:cNvSpPr txBox="1">
            <a:spLocks noChangeArrowheads="1"/>
          </p:cNvSpPr>
          <p:nvPr/>
        </p:nvSpPr>
        <p:spPr bwMode="auto">
          <a:xfrm>
            <a:off x="6611716" y="6041361"/>
            <a:ext cx="325437"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7</a:t>
            </a:r>
          </a:p>
        </p:txBody>
      </p:sp>
      <p:sp>
        <p:nvSpPr>
          <p:cNvPr id="9" name="Text Box 15">
            <a:hlinkClick r:id="rId7" action="ppaction://hlinksldjump?num=29"/>
          </p:cNvPr>
          <p:cNvSpPr txBox="1">
            <a:spLocks noChangeArrowheads="1"/>
          </p:cNvSpPr>
          <p:nvPr/>
        </p:nvSpPr>
        <p:spPr bwMode="auto">
          <a:xfrm>
            <a:off x="6092469" y="6037670"/>
            <a:ext cx="330200" cy="427038"/>
          </a:xfrm>
          <a:prstGeom prst="rect">
            <a:avLst/>
          </a:prstGeom>
          <a:solidFill>
            <a:srgbClr val="003366"/>
          </a:solid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bg1"/>
                </a:solidFill>
                <a:latin typeface="隶书" panose="02010509060101010101" pitchFamily="49" charset="-122"/>
                <a:ea typeface="隶书" panose="02010509060101010101" pitchFamily="49" charset="-122"/>
              </a:rPr>
              <a:t>6</a:t>
            </a:r>
          </a:p>
        </p:txBody>
      </p:sp>
      <p:sp>
        <p:nvSpPr>
          <p:cNvPr id="10" name="Text Box 16"/>
          <p:cNvSpPr txBox="1">
            <a:spLocks noChangeArrowheads="1"/>
          </p:cNvSpPr>
          <p:nvPr/>
        </p:nvSpPr>
        <p:spPr bwMode="auto">
          <a:xfrm>
            <a:off x="7126200" y="6053409"/>
            <a:ext cx="327025" cy="427038"/>
          </a:xfrm>
          <a:prstGeom prst="rect">
            <a:avLst/>
          </a:prstGeom>
          <a:noFill/>
          <a:ln>
            <a:noFill/>
          </a:ln>
          <a:effectLst/>
        </p:spPr>
        <p:txBody>
          <a:bodyPr>
            <a:spAutoFit/>
          </a:bodyPr>
          <a:lstStyle>
            <a:defPPr>
              <a:defRPr lang="zh-CN"/>
            </a:defPPr>
            <a:lvl1pPr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1pPr>
            <a:lvl2pPr marL="4559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2pPr>
            <a:lvl3pPr marL="9131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3pPr>
            <a:lvl4pPr marL="13703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4pPr>
            <a:lvl5pPr marL="1827530" indent="1905" algn="l" defTabSz="863600" rtl="0" eaLnBrk="0" fontAlgn="base" hangingPunct="0">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5pPr>
            <a:lvl6pPr marL="22847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6pPr>
            <a:lvl7pPr marL="27419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7pPr>
            <a:lvl8pPr marL="31991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8pPr>
            <a:lvl9pPr marL="3656330" indent="1905" algn="l" defTabSz="863600" rtl="0" eaLnBrk="1" fontAlgn="base" latinLnBrk="0" hangingPunct="1">
              <a:spcBef>
                <a:spcPct val="0"/>
              </a:spcBef>
              <a:spcAft>
                <a:spcPct val="0"/>
              </a:spcAft>
              <a:defRPr sz="2800" b="1" kern="1200">
                <a:solidFill>
                  <a:schemeClr val="tx1"/>
                </a:solidFill>
                <a:latin typeface="Calibri" panose="020f0502020204030204" pitchFamily="34" charset="0"/>
                <a:ea typeface="宋体" panose="02010600030101010101" pitchFamily="2" charset="-122"/>
                <a:cs typeface="+mn-cs"/>
              </a:defRPr>
            </a:lvl9pPr>
          </a:lstStyle>
          <a:p>
            <a:pPr algn="r"/>
            <a:r>
              <a:rPr lang="en-US" altLang="zh-CN" sz="2200">
                <a:solidFill>
                  <a:schemeClr val="tx1">
                    <a:lumMod val="95000"/>
                    <a:lumOff val="5000"/>
                  </a:schemeClr>
                </a:solidFill>
                <a:latin typeface="隶书" panose="02010509060101010101" pitchFamily="49" charset="-122"/>
                <a:ea typeface="隶书" panose="02010509060101010101" pitchFamily="49" charset="-122"/>
              </a:rPr>
              <a:t>8</a:t>
            </a:r>
          </a:p>
        </p:txBody>
      </p:sp>
    </p:spTree>
  </p:cSld>
  <p:clrMapOvr>
    <a:masterClrMapping/>
  </p:clrMapOvr>
  <p:transition spd="slow">
    <p:fade/>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252075" cy="521017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https://d.book118.com/517164035106006052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3_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fontScheme name="3_Office 主题">
      <a:majorFont>
        <a:latin typeface="Calibri Light"/>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3_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266</Paragraphs>
  <Slides>31</Slides>
  <Notes>1</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31</vt:i4>
      </vt:variant>
    </vt:vector>
  </HeadingPairs>
  <TitlesOfParts>
    <vt:vector baseType="lpstr" size="44">
      <vt:lpstr>Arial</vt:lpstr>
      <vt:lpstr>Calibri</vt:lpstr>
      <vt:lpstr>Calibri Light</vt:lpstr>
      <vt:lpstr>宋体</vt:lpstr>
      <vt:lpstr>Times New Roman</vt:lpstr>
      <vt:lpstr>微软雅黑</vt:lpstr>
      <vt:lpstr>方正粗黑宋简体</vt:lpstr>
      <vt:lpstr>Courier New</vt:lpstr>
      <vt:lpstr>黑体</vt:lpstr>
      <vt:lpstr>仿宋</vt:lpstr>
      <vt:lpstr>楷体</vt:lpstr>
      <vt:lpstr>隶书</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2024-09-26T01:42:16.307</cp:lastPrinted>
  <dcterms:created xsi:type="dcterms:W3CDTF">2024-09-25T17:42:16Z</dcterms:created>
  <dcterms:modified xsi:type="dcterms:W3CDTF">2024-09-25T17:42:18Z</dcterms:modified>
</cp:coreProperties>
</file>