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C6AA2F2B-E5BF-4FB7-BA7F-00CD531A195B}"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4" name="PlaceHolder 1"/>
          <p:cNvSpPr>
            <a:spLocks noGrp="1"/>
          </p:cNvSpPr>
          <p:nvPr>
            <p:ph type="sldImg"/>
          </p:nvPr>
        </p:nvSpPr>
        <p:spPr>
          <a:xfrm>
            <a:off x="685800" y="1143000"/>
            <a:ext cx="5486040" cy="3085920"/>
          </a:xfrm>
          <a:prstGeom prst="rect">
            <a:avLst/>
          </a:prstGeom>
          <a:ln w="0">
            <a:noFill/>
          </a:ln>
        </p:spPr>
      </p:sp>
      <p:sp>
        <p:nvSpPr>
          <p:cNvPr id="32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7" name="PlaceHolder 1"/>
          <p:cNvSpPr>
            <a:spLocks noGrp="1"/>
          </p:cNvSpPr>
          <p:nvPr>
            <p:ph type="sldImg"/>
          </p:nvPr>
        </p:nvSpPr>
        <p:spPr>
          <a:xfrm>
            <a:off x="685800" y="1143000"/>
            <a:ext cx="5486040" cy="3085920"/>
          </a:xfrm>
          <a:prstGeom prst="rect">
            <a:avLst/>
          </a:prstGeom>
          <a:ln w="0">
            <a:noFill/>
          </a:ln>
        </p:spPr>
      </p:sp>
      <p:sp>
        <p:nvSpPr>
          <p:cNvPr id="32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0" name="PlaceHolder 1"/>
          <p:cNvSpPr>
            <a:spLocks noGrp="1"/>
          </p:cNvSpPr>
          <p:nvPr>
            <p:ph type="sldImg"/>
          </p:nvPr>
        </p:nvSpPr>
        <p:spPr>
          <a:xfrm>
            <a:off x="685800" y="1143000"/>
            <a:ext cx="5486040" cy="3085920"/>
          </a:xfrm>
          <a:prstGeom prst="rect">
            <a:avLst/>
          </a:prstGeom>
          <a:ln w="0">
            <a:noFill/>
          </a:ln>
        </p:spPr>
      </p:sp>
      <p:sp>
        <p:nvSpPr>
          <p:cNvPr id="33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3" name="PlaceHolder 1"/>
          <p:cNvSpPr>
            <a:spLocks noGrp="1"/>
          </p:cNvSpPr>
          <p:nvPr>
            <p:ph type="sldImg"/>
          </p:nvPr>
        </p:nvSpPr>
        <p:spPr>
          <a:xfrm>
            <a:off x="685800" y="1143000"/>
            <a:ext cx="5486040" cy="3085920"/>
          </a:xfrm>
          <a:prstGeom prst="rect">
            <a:avLst/>
          </a:prstGeom>
          <a:ln w="0">
            <a:noFill/>
          </a:ln>
        </p:spPr>
      </p:sp>
      <p:sp>
        <p:nvSpPr>
          <p:cNvPr id="33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6" name="PlaceHolder 1"/>
          <p:cNvSpPr>
            <a:spLocks noGrp="1"/>
          </p:cNvSpPr>
          <p:nvPr>
            <p:ph type="sldImg"/>
          </p:nvPr>
        </p:nvSpPr>
        <p:spPr>
          <a:xfrm>
            <a:off x="685800" y="1143000"/>
            <a:ext cx="5486040" cy="3085920"/>
          </a:xfrm>
          <a:prstGeom prst="rect">
            <a:avLst/>
          </a:prstGeom>
          <a:ln w="0">
            <a:noFill/>
          </a:ln>
        </p:spPr>
      </p:sp>
      <p:sp>
        <p:nvSpPr>
          <p:cNvPr id="33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9" name="PlaceHolder 1"/>
          <p:cNvSpPr>
            <a:spLocks noGrp="1"/>
          </p:cNvSpPr>
          <p:nvPr>
            <p:ph type="sldImg"/>
          </p:nvPr>
        </p:nvSpPr>
        <p:spPr>
          <a:xfrm>
            <a:off x="685800" y="1143000"/>
            <a:ext cx="5486040" cy="3085920"/>
          </a:xfrm>
          <a:prstGeom prst="rect">
            <a:avLst/>
          </a:prstGeom>
          <a:ln w="0">
            <a:noFill/>
          </a:ln>
        </p:spPr>
      </p:sp>
      <p:sp>
        <p:nvSpPr>
          <p:cNvPr id="340"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1"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2" name="PlaceHolder 1"/>
          <p:cNvSpPr>
            <a:spLocks noGrp="1"/>
          </p:cNvSpPr>
          <p:nvPr>
            <p:ph type="sldImg"/>
          </p:nvPr>
        </p:nvSpPr>
        <p:spPr>
          <a:xfrm>
            <a:off x="685800" y="1143000"/>
            <a:ext cx="5486040" cy="3085920"/>
          </a:xfrm>
          <a:prstGeom prst="rect">
            <a:avLst/>
          </a:prstGeom>
          <a:ln w="0">
            <a:noFill/>
          </a:ln>
        </p:spPr>
      </p:sp>
      <p:sp>
        <p:nvSpPr>
          <p:cNvPr id="343"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4"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2DE376-DFF6-45C9-8DAD-8532A1474F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17D046-C58C-4689-9543-0F4724540C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7D29A5-83A5-4E44-8D84-6A7BC8130A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CA39117-EC00-4A8D-90C8-E35DC2CE52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6E980D-36C6-405C-A8B4-F85B38150D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17FA45A-AB9D-4651-BE00-86CF110B61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722134A-20BD-41A9-A434-164B7579B4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7B6E9C-F438-4C73-BE1D-AE20BD5AD8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7D41C3-118D-4851-BA4D-6E3EE2A15B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DD7B3E-5201-4A90-9FC8-DF67505CE1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A70913-6A69-43B9-B474-A2B7689C23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5CA0ED73-A588-48AE-9BA4-8DD28C7410D4}"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8D569AC7-E2F5-44A2-906F-5FE306513E90}"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8000003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人工智能技术对教学培训内容优质化的推动作用探索</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fontScale="93333"/>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人工智能技术在教育领域的应用现状</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人工智能技术在教学培训内容优质化中的具体应用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人工智能技术在教学培训内容优质化中的挑战与解决方案</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人工智能技术对教学培训内容优质化的未来展望</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人工智能技术在教学培训领域的国际比较与借鉴</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人工智能技术在教育领域的应用现状</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人工智能技术简介</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人工智能技术是指一种智能系统，能够模拟人类智能的行为。在教育领域，人工智能技术的应用已经取得了一些成果。</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人工智能技术在教育中的优势</a:t>
            </a:r>
            <a:endParaRPr lang="en-US" sz="3600" b="0" strike="noStrike" spc="-1">
              <a:solidFill>
                <a:schemeClr val="dk1"/>
              </a:solidFill>
              <a:latin typeface="Arial"/>
            </a:endParaRPr>
          </a:p>
        </p:txBody>
      </p:sp>
      <p:sp>
        <p:nvSpPr>
          <p:cNvPr id="8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个性化学习、提高学习效率以及实时反馈和评估是人工智能技术在教育领域的优势。</a:t>
            </a:r>
            <a:endParaRPr lang="en-US" sz="25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人工智能技术在教学培训内容的优质化中的作用</a:t>
            </a:r>
            <a:endParaRPr lang="en-US" sz="3600" b="0" strike="noStrike" spc="-1">
              <a:solidFill>
                <a:schemeClr val="dk1"/>
              </a:solidFill>
              <a:latin typeface="Arial"/>
            </a:endParaRPr>
          </a:p>
        </p:txBody>
      </p:sp>
      <p:sp>
        <p:nvSpPr>
          <p:cNvPr id="8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 </a:t>
            </a:r>
            <a:endParaRPr lang="en-US" sz="2000" b="0" strike="noStrike" spc="-1">
              <a:solidFill>
                <a:srgbClr val="000000"/>
              </a:solidFill>
              <a:latin typeface="Arial"/>
            </a:endParaRPr>
          </a:p>
        </p:txBody>
      </p:sp>
      <p:sp>
        <p:nvSpPr>
          <p:cNvPr id="8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提供个性化的学习体验</a:t>
            </a:r>
            <a:endParaRPr lang="en-US" sz="3000" b="0" strike="noStrike" spc="-1">
              <a:solidFill>
                <a:srgbClr val="000000"/>
              </a:solidFill>
              <a:latin typeface="Arial"/>
            </a:endParaRPr>
          </a:p>
        </p:txBody>
      </p:sp>
      <p:sp>
        <p:nvSpPr>
          <p:cNvPr id="8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8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帮助教师更好地管理和指导学生</a:t>
            </a:r>
            <a:endParaRPr lang="en-US" sz="3000" b="0" strike="noStrike" spc="-1">
              <a:solidFill>
                <a:srgbClr val="000000"/>
              </a:solidFill>
              <a:latin typeface="Arial"/>
            </a:endParaRPr>
          </a:p>
        </p:txBody>
      </p:sp>
      <p:sp>
        <p:nvSpPr>
          <p:cNvPr id="9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9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分析学习数据，优化课程内容</a:t>
            </a:r>
            <a:endParaRPr lang="en-US" sz="3000" b="0" strike="noStrike" spc="-1">
              <a:solidFill>
                <a:srgbClr val="000000"/>
              </a:solidFill>
              <a:latin typeface="Arial"/>
            </a:endParaRPr>
          </a:p>
        </p:txBody>
      </p:sp>
      <p:sp>
        <p:nvSpPr>
          <p:cNvPr id="93"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人工智能技术与传统教学方法的比较</a:t>
            </a:r>
            <a:endParaRPr lang="en-US" sz="3600" b="0" strike="noStrike" spc="-1">
              <a:solidFill>
                <a:schemeClr val="dk1"/>
              </a:solidFill>
              <a:latin typeface="Arial"/>
            </a:endParaRPr>
          </a:p>
        </p:txBody>
      </p:sp>
      <p:sp>
        <p:nvSpPr>
          <p:cNvPr id="9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可以根据学生需求调整教学内容</a:t>
            </a:r>
            <a:endParaRPr lang="en-US" sz="1500" b="0" strike="noStrike" spc="-1">
              <a:solidFill>
                <a:srgbClr val="000000"/>
              </a:solidFill>
              <a:latin typeface="Arial"/>
            </a:endParaRPr>
          </a:p>
        </p:txBody>
      </p:sp>
      <p:sp>
        <p:nvSpPr>
          <p:cNvPr id="9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更加灵活和便捷</a:t>
            </a:r>
            <a:endParaRPr lang="en-US" sz="2200" b="0" strike="noStrike" spc="-1">
              <a:solidFill>
                <a:srgbClr val="000000"/>
              </a:solidFill>
              <a:latin typeface="Arial"/>
            </a:endParaRPr>
          </a:p>
        </p:txBody>
      </p:sp>
      <p:sp>
        <p:nvSpPr>
          <p:cNvPr id="9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通过互动和个性化学习方式激发学生兴趣</a:t>
            </a:r>
            <a:endParaRPr lang="en-US" sz="1500" b="0" strike="noStrike" spc="-1">
              <a:solidFill>
                <a:srgbClr val="000000"/>
              </a:solidFill>
              <a:latin typeface="Arial"/>
            </a:endParaRPr>
          </a:p>
        </p:txBody>
      </p:sp>
      <p:sp>
        <p:nvSpPr>
          <p:cNvPr id="9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提高学习兴趣和积极性</a:t>
            </a:r>
            <a:endParaRPr lang="en-US" sz="2200" b="0" strike="noStrike" spc="-1">
              <a:solidFill>
                <a:srgbClr val="000000"/>
              </a:solidFill>
              <a:latin typeface="Arial"/>
            </a:endParaRPr>
          </a:p>
        </p:txBody>
      </p:sp>
      <p:sp>
        <p:nvSpPr>
          <p:cNvPr id="9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能够根据学生的学习速度和方式调整教学</a:t>
            </a:r>
            <a:endParaRPr lang="en-US" sz="1500" b="0" strike="noStrike" spc="-1">
              <a:solidFill>
                <a:srgbClr val="000000"/>
              </a:solidFill>
              <a:latin typeface="Arial"/>
            </a:endParaRPr>
          </a:p>
        </p:txBody>
      </p:sp>
      <p:sp>
        <p:nvSpPr>
          <p:cNvPr id="10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适应个体学习差异</a:t>
            </a:r>
            <a:endParaRPr lang="en-US" sz="2200" b="0" strike="noStrike" spc="-1">
              <a:solidFill>
                <a:srgbClr val="000000"/>
              </a:solidFill>
              <a:latin typeface="Arial"/>
            </a:endParaRPr>
          </a:p>
        </p:txBody>
      </p:sp>
      <p:sp>
        <p:nvSpPr>
          <p:cNvPr id="10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04"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人工智能技术在教学培训内容优质化中的具体应用</a:t>
            </a:r>
            <a:endParaRPr lang="en-US" sz="3600" b="0" strike="noStrike" spc="-1">
              <a:solidFill>
                <a:schemeClr val="dk1"/>
              </a:solidFill>
              <a:latin typeface="Arial"/>
            </a:endParaRPr>
          </a:p>
        </p:txBody>
      </p:sp>
      <p:sp>
        <p:nvSpPr>
          <p:cNvPr id="10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虚拟实验室</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提供实践机会</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模拟实验环境</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提高效率</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节省实验成本和时间</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帮助学生理解实验原理</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实时反馈</a:t>
            </a:r>
            <a:endParaRPr lang="en-US" sz="3000" b="0" strike="noStrike" spc="-1">
              <a:solidFill>
                <a:srgbClr val="000000"/>
              </a:solidFill>
              <a:latin typeface="Arial"/>
            </a:endParaRPr>
          </a:p>
        </p:txBody>
      </p:sp>
      <p:sp>
        <p:nvSpPr>
          <p:cNvPr id="115"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提供错题分析和学习建议</a:t>
            </a:r>
            <a:endParaRPr lang="en-US" sz="2200" b="0" strike="noStrike" spc="-1">
              <a:solidFill>
                <a:srgbClr val="000000"/>
              </a:solidFill>
              <a:latin typeface="Arial"/>
            </a:endParaRPr>
          </a:p>
        </p:txBody>
      </p:sp>
      <p:sp>
        <p:nvSpPr>
          <p:cNvPr id="11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帮助学生改进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加强弱项</a:t>
            </a:r>
            <a:endParaRPr lang="en-US" sz="1500" b="0" strike="noStrike" spc="-1">
              <a:solidFill>
                <a:srgbClr val="000000"/>
              </a:solidFill>
              <a:latin typeface="Arial"/>
            </a:endParaRPr>
          </a:p>
        </p:txBody>
      </p:sp>
      <p:sp>
        <p:nvSpPr>
          <p:cNvPr id="11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实时监控学生学习状态</a:t>
            </a:r>
            <a:endParaRPr lang="en-US" sz="2200" b="0" strike="noStrike" spc="-1">
              <a:solidFill>
                <a:srgbClr val="000000"/>
              </a:solidFill>
              <a:latin typeface="Arial"/>
            </a:endParaRPr>
          </a:p>
        </p:txBody>
      </p:sp>
      <p:sp>
        <p:nvSpPr>
          <p:cNvPr id="12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发现问题及时解决</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提高教学质量</a:t>
            </a:r>
            <a:endParaRPr lang="en-US" sz="1500" b="0" strike="noStrike" spc="-1">
              <a:solidFill>
                <a:srgbClr val="000000"/>
              </a:solidFill>
              <a:latin typeface="Arial"/>
            </a:endParaRPr>
          </a:p>
        </p:txBody>
      </p:sp>
      <p:sp>
        <p:nvSpPr>
          <p:cNvPr id="12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2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智能教辅系统</a:t>
            </a:r>
            <a:endParaRPr lang="en-US" sz="3600" b="0" strike="noStrike" spc="-1">
              <a:solidFill>
                <a:schemeClr val="dk1"/>
              </a:solidFill>
              <a:latin typeface="Arial"/>
            </a:endParaRPr>
          </a:p>
        </p:txBody>
      </p:sp>
      <p:sp>
        <p:nvSpPr>
          <p:cNvPr id="12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根据学生表现调整难度</a:t>
            </a:r>
            <a:endParaRPr lang="en-US" sz="2200" b="0" strike="noStrike" spc="-1">
              <a:solidFill>
                <a:srgbClr val="000000"/>
              </a:solidFill>
              <a:latin typeface="Arial"/>
            </a:endParaRPr>
          </a:p>
        </p:txBody>
      </p:sp>
      <p:sp>
        <p:nvSpPr>
          <p:cNvPr id="12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个性化教学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提高学习效果</a:t>
            </a:r>
            <a:endParaRPr lang="en-US" sz="15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虚拟教学助教</a:t>
            </a:r>
            <a:endParaRPr lang="en-US" sz="3500" b="0" strike="noStrike" spc="-1">
              <a:solidFill>
                <a:srgbClr val="000000"/>
              </a:solidFill>
              <a:latin typeface="Arial"/>
            </a:endParaRPr>
          </a:p>
        </p:txBody>
      </p:sp>
      <p:sp>
        <p:nvSpPr>
          <p:cNvPr id="13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虚拟教学助教利用人工智能技术为学生提供智能答疑服务，促进在线讨论和互动，同时为学生提供丰富的学习资源和文献检索功能。</a:t>
            </a:r>
            <a:endParaRPr lang="en-US" sz="2500" b="0" strike="noStrike" spc="-1">
              <a:solidFill>
                <a:srgbClr val="000000"/>
              </a:solidFill>
              <a:latin typeface="Arial"/>
            </a:endParaRPr>
          </a:p>
        </p:txBody>
      </p:sp>
      <p:sp>
        <p:nvSpPr>
          <p:cNvPr id="13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智能作业批改系统</a:t>
            </a:r>
            <a:endParaRPr lang="en-US" sz="3600" b="0" strike="noStrike" spc="-1">
              <a:solidFill>
                <a:schemeClr val="dk1"/>
              </a:solidFill>
              <a:latin typeface="Arial"/>
            </a:endParaRPr>
          </a:p>
        </p:txBody>
      </p:sp>
      <p:sp>
        <p:nvSpPr>
          <p:cNvPr id="13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节省教师时间</a:t>
            </a:r>
            <a:endParaRPr lang="en-US" sz="1500" b="0" strike="noStrike" spc="-1">
              <a:solidFill>
                <a:srgbClr val="000000"/>
              </a:solidFill>
              <a:latin typeface="Arial"/>
            </a:endParaRPr>
          </a:p>
        </p:txBody>
      </p:sp>
      <p:sp>
        <p:nvSpPr>
          <p:cNvPr id="13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自动批改学生作业</a:t>
            </a:r>
            <a:endParaRPr lang="en-US" sz="2200" b="0" strike="noStrike" spc="-1">
              <a:solidFill>
                <a:srgbClr val="000000"/>
              </a:solidFill>
              <a:latin typeface="Arial"/>
            </a:endParaRPr>
          </a:p>
        </p:txBody>
      </p:sp>
      <p:sp>
        <p:nvSpPr>
          <p:cNvPr id="13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提供及时反馈</a:t>
            </a:r>
            <a:endParaRPr lang="en-US" sz="1500" b="0" strike="noStrike" spc="-1">
              <a:solidFill>
                <a:srgbClr val="000000"/>
              </a:solidFill>
              <a:latin typeface="Arial"/>
            </a:endParaRPr>
          </a:p>
        </p:txBody>
      </p:sp>
      <p:sp>
        <p:nvSpPr>
          <p:cNvPr id="13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快速反馈学生成绩和评价</a:t>
            </a:r>
            <a:endParaRPr lang="en-US" sz="2200" b="0" strike="noStrike" spc="-1">
              <a:solidFill>
                <a:srgbClr val="000000"/>
              </a:solidFill>
              <a:latin typeface="Arial"/>
            </a:endParaRPr>
          </a:p>
        </p:txBody>
      </p:sp>
      <p:sp>
        <p:nvSpPr>
          <p:cNvPr id="13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优化教学策略</a:t>
            </a:r>
            <a:endParaRPr lang="en-US" sz="1500" b="0" strike="noStrike" spc="-1">
              <a:solidFill>
                <a:srgbClr val="000000"/>
              </a:solidFill>
              <a:latin typeface="Arial"/>
            </a:endParaRPr>
          </a:p>
        </p:txBody>
      </p:sp>
      <p:sp>
        <p:nvSpPr>
          <p:cNvPr id="13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帮助教师更好了解学生学习情况</a:t>
            </a:r>
            <a:endParaRPr lang="en-US" sz="2200" b="0" strike="noStrike" spc="-1">
              <a:solidFill>
                <a:srgbClr val="000000"/>
              </a:solidFill>
              <a:latin typeface="Arial"/>
            </a:endParaRPr>
          </a:p>
        </p:txBody>
      </p:sp>
      <p:sp>
        <p:nvSpPr>
          <p:cNvPr id="14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结尾</a:t>
            </a:r>
            <a:endParaRPr lang="en-US" sz="3600" b="0" strike="noStrike" spc="-1">
              <a:solidFill>
                <a:schemeClr val="dk1"/>
              </a:solidFill>
              <a:latin typeface="Arial"/>
            </a:endParaRPr>
          </a:p>
        </p:txBody>
      </p:sp>
      <p:sp>
        <p:nvSpPr>
          <p:cNvPr id="14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通过人工智能技术在教学培训内容中的应用，可以更好地满足学生个性化学习需求，提高教学质量，实现教育的优质化。</a:t>
            </a:r>
            <a:endParaRPr lang="en-US" sz="2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4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人工智能技术在教学培训内容优质化中的挑战与解决方案</a:t>
            </a:r>
            <a:endParaRPr lang="en-US" sz="3600" b="0" strike="noStrike" spc="-1">
              <a:solidFill>
                <a:schemeClr val="dk1"/>
              </a:solidFill>
              <a:latin typeface="Arial"/>
            </a:endParaRPr>
          </a:p>
        </p:txBody>
      </p:sp>
      <p:sp>
        <p:nvSpPr>
          <p:cNvPr id="14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数据隐私和安全问题</a:t>
            </a:r>
            <a:endParaRPr lang="en-US" sz="3600" b="0" strike="noStrike" spc="-1">
              <a:solidFill>
                <a:schemeClr val="dk1"/>
              </a:solidFill>
              <a:latin typeface="Arial"/>
            </a:endParaRPr>
          </a:p>
        </p:txBody>
      </p:sp>
      <p:sp>
        <p:nvSpPr>
          <p:cNvPr id="14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保护学生隐私信息</a:t>
            </a:r>
            <a:endParaRPr lang="en-US" sz="1500" b="0" strike="noStrike" spc="-1">
              <a:solidFill>
                <a:srgbClr val="000000"/>
              </a:solidFill>
              <a:latin typeface="Arial"/>
            </a:endParaRPr>
          </a:p>
        </p:txBody>
      </p:sp>
      <p:sp>
        <p:nvSpPr>
          <p:cNvPr id="14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学生数据的保护和合规性</a:t>
            </a:r>
            <a:endParaRPr lang="en-US" sz="2200" b="0" strike="noStrike" spc="-1">
              <a:solidFill>
                <a:srgbClr val="000000"/>
              </a:solidFill>
              <a:latin typeface="Arial"/>
            </a:endParaRPr>
          </a:p>
        </p:txBody>
      </p:sp>
      <p:sp>
        <p:nvSpPr>
          <p:cNvPr id="15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防范数据泄露事件</a:t>
            </a:r>
            <a:endParaRPr lang="en-US" sz="1500" b="0" strike="noStrike" spc="-1">
              <a:solidFill>
                <a:srgbClr val="000000"/>
              </a:solidFill>
              <a:latin typeface="Arial"/>
            </a:endParaRPr>
          </a:p>
        </p:txBody>
      </p:sp>
      <p:sp>
        <p:nvSpPr>
          <p:cNvPr id="15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防止数据泄露和滥用</a:t>
            </a:r>
            <a:endParaRPr lang="en-US" sz="2200" b="0" strike="noStrike" spc="-1">
              <a:solidFill>
                <a:srgbClr val="000000"/>
              </a:solidFill>
              <a:latin typeface="Arial"/>
            </a:endParaRPr>
          </a:p>
        </p:txBody>
      </p:sp>
      <p:sp>
        <p:nvSpPr>
          <p:cNvPr id="15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提高系统安全性</a:t>
            </a:r>
            <a:endParaRPr lang="en-US" sz="1500" b="0" strike="noStrike" spc="-1">
              <a:solidFill>
                <a:srgbClr val="000000"/>
              </a:solidFill>
              <a:latin typeface="Arial"/>
            </a:endParaRPr>
          </a:p>
        </p:txBody>
      </p:sp>
      <p:sp>
        <p:nvSpPr>
          <p:cNvPr id="15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加强系统安全性，防止黑客攻击</a:t>
            </a:r>
            <a:endParaRPr lang="en-US" sz="2200" b="0" strike="noStrike" spc="-1">
              <a:solidFill>
                <a:srgbClr val="000000"/>
              </a:solidFill>
              <a:latin typeface="Arial"/>
            </a:endParaRPr>
          </a:p>
        </p:txBody>
      </p:sp>
      <p:sp>
        <p:nvSpPr>
          <p:cNvPr id="15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技术开发和更新的挑战</a:t>
            </a:r>
            <a:endParaRPr lang="en-US" sz="3500" b="0" strike="noStrike" spc="-1">
              <a:solidFill>
                <a:srgbClr val="000000"/>
              </a:solidFill>
              <a:latin typeface="Arial"/>
            </a:endParaRPr>
          </a:p>
        </p:txBody>
      </p:sp>
      <p:sp>
        <p:nvSpPr>
          <p:cNvPr id="15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人工智能技术更新快速，要求教师及时跟进。同时，技术的开发需要大量资源投入，包括人力和物力。为了保持技术的有效性，需要长期的技术支持和维护。</a:t>
            </a:r>
            <a:endParaRPr lang="en-US" sz="2500" b="0" strike="noStrike" spc="-1">
              <a:solidFill>
                <a:srgbClr val="000000"/>
              </a:solidFill>
              <a:latin typeface="Arial"/>
            </a:endParaRPr>
          </a:p>
        </p:txBody>
      </p:sp>
      <p:sp>
        <p:nvSpPr>
          <p:cNvPr id="15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学习缺乏人际互动和情感交流</a:t>
            </a:r>
            <a:endParaRPr lang="en-US" sz="2200" b="0" strike="noStrike" spc="-1">
              <a:solidFill>
                <a:srgbClr val="000000"/>
              </a:solidFill>
              <a:latin typeface="Arial"/>
            </a:endParaRPr>
          </a:p>
        </p:txBody>
      </p:sp>
      <p:sp>
        <p:nvSpPr>
          <p:cNvPr id="16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思想碰撞的价值</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情感共鸣的重要性</a:t>
            </a:r>
            <a:endParaRPr lang="en-US" sz="1500" b="0" strike="noStrike" spc="-1">
              <a:solidFill>
                <a:srgbClr val="000000"/>
              </a:solidFill>
              <a:latin typeface="Arial"/>
            </a:endParaRPr>
          </a:p>
        </p:txBody>
      </p:sp>
      <p:sp>
        <p:nvSpPr>
          <p:cNvPr id="16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通过线下活动和小组讨论弥补这一缺陷</a:t>
            </a:r>
            <a:endParaRPr lang="en-US" sz="2200" b="0" strike="noStrike" spc="-1">
              <a:solidFill>
                <a:srgbClr val="000000"/>
              </a:solidFill>
              <a:latin typeface="Arial"/>
            </a:endParaRPr>
          </a:p>
        </p:txBody>
      </p:sp>
      <p:sp>
        <p:nvSpPr>
          <p:cNvPr id="16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举办团队建设活动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开展小组学习讨论</a:t>
            </a:r>
            <a:endParaRPr lang="en-US" sz="1500" b="0" strike="noStrike" spc="-1">
              <a:solidFill>
                <a:srgbClr val="000000"/>
              </a:solidFill>
              <a:latin typeface="Arial"/>
            </a:endParaRPr>
          </a:p>
        </p:txBody>
      </p:sp>
      <p:sp>
        <p:nvSpPr>
          <p:cNvPr id="16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6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人际交流与互动不足</a:t>
            </a:r>
            <a:endParaRPr lang="en-US" sz="3600" b="0" strike="noStrike" spc="-1">
              <a:solidFill>
                <a:schemeClr val="dk1"/>
              </a:solidFill>
              <a:latin typeface="Arial"/>
            </a:endParaRPr>
          </a:p>
        </p:txBody>
      </p:sp>
      <p:sp>
        <p:nvSpPr>
          <p:cNvPr id="17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人工智能无法替代人与人之间交流</a:t>
            </a:r>
            <a:endParaRPr lang="en-US" sz="2200" b="0" strike="noStrike" spc="-1">
              <a:solidFill>
                <a:srgbClr val="000000"/>
              </a:solidFill>
              <a:latin typeface="Arial"/>
            </a:endParaRPr>
          </a:p>
        </p:txBody>
      </p:sp>
      <p:sp>
        <p:nvSpPr>
          <p:cNvPr id="17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语言交流的特殊性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非语言交流的重要性</a:t>
            </a:r>
            <a:endParaRPr lang="en-US" sz="1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教师角色和专业素养的调整</a:t>
            </a:r>
            <a:endParaRPr lang="en-US" sz="3600" b="0" strike="noStrike" spc="-1">
              <a:solidFill>
                <a:schemeClr val="dk1"/>
              </a:solidFill>
              <a:latin typeface="Arial"/>
            </a:endParaRPr>
          </a:p>
        </p:txBody>
      </p:sp>
      <p:sp>
        <p:nvSpPr>
          <p:cNvPr id="17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提升教师技术水平</a:t>
            </a:r>
            <a:endParaRPr lang="en-US" sz="2000" b="0" strike="noStrike" spc="-1">
              <a:solidFill>
                <a:srgbClr val="000000"/>
              </a:solidFill>
              <a:latin typeface="Arial"/>
            </a:endParaRPr>
          </a:p>
        </p:txBody>
      </p:sp>
      <p:sp>
        <p:nvSpPr>
          <p:cNvPr id="17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教师需要具备更多的技术知识和技能</a:t>
            </a:r>
            <a:endParaRPr lang="en-US" sz="3000" b="0" strike="noStrike" spc="-1">
              <a:solidFill>
                <a:srgbClr val="000000"/>
              </a:solidFill>
              <a:latin typeface="Arial"/>
            </a:endParaRPr>
          </a:p>
        </p:txBody>
      </p:sp>
      <p:sp>
        <p:nvSpPr>
          <p:cNvPr id="17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持续学习提高素质</a:t>
            </a:r>
            <a:endParaRPr lang="en-US" sz="2000" b="0" strike="noStrike" spc="-1">
              <a:solidFill>
                <a:srgbClr val="000000"/>
              </a:solidFill>
              <a:latin typeface="Arial"/>
            </a:endParaRPr>
          </a:p>
        </p:txBody>
      </p:sp>
      <p:sp>
        <p:nvSpPr>
          <p:cNvPr id="17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通过专业培训和学习不断提升自己的能力</a:t>
            </a:r>
            <a:endParaRPr lang="en-US" sz="3000" b="0" strike="noStrike" spc="-1">
              <a:solidFill>
                <a:srgbClr val="000000"/>
              </a:solidFill>
              <a:latin typeface="Arial"/>
            </a:endParaRPr>
          </a:p>
        </p:txBody>
      </p:sp>
      <p:sp>
        <p:nvSpPr>
          <p:cNvPr id="17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不断更新教学方法</a:t>
            </a:r>
            <a:endParaRPr lang="en-US" sz="2000" b="0" strike="noStrike" spc="-1">
              <a:solidFill>
                <a:srgbClr val="000000"/>
              </a:solidFill>
              <a:latin typeface="Arial"/>
            </a:endParaRPr>
          </a:p>
        </p:txBody>
      </p:sp>
      <p:sp>
        <p:nvSpPr>
          <p:cNvPr id="18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需要适应人工智能技术的应用需求</a:t>
            </a:r>
            <a:endParaRPr lang="en-US" sz="3000" b="0" strike="noStrike" spc="-1">
              <a:solidFill>
                <a:srgbClr val="000000"/>
              </a:solidFill>
              <a:latin typeface="Arial"/>
            </a:endParaRPr>
          </a:p>
        </p:txBody>
      </p:sp>
      <p:sp>
        <p:nvSpPr>
          <p:cNvPr id="182"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未来发展趋势</a:t>
            </a:r>
            <a:endParaRPr lang="en-US" sz="3600" b="0" strike="noStrike" spc="-1">
              <a:solidFill>
                <a:schemeClr val="dk1"/>
              </a:solidFill>
              <a:latin typeface="Arial"/>
            </a:endParaRPr>
          </a:p>
        </p:txBody>
      </p:sp>
      <p:sp>
        <p:nvSpPr>
          <p:cNvPr id="18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根据学生需求定制教学</a:t>
            </a:r>
            <a:endParaRPr lang="en-US" sz="1500" b="0" strike="noStrike" spc="-1">
              <a:solidFill>
                <a:srgbClr val="000000"/>
              </a:solidFill>
              <a:latin typeface="Arial"/>
            </a:endParaRPr>
          </a:p>
        </p:txBody>
      </p:sp>
      <p:sp>
        <p:nvSpPr>
          <p:cNvPr id="18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个性化教学模式将成主流</a:t>
            </a:r>
            <a:endParaRPr lang="en-US" sz="2200" b="0" strike="noStrike" spc="-1">
              <a:solidFill>
                <a:srgbClr val="000000"/>
              </a:solidFill>
              <a:latin typeface="Arial"/>
            </a:endParaRPr>
          </a:p>
        </p:txBody>
      </p:sp>
      <p:sp>
        <p:nvSpPr>
          <p:cNvPr id="18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创新教育模式</a:t>
            </a:r>
            <a:endParaRPr lang="en-US" sz="1500" b="0" strike="noStrike" spc="-1">
              <a:solidFill>
                <a:srgbClr val="000000"/>
              </a:solidFill>
              <a:latin typeface="Arial"/>
            </a:endParaRPr>
          </a:p>
        </p:txBody>
      </p:sp>
      <p:sp>
        <p:nvSpPr>
          <p:cNvPr id="18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教育与科技深度融合</a:t>
            </a:r>
            <a:endParaRPr lang="en-US" sz="2200" b="0" strike="noStrike" spc="-1">
              <a:solidFill>
                <a:srgbClr val="000000"/>
              </a:solidFill>
              <a:latin typeface="Arial"/>
            </a:endParaRPr>
          </a:p>
        </p:txBody>
      </p:sp>
      <p:sp>
        <p:nvSpPr>
          <p:cNvPr id="18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开展国际教学交流</a:t>
            </a:r>
            <a:endParaRPr lang="en-US" sz="1500" b="0" strike="noStrike" spc="-1">
              <a:solidFill>
                <a:srgbClr val="000000"/>
              </a:solidFill>
              <a:latin typeface="Arial"/>
            </a:endParaRPr>
          </a:p>
        </p:txBody>
      </p:sp>
      <p:sp>
        <p:nvSpPr>
          <p:cNvPr id="18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全球化视野下的教学</a:t>
            </a:r>
            <a:endParaRPr lang="en-US" sz="2200" b="0" strike="noStrike" spc="-1">
              <a:solidFill>
                <a:srgbClr val="000000"/>
              </a:solidFill>
              <a:latin typeface="Arial"/>
            </a:endParaRPr>
          </a:p>
        </p:txBody>
      </p:sp>
      <p:sp>
        <p:nvSpPr>
          <p:cNvPr id="19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https://d.book118.com/518000003011006050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123</Paragraphs>
  <Slides>20</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人工智能技术对教学培训内容优质化的推动作用探索</vt:lpstr>
      <vt:lpstr>目录</vt:lpstr>
      <vt:lpstr>第1章 人工智能技术在教育领域的应用现状</vt:lpstr>
      <vt:lpstr>人工智能技术简介</vt:lpstr>
      <vt:lpstr>人工智能技术在教育中的优势</vt:lpstr>
      <vt:lpstr>人工智能技术在教学培训内容的优质化中的作用</vt:lpstr>
      <vt:lpstr>人工智能技术与传统教学方法的比较</vt:lpstr>
      <vt:lpstr>第2章 人工智能技术在教学培训内容优质化中的具体应用</vt:lpstr>
      <vt:lpstr>虚拟实验室</vt:lpstr>
      <vt:lpstr>智能教辅系统</vt:lpstr>
      <vt:lpstr> </vt:lpstr>
      <vt:lpstr>智能作业批改系统</vt:lpstr>
      <vt:lpstr>结尾</vt:lpstr>
      <vt:lpstr>第3章 人工智能技术在教学培训内容优质化中的挑战与解决方案</vt:lpstr>
      <vt:lpstr>数据隐私和安全问题</vt:lpstr>
      <vt:lpstr> </vt:lpstr>
      <vt:lpstr>人际交流与互动不足</vt:lpstr>
      <vt:lpstr>教师角色和专业素养的调整</vt:lpstr>
      <vt:lpstr>未来发展趋势</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2024-09-29T14:44:16.464</cp:lastPrinted>
  <dcterms:created xsi:type="dcterms:W3CDTF">2024-09-29T06:44:16Z</dcterms:created>
  <dcterms:modified xsi:type="dcterms:W3CDTF">2024-09-29T06:44:18Z</dcterms:modified>
</cp:coreProperties>
</file>