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7C0BF0-35A2-4C3C-A591-320FECB31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A8EE35-7572-472A-9B43-B7FF75CAF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56DC3E-4D2E-4545-87B2-1302B0857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53CFE9-E28C-4C71-98FF-2F989E7560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790754-A4A1-4487-AB61-067F5F4BF7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A2213F-AB05-4D78-BFF2-6BC590E44B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048ABC-3BD3-474D-A23C-BF0D68B93E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85D237-D94B-4C4F-99E4-F47C33639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62CCE-DF2B-4965-9EAF-2A824E8A2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13DA8-36C8-4707-9750-D1DEF54D0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CEF8C-8F5B-4F25-9AE8-244A26F2F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0000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儿科护理学ppt第5章</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儿科护理学概述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儿童生长发育与评估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儿童营养与饮食护理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儿童常见疾病预防与护理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儿童心理行为问题及护理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儿科护理实践技能操作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儿科护理学概述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儿科护理学是研究小儿生长发育规律、儿童保健、疾病预防和临床护理的一门学科。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儿科护理学的服务对象是0-18岁的儿童，其生理、心理、社会等方面与成人存在显著差异，因此儿科护理学具有独特性、复杂性和综合性。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儿科护理学的定义与特点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儿科护理学起源于19世纪，随着医学科学的发展，逐渐从成人护理学中分离出来，形成独立的学科体系。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近年来，随着医学模式的转变和护理观念的更新，儿科护理学不断向纵深发展，涉及领域越来越广，专业性和技术性也越来越强。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917" r="2791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儿科护士是儿童健康的守护者，需要具备高度的责任心、爱心和耐心。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角色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儿科护士的主要职责包括评估患儿的健康状况、提供全面的护理措施、进行健康教育、协助医生诊断和治疗疾病等。同时，还需要关注儿童的心理和社会需求，提供个性化的护理服务。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儿科护士的角色与职责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儿童生长发育与评估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儿童生长发育阶段及特点</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婴儿期</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自出生到1周岁之前。此期是小儿生长发育最迅速的时期，对营养的需求量相对较高，但各器官系统生长发育不够成熟和完善，容易发生消化紊乱和营养性疾病。</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胎儿期</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从受精卵形成到小儿出生为止，共40周。此期胎儿完全依靠母体生存，孕母的健康、营养、情绪等状况直接影响胎儿的生长发育。</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新生儿期</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自出生后脐带结扎起至生后28天止。此期小儿脱离了母体开始独立生活，体内外环境发生巨大变化，但其生理调节和适应能力还不够成熟，易发生体温不升、体重下降及各种疾病。</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02475" y="4473370"/>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学龄前期</a:t>
            </a:r>
            <a:endParaRPr lang="en-US" sz="1100"/>
          </a:p>
        </p:txBody>
      </p:sp>
      <p:sp>
        <p:nvSpPr>
          <p:cNvPr id="3" name="AutoShape 3"/>
          <p:cNvSpPr/>
          <p:nvPr/>
        </p:nvSpPr>
        <p:spPr>
          <a:xfrm>
            <a:off x="8623078" y="4473370"/>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青春期</a:t>
            </a:r>
            <a:endParaRPr lang="en-US" sz="1100"/>
          </a:p>
        </p:txBody>
      </p:sp>
      <p:sp>
        <p:nvSpPr>
          <p:cNvPr id="4" name="AutoShape 4"/>
          <p:cNvSpPr/>
          <p:nvPr/>
        </p:nvSpPr>
        <p:spPr>
          <a:xfrm>
            <a:off x="6241147" y="1349236"/>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学龄期</a:t>
            </a:r>
            <a:endParaRPr lang="en-US" sz="1100"/>
          </a:p>
        </p:txBody>
      </p:sp>
      <p:sp>
        <p:nvSpPr>
          <p:cNvPr id="5" name="AutoShape 5"/>
          <p:cNvSpPr/>
          <p:nvPr/>
        </p:nvSpPr>
        <p:spPr>
          <a:xfrm>
            <a:off x="1392079" y="1349236"/>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幼儿期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儿童生长发育阶段及特点</a:t>
              </a:r>
            </a:p>
          </p:txBody>
        </p:sp>
      </p:grpSp>
      <p:grpSp>
        <p:nvGrpSpPr>
          <p:cNvPr id="28" name="Group 28"/>
          <p:cNvGrpSpPr/>
          <p:nvPr/>
        </p:nvGrpSpPr>
        <p:grpSpPr>
          <a:xfrm>
            <a:off x="1428502" y="3341382"/>
            <a:ext cx="2099691" cy="1017270"/>
            <a:chOff x="1428502" y="3341382"/>
            <a:chExt cx="2099691" cy="1017270"/>
          </a:xfrm>
        </p:grpSpPr>
        <p:sp>
          <p:nvSpPr>
            <p:cNvPr id="29" name="AutoShape 29"/>
            <p:cNvSpPr/>
            <p:nvPr/>
          </p:nvSpPr>
          <p:spPr>
            <a:xfrm>
              <a:off x="1428502" y="3341382"/>
              <a:ext cx="2099691" cy="101727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940566" y="3552647"/>
              <a:ext cx="1075468" cy="56286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01</a:t>
              </a:r>
            </a:p>
          </p:txBody>
        </p:sp>
      </p:grpSp>
      <p:grpSp>
        <p:nvGrpSpPr>
          <p:cNvPr id="31" name="Group 31"/>
          <p:cNvGrpSpPr/>
          <p:nvPr/>
        </p:nvGrpSpPr>
        <p:grpSpPr>
          <a:xfrm>
            <a:off x="3838899" y="3341382"/>
            <a:ext cx="2099691" cy="1017270"/>
            <a:chOff x="3838899" y="3341382"/>
            <a:chExt cx="2099691" cy="1017270"/>
          </a:xfrm>
        </p:grpSpPr>
        <p:sp>
          <p:nvSpPr>
            <p:cNvPr id="32" name="AutoShape 32"/>
            <p:cNvSpPr/>
            <p:nvPr/>
          </p:nvSpPr>
          <p:spPr>
            <a:xfrm flipV="1">
              <a:off x="3838899" y="3341382"/>
              <a:ext cx="2099691" cy="101727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366869" y="3552647"/>
              <a:ext cx="1078230" cy="6057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02</a:t>
              </a:r>
            </a:p>
          </p:txBody>
        </p:sp>
      </p:grpSp>
      <p:grpSp>
        <p:nvGrpSpPr>
          <p:cNvPr id="34" name="Group 34"/>
          <p:cNvGrpSpPr/>
          <p:nvPr/>
        </p:nvGrpSpPr>
        <p:grpSpPr>
          <a:xfrm>
            <a:off x="6249200" y="3341382"/>
            <a:ext cx="2099691" cy="1017270"/>
            <a:chOff x="6249200" y="3341382"/>
            <a:chExt cx="2099691" cy="1017270"/>
          </a:xfrm>
        </p:grpSpPr>
        <p:sp>
          <p:nvSpPr>
            <p:cNvPr id="35" name="AutoShape 35"/>
            <p:cNvSpPr/>
            <p:nvPr/>
          </p:nvSpPr>
          <p:spPr>
            <a:xfrm>
              <a:off x="6249200" y="3341382"/>
              <a:ext cx="2099691" cy="101727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6761264" y="3581222"/>
              <a:ext cx="1075468" cy="56286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03</a:t>
              </a:r>
            </a:p>
          </p:txBody>
        </p:sp>
      </p:grpSp>
      <p:grpSp>
        <p:nvGrpSpPr>
          <p:cNvPr id="37" name="Group 37"/>
          <p:cNvGrpSpPr/>
          <p:nvPr/>
        </p:nvGrpSpPr>
        <p:grpSpPr>
          <a:xfrm>
            <a:off x="8659501" y="3341382"/>
            <a:ext cx="2099691" cy="1017270"/>
            <a:chOff x="8659501" y="3341382"/>
            <a:chExt cx="2099691" cy="1017270"/>
          </a:xfrm>
        </p:grpSpPr>
        <p:sp>
          <p:nvSpPr>
            <p:cNvPr id="38" name="AutoShape 38"/>
            <p:cNvSpPr/>
            <p:nvPr/>
          </p:nvSpPr>
          <p:spPr>
            <a:xfrm flipV="1">
              <a:off x="8659501" y="3341382"/>
              <a:ext cx="2099691" cy="1017270"/>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9183471" y="3581222"/>
              <a:ext cx="1075468" cy="56286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04</a:t>
              </a:r>
            </a:p>
          </p:txBody>
        </p:sp>
      </p:grpSp>
      <p:grpSp>
        <p:nvGrpSpPr>
          <p:cNvPr id="40" name="Group 40"/>
          <p:cNvGrpSpPr/>
          <p:nvPr/>
        </p:nvGrpSpPr>
        <p:grpSpPr>
          <a:xfrm>
            <a:off x="3800799" y="4822691"/>
            <a:ext cx="7020877" cy="1604725"/>
            <a:chOff x="3800799" y="4822691"/>
            <a:chExt cx="7020877" cy="1604725"/>
          </a:xfrm>
        </p:grpSpPr>
        <p:sp>
          <p:nvSpPr>
            <p:cNvPr id="41" name="AutoShape 41"/>
            <p:cNvSpPr/>
            <p:nvPr/>
          </p:nvSpPr>
          <p:spPr>
            <a:xfrm>
              <a:off x="3800799" y="4822691"/>
              <a:ext cx="2190750" cy="160472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自3周岁至6~7岁入小学前。此期小儿体格发育稳步增长，智能发育更加迅速，已确立抽象概念，理解力逐渐增强，求知欲强，喜欢模仿。</a:t>
              </a:r>
              <a:endParaRPr lang="en-US" sz="1100"/>
            </a:p>
          </p:txBody>
        </p:sp>
        <p:sp>
          <p:nvSpPr>
            <p:cNvPr id="42" name="AutoShape 42"/>
            <p:cNvSpPr/>
            <p:nvPr/>
          </p:nvSpPr>
          <p:spPr>
            <a:xfrm>
              <a:off x="8630926" y="4822691"/>
              <a:ext cx="2190750" cy="154857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一般女孩从11~12岁开始到17~18岁，男孩从13~14岁开始到18~20岁。此期小儿体格生长再次加速，出现第二次高峰，同时生殖系统的发育也加速并渐趋成熟。</a:t>
              </a:r>
              <a:endParaRPr lang="en-US" sz="1100"/>
            </a:p>
          </p:txBody>
        </p:sp>
      </p:grpSp>
      <p:sp>
        <p:nvSpPr>
          <p:cNvPr id="43" name="AutoShape 43"/>
          <p:cNvSpPr/>
          <p:nvPr/>
        </p:nvSpPr>
        <p:spPr>
          <a:xfrm>
            <a:off x="1369257" y="1677289"/>
            <a:ext cx="2193858" cy="1664093"/>
          </a:xfrm>
          <a:prstGeom prst="rect">
            <a:avLst/>
          </a:prstGeom>
          <a:noFill/>
        </p:spPr>
        <p:txBody>
          <a:bodyPr vert="horz" wrap="square" lIns="68770" tIns="68770" rIns="34385" bIns="6877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自1岁至满3周岁之前。此期小儿体格生长速度较婴儿期减慢，智能发育迅速，开始会走，活动范围增大，接触社会事物增多。</a:t>
            </a:r>
            <a:endParaRPr lang="en-US" sz="1100"/>
          </a:p>
        </p:txBody>
      </p:sp>
      <p:sp>
        <p:nvSpPr>
          <p:cNvPr id="44" name="AutoShape 44"/>
          <p:cNvSpPr/>
          <p:nvPr/>
        </p:nvSpPr>
        <p:spPr>
          <a:xfrm>
            <a:off x="6189573" y="1677289"/>
            <a:ext cx="2190750" cy="1664093"/>
          </a:xfrm>
          <a:prstGeom prst="rect">
            <a:avLst/>
          </a:prstGeom>
          <a:noFill/>
        </p:spPr>
        <p:txBody>
          <a:bodyPr vert="horz" wrap="square" lIns="68770" tIns="68770" rIns="34385" bIns="6877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自小学开始（6~7岁）至青春期前。此期小儿体格生长仍稳步增长，除生殖系统外其他器官的发育到本期末已接近成人水平。</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重是反映小儿生长发育的最重要也是最灵敏的指标，可反映孩子营养状况。体重在出生头3个月增长最快，一般为月增长600～1000克，最好不低于600克。3～6个月一般月增长600～800克。6～12个月平均每个月增长300克。1岁后小儿生长速度明显减慢，1～3岁小儿平均每个月体重增长150克。</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身高是指从头顶到足底的垂直长度，是反映骨骼发育的重要指标。身高增长的规律和体重一样，年龄越小增长越快。出生时身长平均为50厘米，生后第1年身长增长最快，约25厘米；前3个月身长增长约11～13厘米，约等于后9个月的增长值，1岁时身长约75厘米；第2年身长增长速度减慢，约10～12厘米；2岁时身长约87厘米；2岁以后身高每年增长6～7厘米。2岁以后每年身高增长低于5厘米，为生长速度下降。</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头围是指经眉弓上缘、枕骨结节左右对称环绕头一周的长度。头围的增长与脑和颅骨的生长有关。胎儿期脑生长居全身各系统的领先地位，故出生时头相对大。平均32～34cm；与体重、身长相似，第1年前3个月头围的增长(6cm)约等于后9个月头围的增长值(6cm)，即1岁时头围约为46cm；生后第2年头围增长减慢，约为2cm；2岁时头围约48cm；2-15岁头围仅增加6-7cm。头围的测量在2岁以内最有价值。</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体重评估</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身高评估</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头围评估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儿童生长发育评估方法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儿童生长发育异常及干预措施</a:t>
              </a:r>
            </a:p>
          </p:txBody>
        </p:sp>
      </p:grpSp>
      <p:grpSp>
        <p:nvGrpSpPr>
          <p:cNvPr id="24" name="Group 24"/>
          <p:cNvGrpSpPr/>
          <p:nvPr/>
        </p:nvGrpSpPr>
        <p:grpSpPr>
          <a:xfrm>
            <a:off x="233046" y="1987867"/>
            <a:ext cx="2617570" cy="3722751"/>
            <a:chOff x="233046" y="1987867"/>
            <a:chExt cx="2617570" cy="3722751"/>
          </a:xfrm>
        </p:grpSpPr>
        <p:sp>
          <p:nvSpPr>
            <p:cNvPr id="25" name="AutoShape 25"/>
            <p:cNvSpPr/>
            <p:nvPr/>
          </p:nvSpPr>
          <p:spPr>
            <a:xfrm>
              <a:off x="233046" y="1987867"/>
              <a:ext cx="2617570" cy="3722751"/>
            </a:xfrm>
            <a:prstGeom prst="roundRect">
              <a:avLst>
                <a:gd name="adj" fmla="val 16667"/>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6" name="Connector 26"/>
            <p:cNvCxnSpPr/>
            <p:nvPr/>
          </p:nvCxnSpPr>
          <p:spPr>
            <a:xfrm>
              <a:off x="605426" y="2859433"/>
              <a:ext cx="1872811"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233046" y="2251408"/>
              <a:ext cx="2572822" cy="503206"/>
            </a:xfrm>
            <a:prstGeom prst="rect">
              <a:avLst/>
            </a:prstGeom>
            <a:noFill/>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生长发育迟缓</a:t>
              </a:r>
              <a:endParaRPr lang="en-US" sz="1100"/>
            </a:p>
          </p:txBody>
        </p:sp>
        <p:sp>
          <p:nvSpPr>
            <p:cNvPr id="28" name="TextBox 28"/>
            <p:cNvSpPr txBox="1"/>
            <p:nvPr/>
          </p:nvSpPr>
          <p:spPr>
            <a:xfrm>
              <a:off x="433795" y="2996751"/>
              <a:ext cx="2190391" cy="251144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425">
                  <a:solidFill>
                    <a:srgbClr val="000000">
                      <a:alpha val="100000"/>
                    </a:srgbClr>
                  </a:solidFill>
                  <a:latin typeface="Microsoft Yahei"/>
                  <a:ea typeface="Microsoft Yahei"/>
                  <a:cs typeface="Microsoft Yahei"/>
                </a:rPr>
                <a:t>被动收入是指个人投资一次或一二三四五六七八九十次或被动收入投资一次次或少数几次后，被动收入是指个人投人投人投人投资一次或被动收入投资收入投收入投</a:t>
              </a:r>
            </a:p>
          </p:txBody>
        </p:sp>
      </p:grpSp>
      <p:sp>
        <p:nvSpPr>
          <p:cNvPr id="29" name="AutoShape 29"/>
          <p:cNvSpPr/>
          <p:nvPr/>
        </p:nvSpPr>
        <p:spPr>
          <a:xfrm>
            <a:off x="3230236" y="1993234"/>
            <a:ext cx="2617570" cy="3722751"/>
          </a:xfrm>
          <a:prstGeom prst="roundRect">
            <a:avLst>
              <a:gd name="adj" fmla="val 16667"/>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a:off x="3602616" y="2864800"/>
            <a:ext cx="1872811"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3230236" y="2256775"/>
            <a:ext cx="2572822" cy="503206"/>
          </a:xfrm>
          <a:prstGeom prst="rect">
            <a:avLst/>
          </a:prstGeom>
          <a:noFill/>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肥胖</a:t>
            </a:r>
            <a:endParaRPr lang="en-US" sz="1100"/>
          </a:p>
        </p:txBody>
      </p:sp>
      <p:sp>
        <p:nvSpPr>
          <p:cNvPr id="32" name="TextBox 32"/>
          <p:cNvSpPr txBox="1"/>
          <p:nvPr/>
        </p:nvSpPr>
        <p:spPr>
          <a:xfrm>
            <a:off x="3430985" y="3002118"/>
            <a:ext cx="2190391" cy="251144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425">
                <a:solidFill>
                  <a:srgbClr val="000000">
                    <a:alpha val="100000"/>
                  </a:srgbClr>
                </a:solidFill>
                <a:latin typeface="Microsoft Yahei"/>
                <a:ea typeface="Microsoft Yahei"/>
                <a:cs typeface="Microsoft Yahei"/>
              </a:rPr>
              <a:t>由于摄入过多高热量食物和缺乏运动导致体内脂肪堆积过多。干预措施包括控制饮食、增加运动、培养良好的生活习惯等。</a:t>
            </a:r>
          </a:p>
        </p:txBody>
      </p:sp>
      <p:sp>
        <p:nvSpPr>
          <p:cNvPr id="33" name="AutoShape 33"/>
          <p:cNvSpPr/>
          <p:nvPr/>
        </p:nvSpPr>
        <p:spPr>
          <a:xfrm>
            <a:off x="6222059" y="1993234"/>
            <a:ext cx="2617570" cy="3722751"/>
          </a:xfrm>
          <a:prstGeom prst="roundRect">
            <a:avLst>
              <a:gd name="adj" fmla="val 16667"/>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a:off x="6594439" y="2864800"/>
            <a:ext cx="1872811"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6222059" y="2256775"/>
            <a:ext cx="2572822" cy="503206"/>
          </a:xfrm>
          <a:prstGeom prst="rect">
            <a:avLst/>
          </a:prstGeom>
          <a:noFill/>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营养不良</a:t>
            </a:r>
            <a:endParaRPr lang="en-US" sz="1100"/>
          </a:p>
        </p:txBody>
      </p:sp>
      <p:sp>
        <p:nvSpPr>
          <p:cNvPr id="36" name="TextBox 36"/>
          <p:cNvSpPr txBox="1"/>
          <p:nvPr/>
        </p:nvSpPr>
        <p:spPr>
          <a:xfrm>
            <a:off x="6422809" y="3002118"/>
            <a:ext cx="2190391" cy="251144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425">
                <a:solidFill>
                  <a:srgbClr val="000000">
                    <a:alpha val="100000"/>
                  </a:srgbClr>
                </a:solidFill>
                <a:latin typeface="Microsoft Yahei"/>
                <a:ea typeface="Microsoft Yahei"/>
                <a:cs typeface="Microsoft Yahei"/>
              </a:rPr>
              <a:t>由于摄入不足或吸收不良导致体内营养素缺乏。干预措施包括调整饮食、增加营养素的摄入、治疗相关疾病等。</a:t>
            </a:r>
          </a:p>
        </p:txBody>
      </p:sp>
      <p:sp>
        <p:nvSpPr>
          <p:cNvPr id="37" name="AutoShape 37"/>
          <p:cNvSpPr/>
          <p:nvPr/>
        </p:nvSpPr>
        <p:spPr>
          <a:xfrm>
            <a:off x="9188201" y="1980394"/>
            <a:ext cx="2617570" cy="3722751"/>
          </a:xfrm>
          <a:prstGeom prst="roundRect">
            <a:avLst>
              <a:gd name="adj" fmla="val 16667"/>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8" name="Connector 38"/>
          <p:cNvCxnSpPr/>
          <p:nvPr/>
        </p:nvCxnSpPr>
        <p:spPr>
          <a:xfrm>
            <a:off x="9560581" y="2851959"/>
            <a:ext cx="1872811"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9" name="AutoShape 39"/>
          <p:cNvSpPr/>
          <p:nvPr/>
        </p:nvSpPr>
        <p:spPr>
          <a:xfrm>
            <a:off x="9188201" y="2243934"/>
            <a:ext cx="2572822" cy="503206"/>
          </a:xfrm>
          <a:prstGeom prst="rect">
            <a:avLst/>
          </a:prstGeom>
          <a:noFill/>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性早熟</a:t>
            </a:r>
            <a:endParaRPr lang="en-US" sz="1100"/>
          </a:p>
        </p:txBody>
      </p:sp>
      <p:sp>
        <p:nvSpPr>
          <p:cNvPr id="40" name="TextBox 40"/>
          <p:cNvSpPr txBox="1"/>
          <p:nvPr/>
        </p:nvSpPr>
        <p:spPr>
          <a:xfrm>
            <a:off x="9388951" y="2989278"/>
            <a:ext cx="2190391" cy="251144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425">
                <a:solidFill>
                  <a:srgbClr val="000000">
                    <a:alpha val="100000"/>
                  </a:srgbClr>
                </a:solidFill>
                <a:latin typeface="Microsoft Yahei"/>
                <a:ea typeface="Microsoft Yahei"/>
                <a:cs typeface="Microsoft Yahei"/>
              </a:rPr>
              <a:t>女孩在8岁前、男孩在9岁前出现第二性征的发育异常现象。干预措施包括药物治疗、心理治疗等，同时需关注孩子的心理健康和社会适应问题。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儿童营养与饮食护理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22779" y="5558790"/>
            <a:ext cx="7430834" cy="6628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00404">
                    <a:alpha val="100000"/>
                  </a:srgbClr>
                </a:solidFill>
                <a:latin typeface="Microsoft Yahei"/>
                <a:ea typeface="Microsoft Yahei"/>
                <a:cs typeface="Microsoft Yahei"/>
              </a:rPr>
              <a:t>均衡饮食，多样化食物，适量摄入脂肪和糖类，少盐少油，避免偏食和挑食。</a:t>
            </a:r>
          </a:p>
        </p:txBody>
      </p:sp>
      <p:sp>
        <p:nvSpPr>
          <p:cNvPr id="3" name="AutoShape 3"/>
          <p:cNvSpPr/>
          <p:nvPr/>
        </p:nvSpPr>
        <p:spPr>
          <a:xfrm>
            <a:off x="2145670" y="2277387"/>
            <a:ext cx="2102697" cy="21755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儿童处于生长发育阶段，能量需求相对较高，应保证充足的热量摄入。</a:t>
            </a:r>
            <a:endParaRPr lang="en-US" sz="1100"/>
          </a:p>
        </p:txBody>
      </p:sp>
      <p:sp>
        <p:nvSpPr>
          <p:cNvPr id="4" name="AutoShape 4"/>
          <p:cNvSpPr/>
          <p:nvPr/>
        </p:nvSpPr>
        <p:spPr>
          <a:xfrm>
            <a:off x="5044651" y="2277387"/>
            <a:ext cx="2102697" cy="21755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蛋白质是儿童生长发育的基本物质，需保证优质蛋白质的摄入，如瘦肉、鱼、蛋、奶等。</a:t>
            </a:r>
            <a:endParaRPr lang="en-US" sz="1100"/>
          </a:p>
        </p:txBody>
      </p:sp>
      <p:sp>
        <p:nvSpPr>
          <p:cNvPr id="5" name="AutoShape 5"/>
          <p:cNvSpPr/>
          <p:nvPr/>
        </p:nvSpPr>
        <p:spPr>
          <a:xfrm>
            <a:off x="7894675" y="2277387"/>
            <a:ext cx="2102697" cy="21755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钙、铁、锌、维生素A、维生素D等矿物质和维生素对儿童生长发育至关重要，需通过合理饮食或补充剂进行补充。</a:t>
            </a:r>
            <a:endParaRPr lang="en-US" sz="1100"/>
          </a:p>
        </p:txBody>
      </p:sp>
      <p:cxnSp>
        <p:nvCxnSpPr>
          <p:cNvPr id="6" name="Connector 6"/>
          <p:cNvCxnSpPr/>
          <p:nvPr/>
        </p:nvCxnSpPr>
        <p:spPr>
          <a:xfrm flipH="1">
            <a:off x="1848041" y="1642124"/>
            <a:ext cx="0" cy="3121352"/>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4545997" y="1705832"/>
            <a:ext cx="0" cy="3058925"/>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4731891" y="1643733"/>
            <a:ext cx="0" cy="3121352"/>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flipH="1">
            <a:off x="7429848" y="1707442"/>
            <a:ext cx="0" cy="3058925"/>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608445" y="1628126"/>
            <a:ext cx="0" cy="3121352"/>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10306401" y="1691835"/>
            <a:ext cx="0" cy="3058925"/>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1848041" y="5105737"/>
            <a:ext cx="0" cy="1182384"/>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1850986" y="4747869"/>
            <a:ext cx="2759366" cy="0"/>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34837" y="4749478"/>
            <a:ext cx="2759366" cy="0"/>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7611390" y="4733871"/>
            <a:ext cx="2759366" cy="0"/>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a:off x="1829086" y="6279970"/>
            <a:ext cx="8474470" cy="0"/>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flipH="1" flipV="1">
            <a:off x="4089606" y="4298565"/>
            <a:ext cx="517303" cy="537591"/>
          </a:xfrm>
          <a:prstGeom prst="halfFrame">
            <a:avLst/>
          </a:prstGeom>
          <a:solidFill>
            <a:schemeClr val="accent1">
              <a:lumMod val="60000"/>
              <a:lumOff val="40000"/>
              <a:alpha val="100000"/>
            </a:schemeClr>
          </a:solidFill>
          <a:ln w="952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flipH="1" flipV="1">
            <a:off x="6995951" y="4298565"/>
            <a:ext cx="517303" cy="537591"/>
          </a:xfrm>
          <a:prstGeom prst="halfFrame">
            <a:avLst/>
          </a:prstGeom>
          <a:solidFill>
            <a:schemeClr val="accent1">
              <a:lumMod val="60000"/>
              <a:lumOff val="40000"/>
              <a:alpha val="100000"/>
            </a:schemeClr>
          </a:solidFill>
          <a:ln w="952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flipH="1" flipV="1">
            <a:off x="9872504" y="4298565"/>
            <a:ext cx="517303" cy="537591"/>
          </a:xfrm>
          <a:prstGeom prst="halfFrame">
            <a:avLst/>
          </a:prstGeom>
          <a:solidFill>
            <a:schemeClr val="accent1">
              <a:lumMod val="60000"/>
              <a:lumOff val="40000"/>
              <a:alpha val="100000"/>
            </a:schemeClr>
          </a:solidFill>
          <a:ln w="952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0" name="Connector 20"/>
          <p:cNvCxnSpPr/>
          <p:nvPr/>
        </p:nvCxnSpPr>
        <p:spPr>
          <a:xfrm flipH="1">
            <a:off x="10295001" y="4967598"/>
            <a:ext cx="0" cy="1182384"/>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1" name="AutoShape 21"/>
          <p:cNvSpPr/>
          <p:nvPr/>
        </p:nvSpPr>
        <p:spPr>
          <a:xfrm flipH="1" flipV="1">
            <a:off x="9834563" y="5775174"/>
            <a:ext cx="517303" cy="537591"/>
          </a:xfrm>
          <a:prstGeom prst="halfFrame">
            <a:avLst/>
          </a:prstGeom>
          <a:solidFill>
            <a:schemeClr val="accent1">
              <a:lumMod val="60000"/>
              <a:lumOff val="40000"/>
              <a:alpha val="100000"/>
            </a:schemeClr>
          </a:solidFill>
          <a:ln w="952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儿童营养需求及饮食原则</a:t>
              </a:r>
            </a:p>
          </p:txBody>
        </p:sp>
      </p:grpSp>
      <p:sp>
        <p:nvSpPr>
          <p:cNvPr id="44" name="AutoShape 44"/>
          <p:cNvSpPr/>
          <p:nvPr/>
        </p:nvSpPr>
        <p:spPr>
          <a:xfrm>
            <a:off x="1848041" y="1425892"/>
            <a:ext cx="2697956" cy="564261"/>
          </a:xfrm>
          <a:prstGeom prst="roundRect">
            <a:avLst>
              <a:gd name="adj" fmla="val 48538"/>
            </a:avLst>
          </a:prstGeom>
          <a:solidFill>
            <a:schemeClr val="accent3">
              <a:alpha val="100000"/>
            </a:schemeClr>
          </a:solid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45" name="Group 45"/>
          <p:cNvGrpSpPr/>
          <p:nvPr/>
        </p:nvGrpSpPr>
        <p:grpSpPr>
          <a:xfrm>
            <a:off x="1790986" y="1419987"/>
            <a:ext cx="575977" cy="576072"/>
            <a:chOff x="1790986" y="1419987"/>
            <a:chExt cx="575977" cy="576072"/>
          </a:xfrm>
        </p:grpSpPr>
        <p:sp>
          <p:nvSpPr>
            <p:cNvPr id="46" name="AutoShape 46"/>
            <p:cNvSpPr/>
            <p:nvPr/>
          </p:nvSpPr>
          <p:spPr>
            <a:xfrm>
              <a:off x="1790986" y="1419987"/>
              <a:ext cx="575977" cy="5760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1912239" y="1572387"/>
              <a:ext cx="359950" cy="262033"/>
            </a:xfrm>
            <a:prstGeom prst="rightArrow">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4729639" y="1425892"/>
            <a:ext cx="2697956" cy="564261"/>
          </a:xfrm>
          <a:prstGeom prst="roundRect">
            <a:avLst>
              <a:gd name="adj" fmla="val 48538"/>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9" name="AutoShape 49"/>
          <p:cNvSpPr/>
          <p:nvPr/>
        </p:nvSpPr>
        <p:spPr>
          <a:xfrm>
            <a:off x="7597045" y="1425892"/>
            <a:ext cx="2697956" cy="564261"/>
          </a:xfrm>
          <a:prstGeom prst="roundRect">
            <a:avLst>
              <a:gd name="adj" fmla="val 48538"/>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0" name="AutoShape 50"/>
          <p:cNvSpPr/>
          <p:nvPr/>
        </p:nvSpPr>
        <p:spPr>
          <a:xfrm>
            <a:off x="2413913" y="1489449"/>
            <a:ext cx="1919733"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能量需求</a:t>
            </a:r>
            <a:endParaRPr lang="en-US" sz="1100"/>
          </a:p>
        </p:txBody>
      </p:sp>
      <p:sp>
        <p:nvSpPr>
          <p:cNvPr id="51" name="AutoShape 51"/>
          <p:cNvSpPr/>
          <p:nvPr/>
        </p:nvSpPr>
        <p:spPr>
          <a:xfrm>
            <a:off x="5305616" y="1489449"/>
            <a:ext cx="1914525"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蛋白质需求</a:t>
            </a:r>
            <a:endParaRPr lang="en-US" sz="1100"/>
          </a:p>
        </p:txBody>
      </p:sp>
      <p:sp>
        <p:nvSpPr>
          <p:cNvPr id="52" name="AutoShape 52"/>
          <p:cNvSpPr/>
          <p:nvPr/>
        </p:nvSpPr>
        <p:spPr>
          <a:xfrm>
            <a:off x="8173021" y="1489449"/>
            <a:ext cx="1914525"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矿物质和维生素需求</a:t>
            </a:r>
            <a:endParaRPr lang="en-US" sz="1100"/>
          </a:p>
        </p:txBody>
      </p:sp>
      <p:grpSp>
        <p:nvGrpSpPr>
          <p:cNvPr id="53" name="Group 53"/>
          <p:cNvGrpSpPr/>
          <p:nvPr/>
        </p:nvGrpSpPr>
        <p:grpSpPr>
          <a:xfrm>
            <a:off x="4664059" y="1419987"/>
            <a:ext cx="575977" cy="576072"/>
            <a:chOff x="4664059" y="1419987"/>
            <a:chExt cx="575977" cy="576072"/>
          </a:xfrm>
        </p:grpSpPr>
        <p:sp>
          <p:nvSpPr>
            <p:cNvPr id="54" name="AutoShape 54"/>
            <p:cNvSpPr/>
            <p:nvPr/>
          </p:nvSpPr>
          <p:spPr>
            <a:xfrm>
              <a:off x="4664059" y="1419987"/>
              <a:ext cx="575977" cy="5760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785312" y="1572387"/>
              <a:ext cx="359950" cy="262033"/>
            </a:xfrm>
            <a:prstGeom prst="rightArrow">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7549420" y="1419987"/>
            <a:ext cx="575977" cy="576072"/>
            <a:chOff x="7549420" y="1419987"/>
            <a:chExt cx="575977" cy="576072"/>
          </a:xfrm>
        </p:grpSpPr>
        <p:sp>
          <p:nvSpPr>
            <p:cNvPr id="57" name="AutoShape 57"/>
            <p:cNvSpPr/>
            <p:nvPr/>
          </p:nvSpPr>
          <p:spPr>
            <a:xfrm>
              <a:off x="7549420" y="1419987"/>
              <a:ext cx="575977" cy="5760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670673" y="1572387"/>
              <a:ext cx="359950" cy="262033"/>
            </a:xfrm>
            <a:prstGeom prst="rightArrow">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a:off x="1811464" y="4972288"/>
            <a:ext cx="2697956" cy="551117"/>
          </a:xfrm>
          <a:prstGeom prst="roundRect">
            <a:avLst>
              <a:gd name="adj" fmla="val 48538"/>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0" name="AutoShape 60"/>
          <p:cNvSpPr/>
          <p:nvPr/>
        </p:nvSpPr>
        <p:spPr>
          <a:xfrm>
            <a:off x="2355247" y="5029272"/>
            <a:ext cx="1914525"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饮食原则</a:t>
            </a:r>
            <a:endParaRPr lang="en-US" sz="1100"/>
          </a:p>
        </p:txBody>
      </p:sp>
      <p:cxnSp>
        <p:nvCxnSpPr>
          <p:cNvPr id="61" name="Connector 61"/>
          <p:cNvCxnSpPr/>
          <p:nvPr/>
        </p:nvCxnSpPr>
        <p:spPr>
          <a:xfrm>
            <a:off x="4348067" y="4981970"/>
            <a:ext cx="5961782" cy="0"/>
          </a:xfrm>
          <a:prstGeom prst="line">
            <a:avLst/>
          </a:prstGeom>
          <a:ln w="2857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62" name="Group 62"/>
          <p:cNvGrpSpPr/>
          <p:nvPr/>
        </p:nvGrpSpPr>
        <p:grpSpPr>
          <a:xfrm>
            <a:off x="1790986" y="4959811"/>
            <a:ext cx="575977" cy="576072"/>
            <a:chOff x="1790986" y="4959811"/>
            <a:chExt cx="575977" cy="576072"/>
          </a:xfrm>
        </p:grpSpPr>
        <p:sp>
          <p:nvSpPr>
            <p:cNvPr id="63" name="AutoShape 63"/>
            <p:cNvSpPr/>
            <p:nvPr/>
          </p:nvSpPr>
          <p:spPr>
            <a:xfrm>
              <a:off x="1790986" y="4959811"/>
              <a:ext cx="575977" cy="5760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912239" y="5112211"/>
              <a:ext cx="359950" cy="262033"/>
            </a:xfrm>
            <a:prstGeom prst="rightArrow">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23593" y="3784976"/>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23593" y="2056783"/>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29991" y="2152793"/>
            <a:ext cx="1645627" cy="576064"/>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29991" y="3784976"/>
            <a:ext cx="1645627"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887644" y="1462367"/>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887644" y="4072978"/>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51590" y="1473606"/>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551590" y="4084218"/>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244174" y="2598544"/>
            <a:ext cx="2551945" cy="35934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营养不良</a:t>
            </a:r>
            <a:endParaRPr lang="en-US" sz="1100"/>
          </a:p>
        </p:txBody>
      </p:sp>
      <p:sp>
        <p:nvSpPr>
          <p:cNvPr id="11" name="AutoShape 11"/>
          <p:cNvSpPr/>
          <p:nvPr/>
        </p:nvSpPr>
        <p:spPr>
          <a:xfrm>
            <a:off x="7796778" y="2598544"/>
            <a:ext cx="2551945" cy="35934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营养过剩</a:t>
            </a:r>
            <a:endParaRPr lang="en-US" sz="1100"/>
          </a:p>
        </p:txBody>
      </p:sp>
      <p:sp>
        <p:nvSpPr>
          <p:cNvPr id="12" name="AutoShape 12"/>
          <p:cNvSpPr/>
          <p:nvPr/>
        </p:nvSpPr>
        <p:spPr>
          <a:xfrm>
            <a:off x="2132832" y="5115395"/>
            <a:ext cx="2551945" cy="32874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缺铁性贫血</a:t>
            </a:r>
            <a:endParaRPr lang="en-US" sz="1100"/>
          </a:p>
        </p:txBody>
      </p:sp>
      <p:sp>
        <p:nvSpPr>
          <p:cNvPr id="13" name="AutoShape 13"/>
          <p:cNvSpPr/>
          <p:nvPr/>
        </p:nvSpPr>
        <p:spPr>
          <a:xfrm>
            <a:off x="7796778" y="5115395"/>
            <a:ext cx="2551945" cy="32874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钙缺乏</a:t>
            </a:r>
            <a:endParaRPr lang="en-US" sz="1100"/>
          </a:p>
        </p:txBody>
      </p:sp>
      <p:sp>
        <p:nvSpPr>
          <p:cNvPr id="14" name="Freeform 14"/>
          <p:cNvSpPr/>
          <p:nvPr/>
        </p:nvSpPr>
        <p:spPr>
          <a:xfrm>
            <a:off x="3162126" y="1736896"/>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854255" y="1765080"/>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216332" y="4401714"/>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903628" y="4425064"/>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儿童常见营养问题及护理措施</a:t>
              </a:r>
            </a:p>
          </p:txBody>
        </p:sp>
      </p:grpSp>
      <p:sp>
        <p:nvSpPr>
          <p:cNvPr id="40" name="AutoShape 40"/>
          <p:cNvSpPr/>
          <p:nvPr/>
        </p:nvSpPr>
        <p:spPr>
          <a:xfrm>
            <a:off x="8236050" y="5416004"/>
            <a:ext cx="2860041" cy="108146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需补充富含铁的食物，如瘦肉、动物肝脏等，同时补充维生素C促进铁的吸收。</a:t>
            </a:r>
            <a:endParaRPr lang="en-US" sz="1100"/>
          </a:p>
        </p:txBody>
      </p:sp>
      <p:sp>
        <p:nvSpPr>
          <p:cNvPr id="41" name="AutoShape 41"/>
          <p:cNvSpPr/>
          <p:nvPr/>
        </p:nvSpPr>
        <p:spPr>
          <a:xfrm>
            <a:off x="1391768" y="5416004"/>
            <a:ext cx="2860041" cy="108146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需增加富含钙的食物摄入，如牛奶、豆制品等，同时补充维生素D促进钙的吸收和利用。</a:t>
            </a:r>
            <a:endParaRPr lang="en-US" sz="1100"/>
          </a:p>
        </p:txBody>
      </p:sp>
      <p:sp>
        <p:nvSpPr>
          <p:cNvPr id="42" name="AutoShape 42"/>
          <p:cNvSpPr/>
          <p:nvPr/>
        </p:nvSpPr>
        <p:spPr>
          <a:xfrm>
            <a:off x="1399937" y="2898546"/>
            <a:ext cx="2861224"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表现为体重不足、生长迟缓等，需增加营养摄入，改善饮食结构和饮食习惯。</a:t>
            </a:r>
            <a:endParaRPr lang="en-US" sz="1100"/>
          </a:p>
        </p:txBody>
      </p:sp>
      <p:sp>
        <p:nvSpPr>
          <p:cNvPr id="43" name="AutoShape 43"/>
          <p:cNvSpPr/>
          <p:nvPr/>
        </p:nvSpPr>
        <p:spPr>
          <a:xfrm>
            <a:off x="8238458" y="2898546"/>
            <a:ext cx="2857634"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表现为肥胖、高血压等，需控制能量摄入，减少高热量、高脂肪食物摄入，增加运动量。</a:t>
            </a:r>
            <a:endParaRPr lang="en-US" sz="1100"/>
          </a:p>
        </p:txBody>
      </p:sp>
      <p:sp>
        <p:nvSpPr>
          <p:cNvPr id="44" name="Freeform 44"/>
          <p:cNvSpPr/>
          <p:nvPr/>
        </p:nvSpPr>
        <p:spPr>
          <a:xfrm>
            <a:off x="5651945" y="2717646"/>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https://d.book118.com/518000006010006050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Microsoft Yahei</vt:lpstr>
      <vt:lpstr>方正正纤黑简体</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2024-09-29T13:57:38.389</cp:lastPrinted>
  <dcterms:created xsi:type="dcterms:W3CDTF">2024-09-29T05:57:38Z</dcterms:created>
  <dcterms:modified xsi:type="dcterms:W3CDTF">2024-09-29T05:57:40Z</dcterms:modified>
</cp:coreProperties>
</file>