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49D46C-5733-4F13-8919-95088F36C3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DEAB2A-85B7-4F7E-A38A-43DF1A6D6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165F4F-102D-4B9D-AC91-92114F49B1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C393C8-1C89-44BF-83AA-1805D77B65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CA7466-160A-420E-855E-F42DED7D4C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303E32-4F4C-42FD-B125-5446A2F5AC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B2D33A-6BDA-4802-B0F3-0D43140708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AE7E0-5DBF-473B-AFD6-D585DB2F3B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1163F1-2212-4367-A639-45AF0CD954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6D8EA-A465-4096-87E6-DBEFF642C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CE4EB-7F83-4740-B66B-9208B5068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1500211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临床医学妇产科护理风险管理及预防\n## 1.妇产科护理风险概述及重要性\n### 1.1妇产科护理风险的定义及类型\n### 1.2妇产科护理风险对患者的影响\n### 1.3妇产科护理风险管理的重要性\n## 2.妇产科护理风险识别与评估\n### 2.1妇产科护理风险的识别方法\n### 2.2妇产科护理风险的评估标准\n### 2.3妇产科护理风险评估的结果与应用\n## 3.妇产科护理风险控制与预防策略\n### 3.1妇产科护理风险控制的方法\n### 3.2妇产科护理预防策略的制定与实施\n### 3.3妇产科护理预防策略的效果评估\n## 4.妇产科护理风险管理培训与教育\n### 4.1妇产科护理风险管理培训的内容与方法\n### 4.2妇产科护理风险管理教育的实施与评估\n### 4.3妇产科护理风险管理培训与教育的影响\n## 5.妇产科护理风险管理与护理质量提升\n### 5.1妇产科护理风险管理对护理质量的影响\n### 5.2妇产科护理质量提升的策略与方法\n### 5.3妇产科护理风险管理与护理质量提升的关联性\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5000"/>
              <a:t>临床医学妇产科护理风险管理及预防</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2}"/>
        <p:cNvGrpSpPr/>
        <p:nvPr/>
      </p:nvGrpSpPr>
      <p:grpSpPr>
        <a:xfrm>
          <a:off x="0" y="0"/>
          <a:ext cx="0" cy="0"/>
        </a:xfrm>
      </p:grpSpPr>
      <p:sp>
        <p:nvSpPr>
          <p:cNvPr id="129"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妇产科护理风险概述及重要性</a:t>
            </a:r>
            <a:endParaRPr/>
          </a:p>
        </p:txBody>
      </p:sp>
      <p:sp>
        <p:nvSpPr>
          <p:cNvPr id="130"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31"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descr="{&quot;isTemplate&quot;:true,&quot;type&quot;:3}"/>
        <p:cNvGrpSpPr/>
        <p:nvPr/>
      </p:nvGrpSpPr>
      <p:grpSpPr>
        <a:xfrm>
          <a:off x="0" y="0"/>
          <a:ext cx="0" cy="0"/>
        </a:xfrm>
      </p:grpSpPr>
      <p:grpSp>
        <p:nvGrpSpPr>
          <p:cNvPr id="16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69" name="Group 686"/>
            <p:cNvGrpSpPr/>
            <p:nvPr/>
          </p:nvGrpSpPr>
          <p:grpSpPr>
            <a:xfrm>
              <a:off x="1075314" y="1520189"/>
              <a:ext cx="9868911" cy="2072418"/>
              <a:chOff x="1075314" y="1520189"/>
              <a:chExt cx="9868911" cy="2072418"/>
            </a:xfrm>
          </p:grpSpPr>
          <p:sp>
            <p:nvSpPr>
              <p:cNvPr id="17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妇产科护理风险是指在妇产科护理过程中，患者可能遭受的</a:t>
                </a:r>
                <a:r>
                  <a:rPr lang="zh-CN" sz="1400" b="1">
                    <a:solidFill>
                      <a:schemeClr val="tx1">
                        <a:alpha val="100000"/>
                      </a:schemeClr>
                    </a:solidFill>
                    <a:latin typeface="Microsoft Yahei"/>
                    <a:ea typeface="Microsoft Yahei"/>
                  </a:rPr>
                  <a:t>身体损害</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心理损害</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经济损失</a:t>
                </a:r>
                <a:r>
                  <a:rPr lang="zh-CN" sz="1400">
                    <a:solidFill>
                      <a:schemeClr val="tx1">
                        <a:alpha val="100000"/>
                      </a:schemeClr>
                    </a:solidFill>
                    <a:latin typeface="Microsoft Yahei"/>
                    <a:ea typeface="Microsoft Yahei"/>
                  </a:rPr>
                  <a:t>等风险。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妇产科护理风险包括患者在治疗过程中可能出现的</a:t>
                </a:r>
                <a:r>
                  <a:rPr lang="zh-CN" sz="1400" b="1">
                    <a:solidFill>
                      <a:schemeClr val="tx1">
                        <a:alpha val="100000"/>
                      </a:schemeClr>
                    </a:solidFill>
                    <a:latin typeface="Microsoft Yahei"/>
                    <a:ea typeface="Microsoft Yahei"/>
                  </a:rPr>
                  <a:t>并发症</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感染</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出血</a:t>
                </a:r>
                <a:r>
                  <a:rPr lang="zh-CN" sz="1400">
                    <a:solidFill>
                      <a:schemeClr val="tx1">
                        <a:alpha val="100000"/>
                      </a:schemeClr>
                    </a:solidFill>
                    <a:latin typeface="Microsoft Yahei"/>
                    <a:ea typeface="Microsoft Yahei"/>
                  </a:rPr>
                  <a:t>等风险。</a:t>
                </a:r>
                <a:endParaRPr/>
              </a:p>
            </p:txBody>
          </p:sp>
          <p:sp>
            <p:nvSpPr>
              <p:cNvPr id="17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妇产科护理风险的定义</a:t>
                </a:r>
                <a:endParaRPr/>
              </a:p>
            </p:txBody>
          </p:sp>
          <p:sp>
            <p:nvSpPr>
              <p:cNvPr id="17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4" name="Group 691"/>
            <p:cNvGrpSpPr/>
            <p:nvPr/>
          </p:nvGrpSpPr>
          <p:grpSpPr>
            <a:xfrm>
              <a:off x="1075314" y="3881882"/>
              <a:ext cx="9868911" cy="2072418"/>
              <a:chOff x="1075314" y="3881882"/>
              <a:chExt cx="9868911" cy="2072418"/>
            </a:xfrm>
          </p:grpSpPr>
          <p:sp>
            <p:nvSpPr>
              <p:cNvPr id="17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操作风险</a:t>
                </a:r>
                <a:r>
                  <a:rPr lang="zh-CN" sz="1400">
                    <a:solidFill>
                      <a:schemeClr val="tx1">
                        <a:alpha val="100000"/>
                      </a:schemeClr>
                    </a:solidFill>
                    <a:latin typeface="Microsoft Yahei"/>
                    <a:ea typeface="Microsoft Yahei"/>
                  </a:rPr>
                  <a:t>：如手术、穿刺、引流等护理操作过程中可能出现的风险。</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用药风险</a:t>
                </a:r>
                <a:r>
                  <a:rPr lang="zh-CN" sz="1400">
                    <a:solidFill>
                      <a:schemeClr val="tx1">
                        <a:alpha val="100000"/>
                      </a:schemeClr>
                    </a:solidFill>
                    <a:latin typeface="Microsoft Yahei"/>
                    <a:ea typeface="Microsoft Yahei"/>
                  </a:rPr>
                  <a:t>：如药物过敏、药物相互作用、药物过量等用药过程中可能出现的风险。</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护理安全风险</a:t>
                </a:r>
                <a:r>
                  <a:rPr lang="zh-CN" sz="1400">
                    <a:solidFill>
                      <a:schemeClr val="tx1">
                        <a:alpha val="100000"/>
                      </a:schemeClr>
                    </a:solidFill>
                    <a:latin typeface="Microsoft Yahei"/>
                    <a:ea typeface="Microsoft Yahei"/>
                  </a:rPr>
                  <a:t>：如患者跌倒、坠床、走失等护理安全过程中可能出现的风险。</a:t>
                </a:r>
                <a:endParaRPr/>
              </a:p>
            </p:txBody>
          </p:sp>
          <p:sp>
            <p:nvSpPr>
              <p:cNvPr id="17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妇产科护理风险的类型</a:t>
                </a:r>
                <a:endParaRPr/>
              </a:p>
            </p:txBody>
          </p:sp>
          <p:sp>
            <p:nvSpPr>
              <p:cNvPr id="17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7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妇产科护理风险的定义及类型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0" name="" descr="{&quot;isTemplate&quot;:true,&quot;type&quot;:3}"/>
        <p:cNvGrpSpPr/>
        <p:nvPr/>
      </p:nvGrpSpPr>
      <p:grpSpPr>
        <a:xfrm>
          <a:off x="0" y="0"/>
          <a:ext cx="0" cy="0"/>
        </a:xfrm>
      </p:grpSpPr>
      <p:pic>
        <p:nvPicPr>
          <p:cNvPr id="181"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182"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183" name="组合 3"/>
            <p:cNvGrpSpPr/>
            <p:nvPr/>
          </p:nvGrpSpPr>
          <p:grpSpPr>
            <a:xfrm>
              <a:off x="5582412" y="1807048"/>
              <a:ext cx="5629117" cy="1487888"/>
              <a:chOff x="571500" y="1815543"/>
              <a:chExt cx="5629117" cy="1487888"/>
            </a:xfrm>
          </p:grpSpPr>
          <p:sp>
            <p:nvSpPr>
              <p:cNvPr id="184"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对患者身体的影响</a:t>
                </a:r>
                <a:endParaRPr lang="en-US" b="1">
                  <a:solidFill>
                    <a:schemeClr val="accent1">
                      <a:alpha val="100000"/>
                    </a:schemeClr>
                  </a:solidFill>
                  <a:latin typeface="微软雅黑"/>
                  <a:ea typeface="微软雅黑"/>
                </a:endParaRPr>
              </a:p>
            </p:txBody>
          </p:sp>
          <p:sp>
            <p:nvSpPr>
              <p:cNvPr id="185"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妇产科护理风险可能导致患者出现</a:t>
                </a:r>
                <a:r>
                  <a:rPr lang="zh-CN" sz="1400" b="1">
                    <a:solidFill>
                      <a:schemeClr val="tx1">
                        <a:lumMod val="50000"/>
                        <a:lumOff val="50000"/>
                        <a:alpha val="100000"/>
                      </a:schemeClr>
                    </a:solidFill>
                    <a:latin typeface="微软雅黑"/>
                    <a:ea typeface="微软雅黑"/>
                  </a:rPr>
                  <a:t>并发症</a:t>
                </a:r>
                <a:r>
                  <a:rPr lang="zh-CN" sz="1400">
                    <a:solidFill>
                      <a:schemeClr val="tx1">
                        <a:lumMod val="50000"/>
                        <a:lumOff val="50000"/>
                        <a:alpha val="100000"/>
                      </a:schemeClr>
                    </a:solidFill>
                    <a:latin typeface="微软雅黑"/>
                    <a:ea typeface="微软雅黑"/>
                  </a:rPr>
                  <a:t>，如感染、出血、疼痛等。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妇产科护理风险可能导致患者出现</a:t>
                </a:r>
                <a:r>
                  <a:rPr lang="zh-CN" sz="1400" b="1">
                    <a:solidFill>
                      <a:schemeClr val="tx1">
                        <a:lumMod val="50000"/>
                        <a:lumOff val="50000"/>
                        <a:alpha val="100000"/>
                      </a:schemeClr>
                    </a:solidFill>
                    <a:latin typeface="微软雅黑"/>
                    <a:ea typeface="微软雅黑"/>
                  </a:rPr>
                  <a:t>功能障碍</a:t>
                </a:r>
                <a:r>
                  <a:rPr lang="zh-CN" sz="1400">
                    <a:solidFill>
                      <a:schemeClr val="tx1">
                        <a:lumMod val="50000"/>
                        <a:lumOff val="50000"/>
                        <a:alpha val="100000"/>
                      </a:schemeClr>
                    </a:solidFill>
                    <a:latin typeface="微软雅黑"/>
                    <a:ea typeface="微软雅黑"/>
                  </a:rPr>
                  <a:t>，如生殖系统、泌尿系统等功能障碍。</a:t>
                </a:r>
                <a:endParaRPr/>
              </a:p>
            </p:txBody>
          </p:sp>
          <p:sp>
            <p:nvSpPr>
              <p:cNvPr id="186"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87" name="组合 7"/>
            <p:cNvGrpSpPr/>
            <p:nvPr/>
          </p:nvGrpSpPr>
          <p:grpSpPr>
            <a:xfrm>
              <a:off x="5582412" y="3393011"/>
              <a:ext cx="5629118" cy="1487888"/>
              <a:chOff x="571500" y="1815543"/>
              <a:chExt cx="5629118" cy="1487888"/>
            </a:xfrm>
          </p:grpSpPr>
          <p:sp>
            <p:nvSpPr>
              <p:cNvPr id="188"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对患者心理的影响</a:t>
                </a:r>
                <a:endParaRPr lang="en-US" b="1">
                  <a:solidFill>
                    <a:schemeClr val="accent1">
                      <a:alpha val="100000"/>
                    </a:schemeClr>
                  </a:solidFill>
                  <a:latin typeface="微软雅黑"/>
                  <a:ea typeface="微软雅黑"/>
                </a:endParaRPr>
              </a:p>
            </p:txBody>
          </p:sp>
          <p:sp>
            <p:nvSpPr>
              <p:cNvPr id="189"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妇产科护理风险可能导致患者出现</a:t>
                </a:r>
                <a:r>
                  <a:rPr lang="zh-CN" sz="1400" b="1">
                    <a:solidFill>
                      <a:schemeClr val="tx1">
                        <a:lumMod val="50000"/>
                        <a:lumOff val="50000"/>
                        <a:alpha val="100000"/>
                      </a:schemeClr>
                    </a:solidFill>
                    <a:latin typeface="微软雅黑"/>
                    <a:ea typeface="微软雅黑"/>
                  </a:rPr>
                  <a:t>心理问题</a:t>
                </a:r>
                <a:r>
                  <a:rPr lang="zh-CN" sz="1400">
                    <a:solidFill>
                      <a:schemeClr val="tx1">
                        <a:lumMod val="50000"/>
                        <a:lumOff val="50000"/>
                        <a:alpha val="100000"/>
                      </a:schemeClr>
                    </a:solidFill>
                    <a:latin typeface="微软雅黑"/>
                    <a:ea typeface="微软雅黑"/>
                  </a:rPr>
                  <a:t>，如焦虑、抑郁、恐惧等。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妇产科护理风险可能导致患者出现</a:t>
                </a:r>
                <a:r>
                  <a:rPr lang="zh-CN" sz="1400" b="1">
                    <a:solidFill>
                      <a:schemeClr val="tx1">
                        <a:lumMod val="50000"/>
                        <a:lumOff val="50000"/>
                        <a:alpha val="100000"/>
                      </a:schemeClr>
                    </a:solidFill>
                    <a:latin typeface="微软雅黑"/>
                    <a:ea typeface="微软雅黑"/>
                  </a:rPr>
                  <a:t>心理创伤</a:t>
                </a:r>
                <a:r>
                  <a:rPr lang="zh-CN" sz="1400">
                    <a:solidFill>
                      <a:schemeClr val="tx1">
                        <a:lumMod val="50000"/>
                        <a:lumOff val="50000"/>
                        <a:alpha val="100000"/>
                      </a:schemeClr>
                    </a:solidFill>
                    <a:latin typeface="微软雅黑"/>
                    <a:ea typeface="微软雅黑"/>
                  </a:rPr>
                  <a:t>，如手术创伤、生育恐惧等。</a:t>
                </a:r>
                <a:endParaRPr/>
              </a:p>
            </p:txBody>
          </p:sp>
          <p:sp>
            <p:nvSpPr>
              <p:cNvPr id="190"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91" name="组合 11"/>
            <p:cNvGrpSpPr/>
            <p:nvPr/>
          </p:nvGrpSpPr>
          <p:grpSpPr>
            <a:xfrm>
              <a:off x="5582412" y="4978974"/>
              <a:ext cx="5629118" cy="1487888"/>
              <a:chOff x="571500" y="1815543"/>
              <a:chExt cx="5629118" cy="1487888"/>
            </a:xfrm>
          </p:grpSpPr>
          <p:sp>
            <p:nvSpPr>
              <p:cNvPr id="192"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对患者经济的影响</a:t>
                </a:r>
                <a:endParaRPr lang="en-US" b="1">
                  <a:solidFill>
                    <a:schemeClr val="accent1">
                      <a:alpha val="100000"/>
                    </a:schemeClr>
                  </a:solidFill>
                  <a:latin typeface="微软雅黑"/>
                  <a:ea typeface="微软雅黑"/>
                </a:endParaRPr>
              </a:p>
            </p:txBody>
          </p:sp>
          <p:sp>
            <p:nvSpPr>
              <p:cNvPr id="193"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妇产科护理风险可能导致患者出现</a:t>
                </a:r>
                <a:r>
                  <a:rPr lang="zh-CN" sz="1400" b="1">
                    <a:solidFill>
                      <a:schemeClr val="tx1">
                        <a:lumMod val="50000"/>
                        <a:lumOff val="50000"/>
                        <a:alpha val="100000"/>
                      </a:schemeClr>
                    </a:solidFill>
                    <a:latin typeface="微软雅黑"/>
                    <a:ea typeface="微软雅黑"/>
                  </a:rPr>
                  <a:t>经济损失</a:t>
                </a:r>
                <a:r>
                  <a:rPr lang="zh-CN" sz="1400">
                    <a:solidFill>
                      <a:schemeClr val="tx1">
                        <a:lumMod val="50000"/>
                        <a:lumOff val="50000"/>
                        <a:alpha val="100000"/>
                      </a:schemeClr>
                    </a:solidFill>
                    <a:latin typeface="微软雅黑"/>
                    <a:ea typeface="微软雅黑"/>
                  </a:rPr>
                  <a:t>，如手术费用、药物费用、护理费用等。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妇产科护理风险可能导致患者出现</a:t>
                </a:r>
                <a:r>
                  <a:rPr lang="zh-CN" sz="1400" b="1">
                    <a:solidFill>
                      <a:schemeClr val="tx1">
                        <a:lumMod val="50000"/>
                        <a:lumOff val="50000"/>
                        <a:alpha val="100000"/>
                      </a:schemeClr>
                    </a:solidFill>
                    <a:latin typeface="微软雅黑"/>
                    <a:ea typeface="微软雅黑"/>
                  </a:rPr>
                  <a:t>生活质量下降</a:t>
                </a:r>
                <a:r>
                  <a:rPr lang="zh-CN" sz="1400">
                    <a:solidFill>
                      <a:schemeClr val="tx1">
                        <a:lumMod val="50000"/>
                        <a:lumOff val="50000"/>
                        <a:alpha val="100000"/>
                      </a:schemeClr>
                    </a:solidFill>
                    <a:latin typeface="微软雅黑"/>
                    <a:ea typeface="微软雅黑"/>
                  </a:rPr>
                  <a:t>，如影响工作、生活、家庭等。</a:t>
                </a:r>
                <a:endParaRPr/>
              </a:p>
            </p:txBody>
          </p:sp>
          <p:sp>
            <p:nvSpPr>
              <p:cNvPr id="194"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9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妇产科护理风险对患者的影响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6" name="" descr="{&quot;isTemplate&quot;:true,&quot;type&quot;:3}"/>
        <p:cNvGrpSpPr/>
        <p:nvPr/>
      </p:nvGrpSpPr>
      <p:grpSpPr>
        <a:xfrm>
          <a:off x="0" y="0"/>
          <a:ext cx="0" cy="0"/>
        </a:xfrm>
      </p:grpSpPr>
      <p:grpSp>
        <p:nvGrpSpPr>
          <p:cNvPr id="197"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98" name="Group 9"/>
            <p:cNvGrpSpPr/>
            <p:nvPr/>
          </p:nvGrpSpPr>
          <p:grpSpPr>
            <a:xfrm>
              <a:off x="5982796" y="1521950"/>
              <a:ext cx="5687135" cy="1523479"/>
              <a:chOff x="5982796" y="1521950"/>
              <a:chExt cx="5687135" cy="1523479"/>
            </a:xfrm>
          </p:grpSpPr>
          <p:sp>
            <p:nvSpPr>
              <p:cNvPr id="199"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保障患者安全</a:t>
                </a:r>
                <a:endParaRPr/>
              </a:p>
            </p:txBody>
          </p:sp>
          <p:sp>
            <p:nvSpPr>
              <p:cNvPr id="200"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有效的妇产科护理风险管理可以降低患者在治疗过程中遭受的身体损害、心理损害和经济损失。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有助于提高患者的</a:t>
                </a:r>
                <a:r>
                  <a:rPr lang="zh-CN" sz="1400" b="1">
                    <a:solidFill>
                      <a:schemeClr val="tx1">
                        <a:alpha val="100000"/>
                      </a:schemeClr>
                    </a:solidFill>
                    <a:latin typeface="Microsoft Yahei"/>
                    <a:ea typeface="Microsoft Yahei"/>
                  </a:rPr>
                  <a:t>安全感</a:t>
                </a:r>
                <a:r>
                  <a:rPr lang="zh-CN" sz="1400">
                    <a:solidFill>
                      <a:schemeClr val="tx1">
                        <a:alpha val="100000"/>
                      </a:schemeClr>
                    </a:solidFill>
                    <a:latin typeface="Microsoft Yahei"/>
                    <a:ea typeface="Microsoft Yahei"/>
                  </a:rPr>
                  <a:t>，降低患者对治疗的担忧和恐惧。</a:t>
                </a:r>
                <a:endParaRPr/>
              </a:p>
            </p:txBody>
          </p:sp>
        </p:grpSp>
        <p:grpSp>
          <p:nvGrpSpPr>
            <p:cNvPr id="201" name="Group 2"/>
            <p:cNvGrpSpPr/>
            <p:nvPr/>
          </p:nvGrpSpPr>
          <p:grpSpPr>
            <a:xfrm>
              <a:off x="5982796" y="3170591"/>
              <a:ext cx="5783287" cy="1523479"/>
              <a:chOff x="5982796" y="3170591"/>
              <a:chExt cx="5783287" cy="1523479"/>
            </a:xfrm>
          </p:grpSpPr>
          <p:sp>
            <p:nvSpPr>
              <p:cNvPr id="202"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提高护理质量</a:t>
                </a:r>
                <a:endParaRPr/>
              </a:p>
            </p:txBody>
          </p:sp>
          <p:sp>
            <p:nvSpPr>
              <p:cNvPr id="203"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妇产科护理风险管理有助于提高护理人员对护理风险的识别、评估和控制的能力。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有助于提高护理人员的</a:t>
                </a:r>
                <a:r>
                  <a:rPr lang="zh-CN" sz="1400" b="1">
                    <a:solidFill>
                      <a:schemeClr val="tx1">
                        <a:alpha val="100000"/>
                      </a:schemeClr>
                    </a:solidFill>
                    <a:latin typeface="Microsoft Yahei"/>
                    <a:ea typeface="Microsoft Yahei"/>
                  </a:rPr>
                  <a:t>责任心</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专业素养</a:t>
                </a:r>
                <a:r>
                  <a:rPr lang="zh-CN" sz="1400">
                    <a:solidFill>
                      <a:schemeClr val="tx1">
                        <a:alpha val="100000"/>
                      </a:schemeClr>
                    </a:solidFill>
                    <a:latin typeface="Microsoft Yahei"/>
                    <a:ea typeface="Microsoft Yahei"/>
                  </a:rPr>
                  <a:t>，提高护理质量。</a:t>
                </a:r>
                <a:endParaRPr/>
              </a:p>
            </p:txBody>
          </p:sp>
        </p:grpSp>
        <p:grpSp>
          <p:nvGrpSpPr>
            <p:cNvPr id="204" name="Group 5"/>
            <p:cNvGrpSpPr/>
            <p:nvPr/>
          </p:nvGrpSpPr>
          <p:grpSpPr>
            <a:xfrm>
              <a:off x="5982796" y="4823246"/>
              <a:ext cx="5783287" cy="1523479"/>
              <a:chOff x="5982796" y="4823246"/>
              <a:chExt cx="5783287" cy="1523479"/>
            </a:xfrm>
          </p:grpSpPr>
          <p:sp>
            <p:nvSpPr>
              <p:cNvPr id="205"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维护医院声誉</a:t>
                </a:r>
                <a:endParaRPr/>
              </a:p>
            </p:txBody>
          </p:sp>
          <p:sp>
            <p:nvSpPr>
              <p:cNvPr id="206"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有效的妇产科护理风险管理有助于减少医疗纠纷和投诉，维护医院的声誉和形象。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有助于提高医院的</a:t>
                </a:r>
                <a:r>
                  <a:rPr lang="zh-CN" sz="1400" b="1">
                    <a:solidFill>
                      <a:schemeClr val="tx1">
                        <a:alpha val="100000"/>
                      </a:schemeClr>
                    </a:solidFill>
                    <a:latin typeface="Microsoft Yahei"/>
                    <a:ea typeface="Microsoft Yahei"/>
                  </a:rPr>
                  <a:t>竞争力</a:t>
                </a:r>
                <a:r>
                  <a:rPr lang="zh-CN" sz="1400">
                    <a:solidFill>
                      <a:schemeClr val="tx1">
                        <a:alpha val="100000"/>
                      </a:schemeClr>
                    </a:solidFill>
                    <a:latin typeface="Microsoft Yahei"/>
                    <a:ea typeface="Microsoft Yahei"/>
                  </a:rPr>
                  <a:t>，吸引更多的患者前来就诊。</a:t>
                </a:r>
                <a:endParaRPr/>
              </a:p>
            </p:txBody>
          </p:sp>
        </p:grpSp>
      </p:grpSp>
      <p:pic>
        <p:nvPicPr>
          <p:cNvPr id="207"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08"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妇产科护理风险管理的重要性</a:t>
            </a:r>
            <a:endParaRPr lang="en-US" altLang="zh-CN" sz="2800" b="1">
              <a:latin typeface="+mj-ea"/>
              <a:ea typeface="+mj-ea"/>
            </a:endParaRPr>
          </a:p>
        </p:txBody>
      </p:sp>
      <p:sp>
        <p:nvSpPr>
          <p:cNvPr id="209"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10"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11"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2}"/>
        <p:cNvGrpSpPr/>
        <p:nvPr/>
      </p:nvGrpSpPr>
      <p:grpSpPr>
        <a:xfrm>
          <a:off x="0" y="0"/>
          <a:ext cx="0" cy="0"/>
        </a:xfrm>
      </p:grpSpPr>
      <p:sp>
        <p:nvSpPr>
          <p:cNvPr id="213"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妇产科护理风险识别与评估</a:t>
            </a:r>
            <a:endParaRPr/>
          </a:p>
        </p:txBody>
      </p:sp>
      <p:sp>
        <p:nvSpPr>
          <p:cNvPr id="214"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15"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3}"/>
        <p:cNvGrpSpPr/>
        <p:nvPr/>
      </p:nvGrpSpPr>
      <p:grpSpPr>
        <a:xfrm>
          <a:off x="0" y="0"/>
          <a:ext cx="0" cy="0"/>
        </a:xfrm>
      </p:grpSpPr>
      <p:sp>
        <p:nvSpPr>
          <p:cNvPr id="217"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20"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221"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222" name="Group 808"/>
            <p:cNvGrpSpPr/>
            <p:nvPr/>
          </p:nvGrpSpPr>
          <p:grpSpPr>
            <a:xfrm>
              <a:off x="9146662" y="1063099"/>
              <a:ext cx="2413000" cy="2767131"/>
              <a:chOff x="9146662" y="1063099"/>
              <a:chExt cx="2413000" cy="2767131"/>
            </a:xfrm>
          </p:grpSpPr>
          <p:sp>
            <p:nvSpPr>
              <p:cNvPr id="223"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通过观察患者的生命体征、精神状态、排泄物等指标，识别患者是否存在护理风险。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通过观察护理人员的操作、沟通、记录等过程，识别护理过程中是否存在风险。</a:t>
                </a:r>
                <a:endParaRPr/>
              </a:p>
            </p:txBody>
          </p:sp>
          <p:sp>
            <p:nvSpPr>
              <p:cNvPr id="224"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观察法</a:t>
                </a:r>
                <a:endParaRPr/>
              </a:p>
            </p:txBody>
          </p:sp>
        </p:grpSp>
        <p:grpSp>
          <p:nvGrpSpPr>
            <p:cNvPr id="225" name="Group 811"/>
            <p:cNvGrpSpPr/>
            <p:nvPr/>
          </p:nvGrpSpPr>
          <p:grpSpPr>
            <a:xfrm>
              <a:off x="9146662" y="3977215"/>
              <a:ext cx="2413000" cy="2370390"/>
              <a:chOff x="9146662" y="3977216"/>
              <a:chExt cx="2413000" cy="2370390"/>
            </a:xfrm>
          </p:grpSpPr>
          <p:sp>
            <p:nvSpPr>
              <p:cNvPr id="226"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问卷法</a:t>
                </a:r>
                <a:endParaRPr/>
              </a:p>
            </p:txBody>
          </p:sp>
          <p:sp>
            <p:nvSpPr>
              <p:cNvPr id="227"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通过设计问卷调查表，收集患者和护理人员对护理风险的认识和看法。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通过分析问卷结果，识别护理过程中可能存在的风险因素。</a:t>
                </a:r>
                <a:endParaRPr/>
              </a:p>
            </p:txBody>
          </p:sp>
        </p:grpSp>
        <p:grpSp>
          <p:nvGrpSpPr>
            <p:cNvPr id="228" name="Group 814"/>
            <p:cNvGrpSpPr/>
            <p:nvPr/>
          </p:nvGrpSpPr>
          <p:grpSpPr>
            <a:xfrm>
              <a:off x="539110" y="3172356"/>
              <a:ext cx="2413000" cy="2333785"/>
              <a:chOff x="539110" y="3172356"/>
              <a:chExt cx="2413000" cy="2333785"/>
            </a:xfrm>
          </p:grpSpPr>
          <p:sp>
            <p:nvSpPr>
              <p:cNvPr id="229"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流程法</a:t>
                </a:r>
                <a:endParaRPr/>
              </a:p>
            </p:txBody>
          </p:sp>
          <p:sp>
            <p:nvSpPr>
              <p:cNvPr id="230"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通过对护理工作流程进行分析，识别护理过程中可能存在的风险环节。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通过对护理工作流程进行优化，降低护理风险的发生概率。</a:t>
                </a:r>
                <a:endParaRPr/>
              </a:p>
            </p:txBody>
          </p:sp>
        </p:grpSp>
      </p:grpSp>
      <p:sp>
        <p:nvSpPr>
          <p:cNvPr id="231"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妇产科护理风险的识别方法</a:t>
            </a:r>
            <a:endParaRPr lang="en-US" altLang="zh-CN" sz="2800" b="1">
              <a:latin typeface="+mj-ea"/>
              <a:ea typeface="+mj-ea"/>
            </a:endParaRPr>
          </a:p>
        </p:txBody>
      </p:sp>
      <p:sp>
        <p:nvSpPr>
          <p:cNvPr id="232"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3"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4"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5" name="" descr="{&quot;isTemplate&quot;:true,&quot;type&quot;:3}"/>
        <p:cNvGrpSpPr/>
        <p:nvPr/>
      </p:nvGrpSpPr>
      <p:grpSpPr>
        <a:xfrm>
          <a:off x="0" y="0"/>
          <a:ext cx="0" cy="0"/>
        </a:xfrm>
      </p:grpSpPr>
      <p:pic>
        <p:nvPicPr>
          <p:cNvPr id="236"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37"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38" name="Group 2"/>
            <p:cNvGrpSpPr/>
            <p:nvPr/>
          </p:nvGrpSpPr>
          <p:grpSpPr>
            <a:xfrm>
              <a:off x="5982796" y="3116804"/>
              <a:ext cx="5783287" cy="1610798"/>
              <a:chOff x="5982796" y="3116804"/>
              <a:chExt cx="5783287" cy="1610798"/>
            </a:xfrm>
          </p:grpSpPr>
          <p:sp>
            <p:nvSpPr>
              <p:cNvPr id="239"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风险概率</a:t>
                </a:r>
                <a:endParaRPr/>
              </a:p>
            </p:txBody>
          </p:sp>
          <p:sp>
            <p:nvSpPr>
              <p:cNvPr id="240"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通过收集历史数据和统计分析，评估护理风险发生的概率。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通过风险概率的评估，确定风险的</a:t>
                </a:r>
                <a:r>
                  <a:rPr lang="zh-CN" sz="1400" b="1">
                    <a:solidFill>
                      <a:schemeClr val="tx1">
                        <a:alpha val="100000"/>
                      </a:schemeClr>
                    </a:solidFill>
                    <a:latin typeface="Microsoft Yahei"/>
                    <a:ea typeface="Microsoft Yahei"/>
                  </a:rPr>
                  <a:t>严重程度</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优先级</a:t>
                </a:r>
                <a:r>
                  <a:rPr lang="zh-CN" sz="1400">
                    <a:solidFill>
                      <a:schemeClr val="tx1">
                        <a:alpha val="100000"/>
                      </a:schemeClr>
                    </a:solidFill>
                    <a:latin typeface="Microsoft Yahei"/>
                    <a:ea typeface="Microsoft Yahei"/>
                  </a:rPr>
                  <a:t>。</a:t>
                </a:r>
                <a:endParaRPr/>
              </a:p>
            </p:txBody>
          </p:sp>
        </p:grpSp>
        <p:grpSp>
          <p:nvGrpSpPr>
            <p:cNvPr id="241" name="Group 5"/>
            <p:cNvGrpSpPr/>
            <p:nvPr/>
          </p:nvGrpSpPr>
          <p:grpSpPr>
            <a:xfrm>
              <a:off x="5982796" y="4769459"/>
              <a:ext cx="5783287" cy="1610798"/>
              <a:chOff x="5982796" y="4769459"/>
              <a:chExt cx="5783287" cy="1610798"/>
            </a:xfrm>
          </p:grpSpPr>
          <p:sp>
            <p:nvSpPr>
              <p:cNvPr id="242"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风险影响</a:t>
                </a:r>
                <a:endParaRPr/>
              </a:p>
            </p:txBody>
          </p:sp>
          <p:sp>
            <p:nvSpPr>
              <p:cNvPr id="243"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通过分析护理风险对患者身体、心理和经济的影响，评估风险的影响程度。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通过风险影响的评估，确定风险的</a:t>
                </a:r>
                <a:r>
                  <a:rPr lang="zh-CN" sz="1400" b="1">
                    <a:solidFill>
                      <a:schemeClr val="tx1">
                        <a:alpha val="100000"/>
                      </a:schemeClr>
                    </a:solidFill>
                    <a:latin typeface="Microsoft Yahei"/>
                    <a:ea typeface="Microsoft Yahei"/>
                  </a:rPr>
                  <a:t>可控性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可接受性</a:t>
                </a:r>
                <a:r>
                  <a:rPr lang="zh-CN" sz="1400">
                    <a:solidFill>
                      <a:schemeClr val="tx1">
                        <a:alpha val="100000"/>
                      </a:schemeClr>
                    </a:solidFill>
                    <a:latin typeface="Microsoft Yahei"/>
                    <a:ea typeface="Microsoft Yahei"/>
                  </a:rPr>
                  <a:t>。</a:t>
                </a:r>
                <a:endParaRPr/>
              </a:p>
            </p:txBody>
          </p:sp>
        </p:grpSp>
        <p:grpSp>
          <p:nvGrpSpPr>
            <p:cNvPr id="244" name="Group 407"/>
            <p:cNvGrpSpPr/>
            <p:nvPr/>
          </p:nvGrpSpPr>
          <p:grpSpPr>
            <a:xfrm>
              <a:off x="5982796" y="1468163"/>
              <a:ext cx="5700871" cy="1610798"/>
              <a:chOff x="5982796" y="1468163"/>
              <a:chExt cx="5700871" cy="1610798"/>
            </a:xfrm>
          </p:grpSpPr>
          <p:sp>
            <p:nvSpPr>
              <p:cNvPr id="245"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风险概率和影响</a:t>
                </a:r>
                <a:endParaRPr/>
              </a:p>
            </p:txBody>
          </p:sp>
          <p:sp>
            <p:nvSpPr>
              <p:cNvPr id="246"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通过综合考虑风险概率和影响，评估护理风险的</a:t>
                </a:r>
                <a:r>
                  <a:rPr lang="zh-CN" sz="1400" b="1">
                    <a:solidFill>
                      <a:schemeClr val="tx1">
                        <a:alpha val="100000"/>
                      </a:schemeClr>
                    </a:solidFill>
                    <a:latin typeface="Microsoft Yahei"/>
                    <a:ea typeface="Microsoft Yahei"/>
                  </a:rPr>
                  <a:t>整体风险</a:t>
                </a:r>
                <a:r>
                  <a:rPr lang="zh-CN" sz="1400">
                    <a:solidFill>
                      <a:schemeClr val="tx1">
                        <a:alpha val="100000"/>
                      </a:schemeClr>
                    </a:solidFill>
                    <a:latin typeface="Microsoft Yahei"/>
                    <a:ea typeface="Microsoft Yahei"/>
                  </a:rPr>
                  <a:t>。</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通过整体风险的评估，制定相应的</a:t>
                </a:r>
                <a:r>
                  <a:rPr lang="zh-CN" sz="1400" b="1">
                    <a:solidFill>
                      <a:schemeClr val="tx1">
                        <a:alpha val="100000"/>
                      </a:schemeClr>
                    </a:solidFill>
                    <a:latin typeface="Microsoft Yahei"/>
                    <a:ea typeface="Microsoft Yahei"/>
                  </a:rPr>
                  <a:t>风险控制</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预防策略</a:t>
                </a:r>
                <a:r>
                  <a:rPr lang="zh-CN" sz="1400">
                    <a:solidFill>
                      <a:schemeClr val="tx1">
                        <a:alpha val="100000"/>
                      </a:schemeClr>
                    </a:solidFill>
                    <a:latin typeface="Microsoft Yahei"/>
                    <a:ea typeface="Microsoft Yahei"/>
                  </a:rPr>
                  <a:t>。</a:t>
                </a:r>
                <a:endParaRPr/>
              </a:p>
            </p:txBody>
          </p:sp>
        </p:grpSp>
      </p:grpSp>
      <p:sp>
        <p:nvSpPr>
          <p:cNvPr id="24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妇产科护理风险的评估标准</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8" name="" descr="{&quot;isTemplate&quot;:true,&quot;type&quot;:3}"/>
        <p:cNvGrpSpPr/>
        <p:nvPr/>
      </p:nvGrpSpPr>
      <p:grpSpPr>
        <a:xfrm>
          <a:off x="0" y="0"/>
          <a:ext cx="0" cy="0"/>
        </a:xfrm>
      </p:grpSpPr>
      <p:pic>
        <p:nvPicPr>
          <p:cNvPr id="24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1" name="Group 598"/>
            <p:cNvGrpSpPr/>
            <p:nvPr/>
          </p:nvGrpSpPr>
          <p:grpSpPr>
            <a:xfrm>
              <a:off x="763829" y="1414808"/>
              <a:ext cx="6972294" cy="2337649"/>
              <a:chOff x="763829" y="1414808"/>
              <a:chExt cx="6972294" cy="2337649"/>
            </a:xfrm>
          </p:grpSpPr>
          <p:sp>
            <p:nvSpPr>
              <p:cNvPr id="25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评估结果</a:t>
                </a:r>
                <a:endParaRPr/>
              </a:p>
            </p:txBody>
          </p:sp>
          <p:sp>
            <p:nvSpPr>
              <p:cNvPr id="25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妇产科护理风险评估的结果包括风险概率、影响和整体风险等指标。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通过评估结果，可以了解护理风险的基本情况，为风险管理提供依据。</a:t>
                </a:r>
                <a:endParaRPr/>
              </a:p>
            </p:txBody>
          </p:sp>
          <p:sp>
            <p:nvSpPr>
              <p:cNvPr id="25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8" name="Group 591"/>
            <p:cNvGrpSpPr/>
            <p:nvPr/>
          </p:nvGrpSpPr>
          <p:grpSpPr>
            <a:xfrm>
              <a:off x="689593" y="3949139"/>
              <a:ext cx="7078256" cy="2128975"/>
              <a:chOff x="689593" y="3949139"/>
              <a:chExt cx="7078256" cy="2128975"/>
            </a:xfrm>
          </p:grpSpPr>
          <p:sp>
            <p:nvSpPr>
              <p:cNvPr id="25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结果应用</a:t>
                </a:r>
                <a:endParaRPr/>
              </a:p>
            </p:txBody>
          </p:sp>
          <p:sp>
            <p:nvSpPr>
              <p:cNvPr id="26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根据评估结果，制定相应的</a:t>
                </a:r>
                <a:r>
                  <a:rPr lang="zh-CN" sz="1400" b="1">
                    <a:solidFill>
                      <a:schemeClr val="tx1">
                        <a:alpha val="100000"/>
                      </a:schemeClr>
                    </a:solidFill>
                    <a:latin typeface="Microsoft Yahei"/>
                    <a:ea typeface="Microsoft Yahei"/>
                  </a:rPr>
                  <a:t>风险控制</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预防策略</a:t>
                </a:r>
                <a:r>
                  <a:rPr lang="zh-CN" sz="1400">
                    <a:solidFill>
                      <a:schemeClr val="tx1">
                        <a:alpha val="100000"/>
                      </a:schemeClr>
                    </a:solidFill>
                    <a:latin typeface="Microsoft Yahei"/>
                    <a:ea typeface="Microsoft Yahei"/>
                  </a:rPr>
                  <a:t>。</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通过实施风险控制策略，降低护理风险的发生概率和影响程度。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通过实施预防策略，提高护理人员的风险意识和应对能力。</a:t>
                </a:r>
                <a:endParaRPr/>
              </a:p>
            </p:txBody>
          </p:sp>
          <p:sp>
            <p:nvSpPr>
              <p:cNvPr id="26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妇产科护理风险评估的结果与应用</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妇产科护理风险控制与预防策略</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妇产科护理风险控制的方法</a:t>
            </a:r>
            <a:endParaRPr lang="en-US" altLang="zh-CN" sz="2800" b="1">
              <a:latin typeface="+mj-ea"/>
              <a:ea typeface="+mj-ea"/>
            </a:endParaRPr>
          </a:p>
        </p:txBody>
      </p:sp>
      <p:grpSp>
        <p:nvGrpSpPr>
          <p:cNvPr id="1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4" name=""/>
            <p:cNvGrpSpPr/>
            <p:nvPr/>
          </p:nvGrpSpPr>
          <p:grpSpPr>
            <a:xfrm>
              <a:off x="660399" y="2074672"/>
              <a:ext cx="5100082" cy="4536540"/>
              <a:chOff x="660399" y="2074672"/>
              <a:chExt cx="5100082" cy="4536540"/>
            </a:xfrm>
          </p:grpSpPr>
          <p:sp>
            <p:nvSpPr>
              <p:cNvPr id="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风险控制策略</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针对高概率、高影响的护理风险，制定相应的</a:t>
                </a:r>
                <a:r>
                  <a:rPr lang="zh-CN" sz="1400" b="1">
                    <a:solidFill>
                      <a:schemeClr val="tx1">
                        <a:lumMod val="50000"/>
                        <a:lumOff val="50000"/>
                        <a:alpha val="100000"/>
                      </a:schemeClr>
                    </a:solidFill>
                    <a:latin typeface="微软雅黑"/>
                    <a:ea typeface="微软雅黑"/>
                  </a:rPr>
                  <a:t>风险控制策略</a:t>
                </a:r>
                <a:r>
                  <a:rPr lang="zh-CN" sz="1400">
                    <a:solidFill>
                      <a:schemeClr val="tx1">
                        <a:lumMod val="50000"/>
                        <a:lumOff val="50000"/>
                        <a:alpha val="100000"/>
                      </a:schemeClr>
                    </a:solidFill>
                    <a:latin typeface="微软雅黑"/>
                    <a:ea typeface="微软雅黑"/>
                  </a:rPr>
                  <a:t>。</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通过实施风险控制策略，降低护理风险的发生概率和影响程度。</a:t>
                </a:r>
                <a:endParaRPr/>
              </a:p>
            </p:txBody>
          </p:sp>
          <p:pic>
            <p:nvPicPr>
              <p:cNvPr id="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 name=""/>
            <p:cNvGrpSpPr/>
            <p:nvPr/>
          </p:nvGrpSpPr>
          <p:grpSpPr>
            <a:xfrm>
              <a:off x="6431519" y="2074672"/>
              <a:ext cx="5100082" cy="4536540"/>
              <a:chOff x="660399" y="2074672"/>
              <a:chExt cx="5100082" cy="4536540"/>
            </a:xfrm>
          </p:grpSpPr>
          <p:sp>
            <p:nvSpPr>
              <p:cNvPr id="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风险控制措施</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针对护理风险的不同类型，采取相应的</a:t>
                </a:r>
                <a:r>
                  <a:rPr lang="zh-CN" sz="1400" b="1">
                    <a:solidFill>
                      <a:schemeClr val="tx1">
                        <a:lumMod val="50000"/>
                        <a:lumOff val="50000"/>
                        <a:alpha val="100000"/>
                      </a:schemeClr>
                    </a:solidFill>
                    <a:latin typeface="微软雅黑"/>
                    <a:ea typeface="微软雅黑"/>
                  </a:rPr>
                  <a:t>风险控制措施</a:t>
                </a:r>
                <a:r>
                  <a:rPr lang="zh-CN" sz="1400">
                    <a:solidFill>
                      <a:schemeClr val="tx1">
                        <a:lumMod val="50000"/>
                        <a:lumOff val="50000"/>
                        <a:alpha val="100000"/>
                      </a:schemeClr>
                    </a:solidFill>
                    <a:latin typeface="微软雅黑"/>
                    <a:ea typeface="微软雅黑"/>
                  </a:rPr>
                  <a:t>。</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如操作风险可采用标准化操作、技能培训等措施；用药风险可采用药物过敏试验、合理用药等措施。</a:t>
                </a:r>
                <a:endParaRPr/>
              </a:p>
            </p:txBody>
          </p:sp>
          <p:pic>
            <p:nvPicPr>
              <p:cNvPr id="2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https://d.book118.com/518015002117006040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临床医学妇产科护理风险管理及预防</vt:lpstr>
      <vt:lpstr>妇产科护理风险概述及重要性</vt:lpstr>
      <vt:lpstr>PowerPoint Presentation</vt:lpstr>
      <vt:lpstr>PowerPoint Presentation</vt:lpstr>
      <vt:lpstr>PowerPoint Presentation</vt:lpstr>
      <vt:lpstr>妇产科护理风险识别与评估</vt:lpstr>
      <vt:lpstr>PowerPoint Presentation</vt:lpstr>
      <vt:lpstr>PowerPoint Presentation</vt:lpstr>
      <vt:lpstr>PowerPoint Presentation</vt:lpstr>
      <vt:lpstr>妇产科护理风险控制与预防策略</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2024-09-19T07:43:24.984</cp:lastPrinted>
  <dcterms:created xsi:type="dcterms:W3CDTF">2024-09-18T23:43:25Z</dcterms:created>
  <dcterms:modified xsi:type="dcterms:W3CDTF">2024-09-18T23:43:26Z</dcterms:modified>
</cp:coreProperties>
</file>