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DEDF2E90-192B-46C7-A114-6B9A025215D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FA59651-AFBB-4E88-BE7D-47295BC0525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6EFF3695-DEA1-47B9-B30F-82E77D60522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39EFC71F-4E28-4B70-AC49-3CE1CBFCAA7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D91FC1FA-C154-463F-8650-008EFA252EFD}"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574458BA-AFEF-46CA-8740-F8AECF24C590}"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344F1A74-C6D6-46F4-9D91-03AA6252E3FA}"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C52F3E5-3A54-466E-8F65-D430EA62A84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5DB6C92-3B43-4E6B-AF6B-9A0F4DDD207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D4E2812-0823-46C6-80F2-2AAB9091667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B7415AA-1FC4-4428-87F7-2560325C9CF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1801512501400603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33230" y="2310725"/>
            <a:ext cx="10525539" cy="1104900"/>
          </a:xfrm>
          <a:prstGeom prst="rect">
            <a:avLst/>
          </a:prstGeom>
        </p:spPr>
        <p:txBody>
          <a:bodyPr vert="horz" wrap="square" lIns="114300" tIns="57150" rIns="114300" bIns="5715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chemeClr val="dk1">
                    <a:alpha val="100000"/>
                  </a:schemeClr>
                </a:solidFill>
                <a:latin typeface="Microsoft Yahei"/>
                <a:ea typeface="Microsoft Yahei"/>
                <a:cs typeface="Microsoft Yahei"/>
              </a:rPr>
              <a:t>矿用产品安全标志审核发放实施规则</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50963"/>
            <a:ext cx="2181249" cy="695773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rot="5400000">
            <a:off x="-2669843" y="1842943"/>
            <a:ext cx="8139131" cy="3872103"/>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12300">
                <a:solidFill>
                  <a:srgbClr val="FFFFFF">
                    <a:alpha val="46000"/>
                  </a:srgbClr>
                </a:solidFill>
                <a:latin typeface="Microsoft Yahei"/>
                <a:ea typeface="Microsoft Yahei"/>
                <a:cs typeface="Microsoft Yahei"/>
              </a:rPr>
              <a:t>contents</a:t>
            </a:r>
          </a:p>
        </p:txBody>
      </p:sp>
      <p:sp>
        <p:nvSpPr>
          <p:cNvPr id="4" name="TextBox 4"/>
          <p:cNvSpPr txBox="1"/>
          <p:nvPr/>
        </p:nvSpPr>
        <p:spPr>
          <a:xfrm>
            <a:off x="2181249" y="2574463"/>
            <a:ext cx="362699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9225" b="1">
                <a:solidFill>
                  <a:schemeClr val="accent1">
                    <a:alpha val="100000"/>
                  </a:schemeClr>
                </a:solidFill>
                <a:latin typeface="Microsoft Yahei"/>
                <a:ea typeface="Microsoft Yahei"/>
                <a:cs typeface="Microsoft Yahei"/>
              </a:rPr>
              <a:t>目录</a:t>
            </a:r>
          </a:p>
        </p:txBody>
      </p:sp>
      <p:sp>
        <p:nvSpPr>
          <p:cNvPr id="5" name="TextBox 5"/>
          <p:cNvSpPr txBox="1"/>
          <p:nvPr/>
        </p:nvSpPr>
        <p:spPr>
          <a:xfrm>
            <a:off x="6376199" y="1111423"/>
            <a:ext cx="5391267" cy="4819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矿用产品安全标志概述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审核发放实施规则</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监督管理与法律责任</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实施效果评估与改进建议</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总结与展望</a:t>
            </a:r>
          </a:p>
        </p:txBody>
      </p:sp>
      <p:cxnSp>
        <p:nvCxnSpPr>
          <p:cNvPr id="6" name="Connector 6"/>
          <p:cNvCxnSpPr/>
          <p:nvPr/>
        </p:nvCxnSpPr>
        <p:spPr>
          <a:xfrm flipH="1">
            <a:off x="5999076" y="1410844"/>
            <a:ext cx="0" cy="4034118"/>
          </a:xfrm>
          <a:prstGeom prst="line">
            <a:avLst/>
          </a:prstGeom>
          <a:ln w="9525">
            <a:solidFill>
              <a:schemeClr val="accent1"/>
            </a:solidFill>
            <a:prstDash val="solid"/>
            <a:headEnd type="oval"/>
            <a:tailEnd type="oval"/>
          </a:ln>
        </p:spPr>
        <p:style>
          <a:lnRef idx="0">
            <a:schemeClr val="accent1"/>
          </a:lnRef>
          <a:fillRef idx="1">
            <a:schemeClr val="accent1"/>
          </a:fillRef>
          <a:effectRef idx="0">
            <a:schemeClr val="accent1"/>
          </a:effectRef>
          <a:fontRef idx="minor">
            <a:schemeClr val="lt1"/>
          </a:fontRef>
        </p:style>
      </p:cxn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31435" y="1123959"/>
            <a:ext cx="8329129"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9225" b="1">
                <a:solidFill>
                  <a:schemeClr val="dk1">
                    <a:alpha val="100000"/>
                  </a:schemeClr>
                </a:solidFill>
                <a:latin typeface="Microsoft Yahei"/>
                <a:ea typeface="Microsoft Yahei"/>
                <a:cs typeface="Microsoft Yahei"/>
              </a:rPr>
              <a:t>01</a:t>
            </a:r>
          </a:p>
        </p:txBody>
      </p:sp>
      <p:sp>
        <p:nvSpPr>
          <p:cNvPr id="3" name="TextBox 3"/>
          <p:cNvSpPr txBox="1"/>
          <p:nvPr/>
        </p:nvSpPr>
        <p:spPr>
          <a:xfrm>
            <a:off x="2452006" y="3226434"/>
            <a:ext cx="7286625" cy="15716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a:solidFill>
                  <a:schemeClr val="dk1">
                    <a:alpha val="100000"/>
                  </a:scheme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规范市场秩序</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打击假冒伪劣、不合格矿用产品，维护公平竞争的市场环境，促进矿用产品行业健康发展。</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保障矿山安全</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通过对矿用产品实施安全标志管理，确保矿山使用的设备、材料等符合安全标准，从源头上防范和减少矿山事故的发生。</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推动技术进步</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鼓励企业加大科技投入，提高矿用产品的技术含量和安全性能，推动行业技术进步和产业升级。</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2">
            <a:alphaModFix/>
          </a:blip>
          <a:srcRect l="16667" r="16667"/>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tretch>
            <a:fillRect/>
          </a:stretch>
        </p:blipFill>
        <p:spPr>
          <a:xfrm>
            <a:off x="5358286" y="1416742"/>
            <a:ext cx="1475427" cy="1475427"/>
          </a:xfrm>
          <a:prstGeom prst="ellipse">
            <a:avLst/>
          </a:prstGeom>
        </p:spPr>
      </p:pic>
      <p:pic>
        <p:nvPicPr>
          <p:cNvPr id="19" name="Picture 19"/>
          <p:cNvPicPr>
            <a:picLocks noChangeAspect="1"/>
          </p:cNvPicPr>
          <p:nvPr/>
        </p:nvPicPr>
        <p:blipFill>
          <a:blip r:embed="rId4">
            <a:alphaModFix/>
          </a:blip>
          <a:srcRect l="12500" r="12500"/>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54963" y="93878"/>
            <a:ext cx="10641129" cy="914400"/>
            <a:chOff x="454963" y="93878"/>
            <a:chExt cx="10641129"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适用范围和对象</a:t>
              </a:r>
            </a:p>
          </p:txBody>
        </p:sp>
      </p:grpSp>
      <p:grpSp>
        <p:nvGrpSpPr>
          <p:cNvPr id="24" name="Group 24"/>
          <p:cNvGrpSpPr/>
          <p:nvPr/>
        </p:nvGrpSpPr>
        <p:grpSpPr>
          <a:xfrm>
            <a:off x="3561535" y="2061200"/>
            <a:ext cx="7382690" cy="1531407"/>
            <a:chOff x="3561535" y="2061200"/>
            <a:chExt cx="7382690" cy="1531407"/>
          </a:xfrm>
        </p:grpSpPr>
        <p:sp>
          <p:nvSpPr>
            <p:cNvPr id="25" name="TextBox 25"/>
            <p:cNvSpPr txBox="1"/>
            <p:nvPr/>
          </p:nvSpPr>
          <p:spPr>
            <a:xfrm>
              <a:off x="3561535" y="2061200"/>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适用于所有在中华人民共和国境内生产、销售、使用的矿用产品，包括设备、材料、配件等。</a:t>
              </a:r>
            </a:p>
          </p:txBody>
        </p:sp>
      </p:grpSp>
      <p:grpSp>
        <p:nvGrpSpPr>
          <p:cNvPr id="26" name="Group 26"/>
          <p:cNvGrpSpPr/>
          <p:nvPr/>
        </p:nvGrpSpPr>
        <p:grpSpPr>
          <a:xfrm>
            <a:off x="3561535" y="1520189"/>
            <a:ext cx="7382690" cy="490334"/>
            <a:chOff x="3561535" y="1520189"/>
            <a:chExt cx="7382690" cy="490334"/>
          </a:xfrm>
        </p:grpSpPr>
        <p:sp>
          <p:nvSpPr>
            <p:cNvPr id="27" name="TextBox 27"/>
            <p:cNvSpPr txBox="1"/>
            <p:nvPr/>
          </p:nvSpPr>
          <p:spPr>
            <a:xfrm>
              <a:off x="3561535" y="1520189"/>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适用范围</a:t>
              </a:r>
            </a:p>
          </p:txBody>
        </p:sp>
      </p:grpSp>
      <p:grpSp>
        <p:nvGrpSpPr>
          <p:cNvPr id="28" name="Group 28"/>
          <p:cNvGrpSpPr/>
          <p:nvPr/>
        </p:nvGrpSpPr>
        <p:grpSpPr>
          <a:xfrm>
            <a:off x="3561535" y="4422893"/>
            <a:ext cx="7382690" cy="1531407"/>
            <a:chOff x="3561535" y="4422893"/>
            <a:chExt cx="7382690" cy="1531407"/>
          </a:xfrm>
        </p:grpSpPr>
        <p:sp>
          <p:nvSpPr>
            <p:cNvPr id="29" name="TextBox 29"/>
            <p:cNvSpPr txBox="1"/>
            <p:nvPr/>
          </p:nvSpPr>
          <p:spPr>
            <a:xfrm>
              <a:off x="3561535" y="4422893"/>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矿用产品的生产企业、销售企业、使用单位以及相关监管机构等。其中，生产企业需要申请并取得矿用产品安全标志，销售企业需要销售符合安全标志要求的矿用产品，使用单位需要采购和使用符合安全标志要求的矿用产品，监管机构负责对矿用产品安全标志进行审核和监督管理。</a:t>
              </a:r>
            </a:p>
          </p:txBody>
        </p:sp>
      </p:grpSp>
      <p:grpSp>
        <p:nvGrpSpPr>
          <p:cNvPr id="30" name="Group 30"/>
          <p:cNvGrpSpPr/>
          <p:nvPr/>
        </p:nvGrpSpPr>
        <p:grpSpPr>
          <a:xfrm>
            <a:off x="3561535" y="3881882"/>
            <a:ext cx="7382690" cy="490334"/>
            <a:chOff x="3561535" y="3881882"/>
            <a:chExt cx="7382690" cy="490334"/>
          </a:xfrm>
        </p:grpSpPr>
        <p:sp>
          <p:nvSpPr>
            <p:cNvPr id="31" name="TextBox 31"/>
            <p:cNvSpPr txBox="1"/>
            <p:nvPr/>
          </p:nvSpPr>
          <p:spPr>
            <a:xfrm>
              <a:off x="3561535" y="3881882"/>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适用对象</a:t>
              </a:r>
            </a:p>
          </p:txBody>
        </p:sp>
      </p:grpSp>
      <p:sp>
        <p:nvSpPr>
          <p:cNvPr id="32" name="AutoShape 32"/>
          <p:cNvSpPr/>
          <p:nvPr/>
        </p:nvSpPr>
        <p:spPr>
          <a:xfrm>
            <a:off x="1075314" y="4179055"/>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1075314" y="1789318"/>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31435" y="1123959"/>
            <a:ext cx="8329129"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9225" b="1">
                <a:solidFill>
                  <a:schemeClr val="dk1">
                    <a:alpha val="100000"/>
                  </a:schemeClr>
                </a:solidFill>
                <a:latin typeface="Microsoft Yahei"/>
                <a:ea typeface="Microsoft Yahei"/>
                <a:cs typeface="Microsoft Yahei"/>
              </a:rPr>
              <a:t>02</a:t>
            </a:r>
          </a:p>
        </p:txBody>
      </p:sp>
      <p:sp>
        <p:nvSpPr>
          <p:cNvPr id="3" name="TextBox 3"/>
          <p:cNvSpPr txBox="1"/>
          <p:nvPr/>
        </p:nvSpPr>
        <p:spPr>
          <a:xfrm>
            <a:off x="2452006" y="3226434"/>
            <a:ext cx="7286625" cy="15716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a:solidFill>
                  <a:schemeClr val="dk1">
                    <a:alpha val="100000"/>
                  </a:schemeClr>
                </a:solidFill>
                <a:latin typeface="Microsoft Yahei"/>
                <a:ea typeface="Microsoft Yahei"/>
                <a:cs typeface="Microsoft Yahei"/>
              </a:rPr>
              <a:t>矿用产品安全标志概述</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t="24" b="24"/>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矿用产品安全标志是证明矿用产品符合国家安全标准和技术规范要求的标识，是矿用产品进入市场的必要条件。</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安全标志定义</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安全标志对于保障矿山安全生产、维护矿工生命财产安全具有重要意义。通过安全标志的审核和发放，可以确保矿用产品的质量和安全性能，提高矿山企业的安全生产水平。</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安全标志意义</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安全标志的定义与意义</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安全标志种类</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矿用产品安全标志包括矿用产品安全标志证书和矿用产品安全标志标识两种。</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安全标志内容</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矿用产品安全标志证书应包含产品名称、型号规格、生产单位、审核发放机构、有效期等基本信息；矿用产品安全标志标识应包含安全标志图案、标识编号、有效期等要素。</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2500" r="125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安全标志的种类与内容</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12500" r="1250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法律法规</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《中华人民共和国安全生产法》、《矿山安全法》、《矿用产品安全标志管理办法》等。</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审核发放机构</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国家矿山安全监察机构负责全国矿用产品安全标志的审核发放和监督管理工作。省级矿山安全监察机构负责本行政区域内矿用产品安全标志的审核发放和监督管理工作。</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安全标志的法律法规依据</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31435" y="1123959"/>
            <a:ext cx="8329129"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9225" b="1">
                <a:solidFill>
                  <a:schemeClr val="dk1">
                    <a:alpha val="100000"/>
                  </a:schemeClr>
                </a:solidFill>
                <a:latin typeface="Microsoft Yahei"/>
                <a:ea typeface="Microsoft Yahei"/>
                <a:cs typeface="Microsoft Yahei"/>
              </a:rPr>
              <a:t>03</a:t>
            </a:r>
          </a:p>
        </p:txBody>
      </p:sp>
      <p:sp>
        <p:nvSpPr>
          <p:cNvPr id="3" name="TextBox 3"/>
          <p:cNvSpPr txBox="1"/>
          <p:nvPr/>
        </p:nvSpPr>
        <p:spPr>
          <a:xfrm>
            <a:off x="2452006" y="3226434"/>
            <a:ext cx="7286625" cy="15716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a:solidFill>
                  <a:schemeClr val="dk1">
                    <a:alpha val="100000"/>
                  </a:schemeClr>
                </a:solidFill>
                <a:latin typeface="Microsoft Yahei"/>
                <a:ea typeface="Microsoft Yahei"/>
                <a:cs typeface="Microsoft Yahei"/>
              </a:rPr>
              <a:t>审核发放实施规则</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申请条件与流程</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申请条件</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申请人必须是矿用产品的生产单位或销售单位，且产品必须符合国家相关标准和规定。</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申请流程</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申请人需向矿用产品安全标志审核机构提交书面申请，并提供相关证明文件和资料。</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76" r="27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矿用产品安全标志审核机构在收到申请后，将组织专家对申请材料进行评审，并根据需要进行现场核查和产品检验。</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矿用产品安全标志的审核标准主要包括产品的安全性、可靠性、耐用性以及环保性等方面。</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审核程序与标准</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审核标准</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审核程序</a:t>
            </a:r>
            <a:endParaRPr lang="en-US" sz="1100"/>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https://d.book118.com/518015125014006036</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53</Paragraphs>
  <Slides>13</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13</vt:i4>
      </vt:variant>
    </vt:vector>
  </HeadingPairs>
  <TitlesOfParts>
    <vt:vector baseType="lpstr" size="17">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2024-09-15T05:36:31.392</cp:lastPrinted>
  <dcterms:created xsi:type="dcterms:W3CDTF">2024-09-14T21:36:31Z</dcterms:created>
  <dcterms:modified xsi:type="dcterms:W3CDTF">2024-09-14T21:36:33Z</dcterms:modified>
</cp:coreProperties>
</file>