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C7F4A2-E8DB-493E-AA6A-FA20F016C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96580B-28DA-4600-B8C3-2F5FF00E4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7DB701-55A6-408A-965B-3014D041D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54B83A-475A-486E-A932-FF29026EC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3B2966-6129-42B0-B9B9-F578F7F78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93BB21-5726-4A6E-8EF1-1808AB9AB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36E295-98B9-4DA7-BF67-078EC53E9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35219F-133F-485D-B16B-A66A0140F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E8EADA-898A-466C-AE7E-77A5644AB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56245F-CD95-4132-8544-C1236938A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4903F6-BDE6-4786-97A8-BE3FD76D0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2704702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金融概述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金融基本概念与功能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货币政策与宏观调控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银行业务与经营风险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证券市场运作与投资策略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保险原理与实务操作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互联网金融发展现状及趋势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金融基本概念与功能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958" r="17958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金融是指货币资金的融通，涉及货币、信用、银行、证券市场、保险等方面。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金融在现代经济中发挥着核心作用，包括优化资源配置、提供支付结算服务、风险管理等。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金融活动通过调节资金供求，促进经济增长和产业升级。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8530" r="853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022" r="1402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金融市场组成要素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金融市场包括货币市场、资本市场、外汇市场、黄金市场等。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金融市场主体包括投资者、融资者、中介机构等。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金融市场客体是指各种金融工具，如股票、债券、基金等。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金融市场价格机制反映资金供求状况，引导资金流向。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金融创新不断涌现，包括互联网金融、绿色金融、普惠金融等。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金融创新提高了金融服务效率和风险管理水平，也带来了新的风险和挑战。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5892" r="1589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91" b="879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金融工具包括原生金融工具和衍生金融工具，如股票、债券、期货、期权等。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金融工具与产品创新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078891" y="1977866"/>
            <a:ext cx="3694081" cy="3705321"/>
            <a:chOff x="4078891" y="1977866"/>
            <a:chExt cx="3694081" cy="3705321"/>
          </a:xfrm>
        </p:grpSpPr>
        <p:sp>
          <p:nvSpPr>
            <p:cNvPr id="3" name="Freeform 3"/>
            <p:cNvSpPr/>
            <p:nvPr/>
          </p:nvSpPr>
          <p:spPr>
            <a:xfrm>
              <a:off x="5357622" y="1977866"/>
              <a:ext cx="2415350" cy="2409920"/>
            </a:xfrm>
            <a:custGeom>
              <a:rect l="l" t="t" r="r" b="b"/>
              <a:pathLst>
                <a:path w="188" h="188">
                  <a:moveTo>
                    <a:pt x="27" y="27"/>
                  </a:moveTo>
                  <a:cubicBezTo>
                    <a:pt x="0" y="54"/>
                    <a:pt x="8" y="106"/>
                    <a:pt x="45" y="143"/>
                  </a:cubicBezTo>
                  <a:cubicBezTo>
                    <a:pt x="81" y="180"/>
                    <a:pt x="134" y="188"/>
                    <a:pt x="161" y="161"/>
                  </a:cubicBezTo>
                  <a:cubicBezTo>
                    <a:pt x="188" y="133"/>
                    <a:pt x="180" y="81"/>
                    <a:pt x="144" y="44"/>
                  </a:cubicBezTo>
                  <a:cubicBezTo>
                    <a:pt x="107" y="7"/>
                    <a:pt x="54" y="0"/>
                    <a:pt x="27" y="27"/>
                  </a:cubicBezTo>
                  <a:close/>
                  <a:moveTo>
                    <a:pt x="136" y="154"/>
                  </a:moveTo>
                  <a:cubicBezTo>
                    <a:pt x="114" y="176"/>
                    <a:pt x="74" y="169"/>
                    <a:pt x="45" y="141"/>
                  </a:cubicBezTo>
                  <a:cubicBezTo>
                    <a:pt x="16" y="112"/>
                    <a:pt x="10" y="71"/>
                    <a:pt x="31" y="50"/>
                  </a:cubicBezTo>
                  <a:cubicBezTo>
                    <a:pt x="53" y="29"/>
                    <a:pt x="93" y="35"/>
                    <a:pt x="122" y="64"/>
                  </a:cubicBezTo>
                  <a:cubicBezTo>
                    <a:pt x="151" y="92"/>
                    <a:pt x="157" y="133"/>
                    <a:pt x="136" y="15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840891" y="3678460"/>
              <a:ext cx="2566702" cy="2004727"/>
            </a:xfrm>
            <a:custGeom>
              <a:rect l="l" t="t" r="r" b="b"/>
              <a:pathLst>
                <a:path w="200" h="156">
                  <a:moveTo>
                    <a:pt x="193" y="61"/>
                  </a:moveTo>
                  <a:cubicBezTo>
                    <a:pt x="186" y="23"/>
                    <a:pt x="139" y="0"/>
                    <a:pt x="88" y="9"/>
                  </a:cubicBezTo>
                  <a:cubicBezTo>
                    <a:pt x="36" y="18"/>
                    <a:pt x="0" y="57"/>
                    <a:pt x="7" y="95"/>
                  </a:cubicBezTo>
                  <a:cubicBezTo>
                    <a:pt x="14" y="133"/>
                    <a:pt x="61" y="156"/>
                    <a:pt x="113" y="147"/>
                  </a:cubicBezTo>
                  <a:cubicBezTo>
                    <a:pt x="164" y="138"/>
                    <a:pt x="200" y="99"/>
                    <a:pt x="193" y="61"/>
                  </a:cubicBezTo>
                  <a:close/>
                  <a:moveTo>
                    <a:pt x="27" y="78"/>
                  </a:moveTo>
                  <a:cubicBezTo>
                    <a:pt x="22" y="48"/>
                    <a:pt x="50" y="18"/>
                    <a:pt x="90" y="11"/>
                  </a:cubicBezTo>
                  <a:cubicBezTo>
                    <a:pt x="130" y="4"/>
                    <a:pt x="167" y="22"/>
                    <a:pt x="172" y="51"/>
                  </a:cubicBezTo>
                  <a:cubicBezTo>
                    <a:pt x="177" y="81"/>
                    <a:pt x="149" y="111"/>
                    <a:pt x="109" y="118"/>
                  </a:cubicBezTo>
                  <a:cubicBezTo>
                    <a:pt x="69" y="125"/>
                    <a:pt x="32" y="107"/>
                    <a:pt x="27" y="7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4078891" y="2296668"/>
              <a:ext cx="1961483" cy="2545080"/>
            </a:xfrm>
            <a:custGeom>
              <a:rect l="l" t="t" r="r" b="b"/>
              <a:pathLst>
                <a:path w="153" h="198">
                  <a:moveTo>
                    <a:pt x="63" y="193"/>
                  </a:moveTo>
                  <a:cubicBezTo>
                    <a:pt x="101" y="198"/>
                    <a:pt x="138" y="161"/>
                    <a:pt x="146" y="109"/>
                  </a:cubicBezTo>
                  <a:cubicBezTo>
                    <a:pt x="153" y="57"/>
                    <a:pt x="128" y="11"/>
                    <a:pt x="90" y="5"/>
                  </a:cubicBezTo>
                  <a:cubicBezTo>
                    <a:pt x="51" y="0"/>
                    <a:pt x="14" y="37"/>
                    <a:pt x="7" y="89"/>
                  </a:cubicBezTo>
                  <a:cubicBezTo>
                    <a:pt x="0" y="141"/>
                    <a:pt x="25" y="187"/>
                    <a:pt x="63" y="193"/>
                  </a:cubicBezTo>
                  <a:close/>
                  <a:moveTo>
                    <a:pt x="100" y="30"/>
                  </a:moveTo>
                  <a:cubicBezTo>
                    <a:pt x="129" y="34"/>
                    <a:pt x="149" y="70"/>
                    <a:pt x="143" y="110"/>
                  </a:cubicBezTo>
                  <a:cubicBezTo>
                    <a:pt x="137" y="151"/>
                    <a:pt x="109" y="180"/>
                    <a:pt x="79" y="176"/>
                  </a:cubicBezTo>
                  <a:cubicBezTo>
                    <a:pt x="49" y="171"/>
                    <a:pt x="29" y="135"/>
                    <a:pt x="35" y="95"/>
                  </a:cubicBezTo>
                  <a:cubicBezTo>
                    <a:pt x="41" y="55"/>
                    <a:pt x="70" y="25"/>
                    <a:pt x="100" y="3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862351" y="4407027"/>
              <a:ext cx="523684" cy="547497"/>
            </a:xfrm>
            <a:custGeom>
              <a:rect l="l" t="t" r="r" b="b"/>
              <a:pathLst>
                <a:path w="485" h="507">
                  <a:moveTo>
                    <a:pt x="161" y="500"/>
                  </a:moveTo>
                  <a:cubicBezTo>
                    <a:pt x="133" y="483"/>
                    <a:pt x="23" y="368"/>
                    <a:pt x="7" y="338"/>
                  </a:cubicBezTo>
                  <a:cubicBezTo>
                    <a:pt x="2" y="329"/>
                    <a:pt x="0" y="318"/>
                    <a:pt x="2" y="308"/>
                  </a:cubicBezTo>
                  <a:cubicBezTo>
                    <a:pt x="3" y="298"/>
                    <a:pt x="7" y="288"/>
                    <a:pt x="15" y="280"/>
                  </a:cubicBezTo>
                  <a:cubicBezTo>
                    <a:pt x="254" y="30"/>
                    <a:pt x="254" y="30"/>
                    <a:pt x="254" y="30"/>
                  </a:cubicBezTo>
                  <a:cubicBezTo>
                    <a:pt x="265" y="18"/>
                    <a:pt x="279" y="11"/>
                    <a:pt x="295" y="9"/>
                  </a:cubicBezTo>
                  <a:cubicBezTo>
                    <a:pt x="364" y="2"/>
                    <a:pt x="364" y="2"/>
                    <a:pt x="364" y="2"/>
                  </a:cubicBezTo>
                  <a:cubicBezTo>
                    <a:pt x="385" y="0"/>
                    <a:pt x="404" y="7"/>
                    <a:pt x="420" y="22"/>
                  </a:cubicBezTo>
                  <a:cubicBezTo>
                    <a:pt x="463" y="68"/>
                    <a:pt x="463" y="68"/>
                    <a:pt x="463" y="68"/>
                  </a:cubicBezTo>
                  <a:cubicBezTo>
                    <a:pt x="478" y="84"/>
                    <a:pt x="485" y="104"/>
                    <a:pt x="482" y="126"/>
                  </a:cubicBezTo>
                  <a:cubicBezTo>
                    <a:pt x="475" y="198"/>
                    <a:pt x="475" y="198"/>
                    <a:pt x="475" y="198"/>
                  </a:cubicBezTo>
                  <a:cubicBezTo>
                    <a:pt x="474" y="215"/>
                    <a:pt x="467" y="229"/>
                    <a:pt x="456" y="241"/>
                  </a:cubicBezTo>
                  <a:cubicBezTo>
                    <a:pt x="217" y="492"/>
                    <a:pt x="217" y="492"/>
                    <a:pt x="217" y="492"/>
                  </a:cubicBezTo>
                  <a:cubicBezTo>
                    <a:pt x="209" y="500"/>
                    <a:pt x="200" y="504"/>
                    <a:pt x="190" y="506"/>
                  </a:cubicBezTo>
                  <a:cubicBezTo>
                    <a:pt x="181" y="507"/>
                    <a:pt x="170" y="505"/>
                    <a:pt x="161" y="500"/>
                  </a:cubicBezTo>
                  <a:close/>
                  <a:moveTo>
                    <a:pt x="376" y="65"/>
                  </a:moveTo>
                  <a:cubicBezTo>
                    <a:pt x="351" y="65"/>
                    <a:pt x="330" y="87"/>
                    <a:pt x="330" y="113"/>
                  </a:cubicBezTo>
                  <a:cubicBezTo>
                    <a:pt x="330" y="140"/>
                    <a:pt x="351" y="161"/>
                    <a:pt x="376" y="161"/>
                  </a:cubicBezTo>
                  <a:cubicBezTo>
                    <a:pt x="402" y="161"/>
                    <a:pt x="422" y="140"/>
                    <a:pt x="422" y="113"/>
                  </a:cubicBezTo>
                  <a:cubicBezTo>
                    <a:pt x="422" y="87"/>
                    <a:pt x="402" y="65"/>
                    <a:pt x="376" y="6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4891754" y="3332512"/>
              <a:ext cx="557689" cy="445579"/>
            </a:xfrm>
            <a:custGeom>
              <a:rect l="l" t="t" r="r" b="b"/>
              <a:pathLst>
                <a:path w="516" h="412">
                  <a:moveTo>
                    <a:pt x="172" y="348"/>
                  </a:moveTo>
                  <a:cubicBezTo>
                    <a:pt x="22" y="348"/>
                    <a:pt x="22" y="348"/>
                    <a:pt x="22" y="348"/>
                  </a:cubicBezTo>
                  <a:cubicBezTo>
                    <a:pt x="10" y="348"/>
                    <a:pt x="0" y="338"/>
                    <a:pt x="0" y="326"/>
                  </a:cubicBezTo>
                  <a:cubicBezTo>
                    <a:pt x="0" y="296"/>
                    <a:pt x="0" y="296"/>
                    <a:pt x="0" y="296"/>
                  </a:cubicBezTo>
                  <a:cubicBezTo>
                    <a:pt x="0" y="284"/>
                    <a:pt x="10" y="274"/>
                    <a:pt x="22" y="274"/>
                  </a:cubicBezTo>
                  <a:cubicBezTo>
                    <a:pt x="142" y="274"/>
                    <a:pt x="142" y="274"/>
                    <a:pt x="142" y="274"/>
                  </a:cubicBezTo>
                  <a:cubicBezTo>
                    <a:pt x="147" y="301"/>
                    <a:pt x="158" y="326"/>
                    <a:pt x="172" y="348"/>
                  </a:cubicBezTo>
                  <a:close/>
                  <a:moveTo>
                    <a:pt x="349" y="160"/>
                  </a:moveTo>
                  <a:cubicBezTo>
                    <a:pt x="349" y="216"/>
                    <a:pt x="349" y="216"/>
                    <a:pt x="349" y="216"/>
                  </a:cubicBezTo>
                  <a:cubicBezTo>
                    <a:pt x="367" y="217"/>
                    <a:pt x="381" y="219"/>
                    <a:pt x="391" y="221"/>
                  </a:cubicBezTo>
                  <a:cubicBezTo>
                    <a:pt x="402" y="224"/>
                    <a:pt x="411" y="229"/>
                    <a:pt x="417" y="237"/>
                  </a:cubicBezTo>
                  <a:cubicBezTo>
                    <a:pt x="424" y="245"/>
                    <a:pt x="427" y="257"/>
                    <a:pt x="427" y="273"/>
                  </a:cubicBezTo>
                  <a:cubicBezTo>
                    <a:pt x="427" y="289"/>
                    <a:pt x="425" y="302"/>
                    <a:pt x="420" y="311"/>
                  </a:cubicBezTo>
                  <a:cubicBezTo>
                    <a:pt x="415" y="321"/>
                    <a:pt x="408" y="327"/>
                    <a:pt x="398" y="331"/>
                  </a:cubicBezTo>
                  <a:cubicBezTo>
                    <a:pt x="388" y="335"/>
                    <a:pt x="374" y="338"/>
                    <a:pt x="356" y="338"/>
                  </a:cubicBezTo>
                  <a:cubicBezTo>
                    <a:pt x="349" y="338"/>
                    <a:pt x="349" y="338"/>
                    <a:pt x="349" y="338"/>
                  </a:cubicBezTo>
                  <a:cubicBezTo>
                    <a:pt x="349" y="360"/>
                    <a:pt x="349" y="360"/>
                    <a:pt x="349" y="360"/>
                  </a:cubicBezTo>
                  <a:cubicBezTo>
                    <a:pt x="327" y="360"/>
                    <a:pt x="327" y="360"/>
                    <a:pt x="327" y="360"/>
                  </a:cubicBezTo>
                  <a:cubicBezTo>
                    <a:pt x="327" y="338"/>
                    <a:pt x="327" y="338"/>
                    <a:pt x="327" y="338"/>
                  </a:cubicBezTo>
                  <a:cubicBezTo>
                    <a:pt x="315" y="338"/>
                    <a:pt x="304" y="337"/>
                    <a:pt x="295" y="336"/>
                  </a:cubicBezTo>
                  <a:cubicBezTo>
                    <a:pt x="286" y="334"/>
                    <a:pt x="278" y="331"/>
                    <a:pt x="271" y="326"/>
                  </a:cubicBezTo>
                  <a:cubicBezTo>
                    <a:pt x="264" y="322"/>
                    <a:pt x="259" y="316"/>
                    <a:pt x="255" y="307"/>
                  </a:cubicBezTo>
                  <a:cubicBezTo>
                    <a:pt x="251" y="299"/>
                    <a:pt x="249" y="289"/>
                    <a:pt x="249" y="278"/>
                  </a:cubicBezTo>
                  <a:cubicBezTo>
                    <a:pt x="249" y="270"/>
                    <a:pt x="249" y="270"/>
                    <a:pt x="249" y="270"/>
                  </a:cubicBezTo>
                  <a:cubicBezTo>
                    <a:pt x="285" y="270"/>
                    <a:pt x="285" y="270"/>
                    <a:pt x="285" y="270"/>
                  </a:cubicBezTo>
                  <a:cubicBezTo>
                    <a:pt x="285" y="279"/>
                    <a:pt x="285" y="286"/>
                    <a:pt x="287" y="291"/>
                  </a:cubicBezTo>
                  <a:cubicBezTo>
                    <a:pt x="288" y="296"/>
                    <a:pt x="291" y="299"/>
                    <a:pt x="294" y="301"/>
                  </a:cubicBezTo>
                  <a:cubicBezTo>
                    <a:pt x="297" y="304"/>
                    <a:pt x="301" y="305"/>
                    <a:pt x="305" y="306"/>
                  </a:cubicBezTo>
                  <a:cubicBezTo>
                    <a:pt x="309" y="306"/>
                    <a:pt x="316" y="307"/>
                    <a:pt x="327" y="308"/>
                  </a:cubicBezTo>
                  <a:cubicBezTo>
                    <a:pt x="327" y="246"/>
                    <a:pt x="327" y="246"/>
                    <a:pt x="327" y="246"/>
                  </a:cubicBezTo>
                  <a:cubicBezTo>
                    <a:pt x="313" y="245"/>
                    <a:pt x="302" y="244"/>
                    <a:pt x="294" y="243"/>
                  </a:cubicBezTo>
                  <a:cubicBezTo>
                    <a:pt x="286" y="241"/>
                    <a:pt x="278" y="239"/>
                    <a:pt x="272" y="235"/>
                  </a:cubicBezTo>
                  <a:cubicBezTo>
                    <a:pt x="265" y="231"/>
                    <a:pt x="260" y="225"/>
                    <a:pt x="257" y="217"/>
                  </a:cubicBezTo>
                  <a:cubicBezTo>
                    <a:pt x="253" y="210"/>
                    <a:pt x="251" y="199"/>
                    <a:pt x="251" y="187"/>
                  </a:cubicBezTo>
                  <a:cubicBezTo>
                    <a:pt x="251" y="171"/>
                    <a:pt x="255" y="159"/>
                    <a:pt x="261" y="150"/>
                  </a:cubicBezTo>
                  <a:cubicBezTo>
                    <a:pt x="267" y="142"/>
                    <a:pt x="276" y="136"/>
                    <a:pt x="286" y="133"/>
                  </a:cubicBezTo>
                  <a:cubicBezTo>
                    <a:pt x="297" y="130"/>
                    <a:pt x="311" y="129"/>
                    <a:pt x="327" y="129"/>
                  </a:cubicBezTo>
                  <a:cubicBezTo>
                    <a:pt x="327" y="109"/>
                    <a:pt x="327" y="109"/>
                    <a:pt x="327" y="109"/>
                  </a:cubicBezTo>
                  <a:cubicBezTo>
                    <a:pt x="349" y="109"/>
                    <a:pt x="349" y="109"/>
                    <a:pt x="349" y="109"/>
                  </a:cubicBezTo>
                  <a:cubicBezTo>
                    <a:pt x="349" y="129"/>
                    <a:pt x="349" y="129"/>
                    <a:pt x="349" y="129"/>
                  </a:cubicBezTo>
                  <a:cubicBezTo>
                    <a:pt x="367" y="129"/>
                    <a:pt x="381" y="131"/>
                    <a:pt x="391" y="134"/>
                  </a:cubicBezTo>
                  <a:cubicBezTo>
                    <a:pt x="401" y="137"/>
                    <a:pt x="409" y="142"/>
                    <a:pt x="414" y="151"/>
                  </a:cubicBezTo>
                  <a:cubicBezTo>
                    <a:pt x="420" y="160"/>
                    <a:pt x="422" y="172"/>
                    <a:pt x="422" y="190"/>
                  </a:cubicBezTo>
                  <a:cubicBezTo>
                    <a:pt x="387" y="190"/>
                    <a:pt x="387" y="190"/>
                    <a:pt x="387" y="190"/>
                  </a:cubicBezTo>
                  <a:cubicBezTo>
                    <a:pt x="387" y="189"/>
                    <a:pt x="387" y="187"/>
                    <a:pt x="387" y="186"/>
                  </a:cubicBezTo>
                  <a:cubicBezTo>
                    <a:pt x="387" y="175"/>
                    <a:pt x="385" y="169"/>
                    <a:pt x="380" y="165"/>
                  </a:cubicBezTo>
                  <a:cubicBezTo>
                    <a:pt x="376" y="162"/>
                    <a:pt x="369" y="160"/>
                    <a:pt x="358" y="160"/>
                  </a:cubicBezTo>
                  <a:cubicBezTo>
                    <a:pt x="349" y="160"/>
                    <a:pt x="349" y="160"/>
                    <a:pt x="349" y="160"/>
                  </a:cubicBezTo>
                  <a:close/>
                  <a:moveTo>
                    <a:pt x="327" y="160"/>
                  </a:moveTo>
                  <a:cubicBezTo>
                    <a:pt x="321" y="160"/>
                    <a:pt x="321" y="160"/>
                    <a:pt x="321" y="160"/>
                  </a:cubicBezTo>
                  <a:cubicBezTo>
                    <a:pt x="313" y="160"/>
                    <a:pt x="307" y="161"/>
                    <a:pt x="302" y="162"/>
                  </a:cubicBezTo>
                  <a:cubicBezTo>
                    <a:pt x="298" y="163"/>
                    <a:pt x="294" y="165"/>
                    <a:pt x="291" y="169"/>
                  </a:cubicBezTo>
                  <a:cubicBezTo>
                    <a:pt x="289" y="172"/>
                    <a:pt x="287" y="178"/>
                    <a:pt x="287" y="186"/>
                  </a:cubicBezTo>
                  <a:cubicBezTo>
                    <a:pt x="287" y="197"/>
                    <a:pt x="291" y="205"/>
                    <a:pt x="297" y="209"/>
                  </a:cubicBezTo>
                  <a:cubicBezTo>
                    <a:pt x="304" y="213"/>
                    <a:pt x="314" y="216"/>
                    <a:pt x="327" y="216"/>
                  </a:cubicBezTo>
                  <a:cubicBezTo>
                    <a:pt x="327" y="160"/>
                    <a:pt x="327" y="160"/>
                    <a:pt x="327" y="160"/>
                  </a:cubicBezTo>
                  <a:close/>
                  <a:moveTo>
                    <a:pt x="349" y="246"/>
                  </a:moveTo>
                  <a:cubicBezTo>
                    <a:pt x="349" y="308"/>
                    <a:pt x="349" y="308"/>
                    <a:pt x="349" y="308"/>
                  </a:cubicBezTo>
                  <a:cubicBezTo>
                    <a:pt x="356" y="308"/>
                    <a:pt x="356" y="308"/>
                    <a:pt x="356" y="308"/>
                  </a:cubicBezTo>
                  <a:cubicBezTo>
                    <a:pt x="368" y="308"/>
                    <a:pt x="377" y="305"/>
                    <a:pt x="383" y="301"/>
                  </a:cubicBezTo>
                  <a:cubicBezTo>
                    <a:pt x="388" y="297"/>
                    <a:pt x="391" y="289"/>
                    <a:pt x="391" y="277"/>
                  </a:cubicBezTo>
                  <a:cubicBezTo>
                    <a:pt x="391" y="268"/>
                    <a:pt x="390" y="262"/>
                    <a:pt x="386" y="257"/>
                  </a:cubicBezTo>
                  <a:cubicBezTo>
                    <a:pt x="383" y="253"/>
                    <a:pt x="379" y="250"/>
                    <a:pt x="374" y="249"/>
                  </a:cubicBezTo>
                  <a:cubicBezTo>
                    <a:pt x="369" y="248"/>
                    <a:pt x="361" y="247"/>
                    <a:pt x="349" y="246"/>
                  </a:cubicBezTo>
                  <a:close/>
                  <a:moveTo>
                    <a:pt x="338" y="382"/>
                  </a:moveTo>
                  <a:cubicBezTo>
                    <a:pt x="379" y="382"/>
                    <a:pt x="415" y="365"/>
                    <a:pt x="442" y="339"/>
                  </a:cubicBezTo>
                  <a:cubicBezTo>
                    <a:pt x="469" y="312"/>
                    <a:pt x="485" y="275"/>
                    <a:pt x="485" y="235"/>
                  </a:cubicBezTo>
                  <a:cubicBezTo>
                    <a:pt x="485" y="194"/>
                    <a:pt x="469" y="157"/>
                    <a:pt x="442" y="131"/>
                  </a:cubicBezTo>
                  <a:cubicBezTo>
                    <a:pt x="415" y="104"/>
                    <a:pt x="379" y="88"/>
                    <a:pt x="338" y="88"/>
                  </a:cubicBezTo>
                  <a:cubicBezTo>
                    <a:pt x="298" y="88"/>
                    <a:pt x="261" y="104"/>
                    <a:pt x="234" y="131"/>
                  </a:cubicBezTo>
                  <a:cubicBezTo>
                    <a:pt x="208" y="157"/>
                    <a:pt x="191" y="194"/>
                    <a:pt x="191" y="235"/>
                  </a:cubicBezTo>
                  <a:cubicBezTo>
                    <a:pt x="191" y="275"/>
                    <a:pt x="208" y="312"/>
                    <a:pt x="234" y="339"/>
                  </a:cubicBezTo>
                  <a:cubicBezTo>
                    <a:pt x="261" y="365"/>
                    <a:pt x="298" y="382"/>
                    <a:pt x="338" y="382"/>
                  </a:cubicBezTo>
                  <a:close/>
                  <a:moveTo>
                    <a:pt x="464" y="360"/>
                  </a:moveTo>
                  <a:cubicBezTo>
                    <a:pt x="496" y="328"/>
                    <a:pt x="516" y="284"/>
                    <a:pt x="516" y="235"/>
                  </a:cubicBezTo>
                  <a:cubicBezTo>
                    <a:pt x="516" y="186"/>
                    <a:pt x="496" y="141"/>
                    <a:pt x="464" y="109"/>
                  </a:cubicBezTo>
                  <a:cubicBezTo>
                    <a:pt x="432" y="77"/>
                    <a:pt x="387" y="57"/>
                    <a:pt x="338" y="57"/>
                  </a:cubicBezTo>
                  <a:cubicBezTo>
                    <a:pt x="289" y="57"/>
                    <a:pt x="245" y="77"/>
                    <a:pt x="213" y="109"/>
                  </a:cubicBezTo>
                  <a:cubicBezTo>
                    <a:pt x="181" y="141"/>
                    <a:pt x="161" y="186"/>
                    <a:pt x="161" y="235"/>
                  </a:cubicBezTo>
                  <a:cubicBezTo>
                    <a:pt x="161" y="284"/>
                    <a:pt x="181" y="328"/>
                    <a:pt x="213" y="360"/>
                  </a:cubicBezTo>
                  <a:cubicBezTo>
                    <a:pt x="245" y="392"/>
                    <a:pt x="289" y="412"/>
                    <a:pt x="338" y="412"/>
                  </a:cubicBezTo>
                  <a:cubicBezTo>
                    <a:pt x="387" y="412"/>
                    <a:pt x="432" y="392"/>
                    <a:pt x="464" y="360"/>
                  </a:cubicBezTo>
                  <a:close/>
                  <a:moveTo>
                    <a:pt x="219" y="73"/>
                  </a:moveTo>
                  <a:cubicBezTo>
                    <a:pt x="22" y="73"/>
                    <a:pt x="22" y="73"/>
                    <a:pt x="22" y="73"/>
                  </a:cubicBezTo>
                  <a:cubicBezTo>
                    <a:pt x="10" y="73"/>
                    <a:pt x="0" y="63"/>
                    <a:pt x="0" y="51"/>
                  </a:cubicBezTo>
                  <a:cubicBezTo>
                    <a:pt x="0" y="22"/>
                    <a:pt x="0" y="22"/>
                    <a:pt x="0" y="22"/>
                  </a:cubicBezTo>
                  <a:cubicBezTo>
                    <a:pt x="0" y="10"/>
                    <a:pt x="10" y="0"/>
                    <a:pt x="22" y="0"/>
                  </a:cubicBezTo>
                  <a:cubicBezTo>
                    <a:pt x="322" y="0"/>
                    <a:pt x="322" y="0"/>
                    <a:pt x="322" y="0"/>
                  </a:cubicBezTo>
                  <a:cubicBezTo>
                    <a:pt x="334" y="0"/>
                    <a:pt x="344" y="10"/>
                    <a:pt x="344" y="22"/>
                  </a:cubicBezTo>
                  <a:cubicBezTo>
                    <a:pt x="344" y="34"/>
                    <a:pt x="344" y="34"/>
                    <a:pt x="344" y="34"/>
                  </a:cubicBezTo>
                  <a:cubicBezTo>
                    <a:pt x="342" y="34"/>
                    <a:pt x="340" y="34"/>
                    <a:pt x="338" y="34"/>
                  </a:cubicBezTo>
                  <a:cubicBezTo>
                    <a:pt x="294" y="34"/>
                    <a:pt x="253" y="49"/>
                    <a:pt x="219" y="73"/>
                  </a:cubicBezTo>
                  <a:close/>
                  <a:moveTo>
                    <a:pt x="150" y="165"/>
                  </a:moveTo>
                  <a:cubicBezTo>
                    <a:pt x="22" y="165"/>
                    <a:pt x="22" y="165"/>
                    <a:pt x="22" y="165"/>
                  </a:cubicBezTo>
                  <a:cubicBezTo>
                    <a:pt x="10" y="165"/>
                    <a:pt x="0" y="155"/>
                    <a:pt x="0" y="143"/>
                  </a:cubicBezTo>
                  <a:cubicBezTo>
                    <a:pt x="0" y="113"/>
                    <a:pt x="0" y="113"/>
                    <a:pt x="0" y="113"/>
                  </a:cubicBezTo>
                  <a:cubicBezTo>
                    <a:pt x="0" y="101"/>
                    <a:pt x="10" y="91"/>
                    <a:pt x="22" y="91"/>
                  </a:cubicBezTo>
                  <a:cubicBezTo>
                    <a:pt x="198" y="91"/>
                    <a:pt x="198" y="91"/>
                    <a:pt x="198" y="91"/>
                  </a:cubicBezTo>
                  <a:cubicBezTo>
                    <a:pt x="177" y="112"/>
                    <a:pt x="161" y="137"/>
                    <a:pt x="150" y="165"/>
                  </a:cubicBezTo>
                  <a:close/>
                  <a:moveTo>
                    <a:pt x="139" y="256"/>
                  </a:moveTo>
                  <a:cubicBezTo>
                    <a:pt x="22" y="256"/>
                    <a:pt x="22" y="256"/>
                    <a:pt x="22" y="256"/>
                  </a:cubicBezTo>
                  <a:cubicBezTo>
                    <a:pt x="10" y="256"/>
                    <a:pt x="0" y="246"/>
                    <a:pt x="0" y="234"/>
                  </a:cubicBezTo>
                  <a:cubicBezTo>
                    <a:pt x="0" y="205"/>
                    <a:pt x="0" y="205"/>
                    <a:pt x="0" y="205"/>
                  </a:cubicBezTo>
                  <a:cubicBezTo>
                    <a:pt x="0" y="193"/>
                    <a:pt x="10" y="183"/>
                    <a:pt x="22" y="183"/>
                  </a:cubicBezTo>
                  <a:cubicBezTo>
                    <a:pt x="144" y="183"/>
                    <a:pt x="144" y="183"/>
                    <a:pt x="144" y="183"/>
                  </a:cubicBezTo>
                  <a:cubicBezTo>
                    <a:pt x="140" y="199"/>
                    <a:pt x="138" y="217"/>
                    <a:pt x="138" y="235"/>
                  </a:cubicBezTo>
                  <a:cubicBezTo>
                    <a:pt x="138" y="242"/>
                    <a:pt x="138" y="249"/>
                    <a:pt x="139" y="25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249258" y="3015710"/>
              <a:ext cx="496538" cy="409956"/>
            </a:xfrm>
            <a:custGeom>
              <a:rect l="l" t="t" r="r" b="b"/>
              <a:pathLst>
                <a:path w="505" h="417">
                  <a:moveTo>
                    <a:pt x="368" y="285"/>
                  </a:moveTo>
                  <a:cubicBezTo>
                    <a:pt x="426" y="288"/>
                    <a:pt x="448" y="325"/>
                    <a:pt x="485" y="364"/>
                  </a:cubicBezTo>
                  <a:cubicBezTo>
                    <a:pt x="486" y="336"/>
                    <a:pt x="486" y="310"/>
                    <a:pt x="480" y="282"/>
                  </a:cubicBezTo>
                  <a:cubicBezTo>
                    <a:pt x="481" y="282"/>
                    <a:pt x="481" y="282"/>
                    <a:pt x="481" y="282"/>
                  </a:cubicBezTo>
                  <a:cubicBezTo>
                    <a:pt x="494" y="282"/>
                    <a:pt x="505" y="270"/>
                    <a:pt x="505" y="256"/>
                  </a:cubicBezTo>
                  <a:cubicBezTo>
                    <a:pt x="505" y="200"/>
                    <a:pt x="505" y="82"/>
                    <a:pt x="505" y="26"/>
                  </a:cubicBezTo>
                  <a:cubicBezTo>
                    <a:pt x="505" y="12"/>
                    <a:pt x="494" y="0"/>
                    <a:pt x="481" y="0"/>
                  </a:cubicBezTo>
                  <a:cubicBezTo>
                    <a:pt x="381" y="0"/>
                    <a:pt x="281" y="0"/>
                    <a:pt x="181" y="0"/>
                  </a:cubicBezTo>
                  <a:cubicBezTo>
                    <a:pt x="168" y="0"/>
                    <a:pt x="157" y="12"/>
                    <a:pt x="157" y="26"/>
                  </a:cubicBezTo>
                  <a:cubicBezTo>
                    <a:pt x="157" y="32"/>
                    <a:pt x="157" y="32"/>
                    <a:pt x="157" y="32"/>
                  </a:cubicBezTo>
                  <a:cubicBezTo>
                    <a:pt x="328" y="32"/>
                    <a:pt x="328" y="32"/>
                    <a:pt x="328" y="32"/>
                  </a:cubicBezTo>
                  <a:cubicBezTo>
                    <a:pt x="348" y="32"/>
                    <a:pt x="364" y="47"/>
                    <a:pt x="367" y="67"/>
                  </a:cubicBezTo>
                  <a:cubicBezTo>
                    <a:pt x="368" y="67"/>
                    <a:pt x="368" y="67"/>
                    <a:pt x="368" y="67"/>
                  </a:cubicBezTo>
                  <a:cubicBezTo>
                    <a:pt x="447" y="67"/>
                    <a:pt x="447" y="67"/>
                    <a:pt x="447" y="67"/>
                  </a:cubicBezTo>
                  <a:cubicBezTo>
                    <a:pt x="452" y="67"/>
                    <a:pt x="456" y="72"/>
                    <a:pt x="456" y="78"/>
                  </a:cubicBezTo>
                  <a:cubicBezTo>
                    <a:pt x="456" y="78"/>
                    <a:pt x="456" y="78"/>
                    <a:pt x="456" y="78"/>
                  </a:cubicBezTo>
                  <a:cubicBezTo>
                    <a:pt x="456" y="84"/>
                    <a:pt x="452" y="89"/>
                    <a:pt x="447" y="89"/>
                  </a:cubicBezTo>
                  <a:cubicBezTo>
                    <a:pt x="368" y="89"/>
                    <a:pt x="368" y="89"/>
                    <a:pt x="368" y="89"/>
                  </a:cubicBezTo>
                  <a:cubicBezTo>
                    <a:pt x="368" y="125"/>
                    <a:pt x="368" y="125"/>
                    <a:pt x="368" y="125"/>
                  </a:cubicBezTo>
                  <a:cubicBezTo>
                    <a:pt x="447" y="125"/>
                    <a:pt x="447" y="125"/>
                    <a:pt x="447" y="125"/>
                  </a:cubicBezTo>
                  <a:cubicBezTo>
                    <a:pt x="452" y="125"/>
                    <a:pt x="456" y="129"/>
                    <a:pt x="456" y="135"/>
                  </a:cubicBezTo>
                  <a:cubicBezTo>
                    <a:pt x="456" y="135"/>
                    <a:pt x="456" y="135"/>
                    <a:pt x="456" y="135"/>
                  </a:cubicBezTo>
                  <a:cubicBezTo>
                    <a:pt x="456" y="141"/>
                    <a:pt x="452" y="146"/>
                    <a:pt x="447" y="146"/>
                  </a:cubicBezTo>
                  <a:cubicBezTo>
                    <a:pt x="368" y="146"/>
                    <a:pt x="368" y="146"/>
                    <a:pt x="368" y="146"/>
                  </a:cubicBezTo>
                  <a:cubicBezTo>
                    <a:pt x="368" y="186"/>
                    <a:pt x="368" y="186"/>
                    <a:pt x="368" y="186"/>
                  </a:cubicBezTo>
                  <a:cubicBezTo>
                    <a:pt x="447" y="186"/>
                    <a:pt x="447" y="186"/>
                    <a:pt x="447" y="186"/>
                  </a:cubicBezTo>
                  <a:cubicBezTo>
                    <a:pt x="452" y="186"/>
                    <a:pt x="456" y="190"/>
                    <a:pt x="456" y="196"/>
                  </a:cubicBezTo>
                  <a:cubicBezTo>
                    <a:pt x="456" y="196"/>
                    <a:pt x="456" y="196"/>
                    <a:pt x="456" y="196"/>
                  </a:cubicBezTo>
                  <a:cubicBezTo>
                    <a:pt x="456" y="202"/>
                    <a:pt x="452" y="207"/>
                    <a:pt x="447" y="207"/>
                  </a:cubicBezTo>
                  <a:cubicBezTo>
                    <a:pt x="368" y="207"/>
                    <a:pt x="368" y="207"/>
                    <a:pt x="368" y="207"/>
                  </a:cubicBezTo>
                  <a:cubicBezTo>
                    <a:pt x="368" y="285"/>
                    <a:pt x="368" y="285"/>
                    <a:pt x="368" y="285"/>
                  </a:cubicBezTo>
                  <a:close/>
                  <a:moveTo>
                    <a:pt x="348" y="311"/>
                  </a:moveTo>
                  <a:cubicBezTo>
                    <a:pt x="348" y="318"/>
                    <a:pt x="346" y="325"/>
                    <a:pt x="341" y="330"/>
                  </a:cubicBezTo>
                  <a:cubicBezTo>
                    <a:pt x="336" y="335"/>
                    <a:pt x="330" y="337"/>
                    <a:pt x="323" y="337"/>
                  </a:cubicBezTo>
                  <a:cubicBezTo>
                    <a:pt x="229" y="334"/>
                    <a:pt x="109" y="320"/>
                    <a:pt x="49" y="386"/>
                  </a:cubicBezTo>
                  <a:cubicBezTo>
                    <a:pt x="39" y="397"/>
                    <a:pt x="29" y="407"/>
                    <a:pt x="20" y="417"/>
                  </a:cubicBezTo>
                  <a:cubicBezTo>
                    <a:pt x="19" y="389"/>
                    <a:pt x="19" y="363"/>
                    <a:pt x="25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11" y="335"/>
                    <a:pt x="0" y="323"/>
                    <a:pt x="0" y="309"/>
                  </a:cubicBezTo>
                  <a:cubicBezTo>
                    <a:pt x="0" y="79"/>
                    <a:pt x="0" y="79"/>
                    <a:pt x="0" y="79"/>
                  </a:cubicBezTo>
                  <a:cubicBezTo>
                    <a:pt x="0" y="65"/>
                    <a:pt x="11" y="53"/>
                    <a:pt x="24" y="53"/>
                  </a:cubicBezTo>
                  <a:cubicBezTo>
                    <a:pt x="124" y="53"/>
                    <a:pt x="224" y="53"/>
                    <a:pt x="324" y="53"/>
                  </a:cubicBezTo>
                  <a:cubicBezTo>
                    <a:pt x="337" y="53"/>
                    <a:pt x="348" y="65"/>
                    <a:pt x="348" y="79"/>
                  </a:cubicBezTo>
                  <a:cubicBezTo>
                    <a:pt x="348" y="136"/>
                    <a:pt x="348" y="255"/>
                    <a:pt x="348" y="311"/>
                  </a:cubicBezTo>
                  <a:close/>
                  <a:moveTo>
                    <a:pt x="58" y="119"/>
                  </a:moveTo>
                  <a:cubicBezTo>
                    <a:pt x="290" y="119"/>
                    <a:pt x="290" y="119"/>
                    <a:pt x="290" y="119"/>
                  </a:cubicBezTo>
                  <a:cubicBezTo>
                    <a:pt x="295" y="119"/>
                    <a:pt x="300" y="124"/>
                    <a:pt x="300" y="129"/>
                  </a:cubicBezTo>
                  <a:cubicBezTo>
                    <a:pt x="300" y="129"/>
                    <a:pt x="300" y="129"/>
                    <a:pt x="300" y="129"/>
                  </a:cubicBezTo>
                  <a:cubicBezTo>
                    <a:pt x="300" y="135"/>
                    <a:pt x="295" y="140"/>
                    <a:pt x="290" y="140"/>
                  </a:cubicBezTo>
                  <a:cubicBezTo>
                    <a:pt x="58" y="140"/>
                    <a:pt x="58" y="140"/>
                    <a:pt x="58" y="140"/>
                  </a:cubicBezTo>
                  <a:cubicBezTo>
                    <a:pt x="53" y="140"/>
                    <a:pt x="48" y="135"/>
                    <a:pt x="48" y="129"/>
                  </a:cubicBezTo>
                  <a:cubicBezTo>
                    <a:pt x="48" y="129"/>
                    <a:pt x="48" y="129"/>
                    <a:pt x="48" y="129"/>
                  </a:cubicBezTo>
                  <a:cubicBezTo>
                    <a:pt x="48" y="124"/>
                    <a:pt x="53" y="119"/>
                    <a:pt x="58" y="119"/>
                  </a:cubicBezTo>
                  <a:close/>
                  <a:moveTo>
                    <a:pt x="58" y="176"/>
                  </a:moveTo>
                  <a:cubicBezTo>
                    <a:pt x="290" y="176"/>
                    <a:pt x="290" y="176"/>
                    <a:pt x="290" y="176"/>
                  </a:cubicBezTo>
                  <a:cubicBezTo>
                    <a:pt x="295" y="176"/>
                    <a:pt x="300" y="181"/>
                    <a:pt x="300" y="187"/>
                  </a:cubicBezTo>
                  <a:cubicBezTo>
                    <a:pt x="300" y="187"/>
                    <a:pt x="300" y="187"/>
                    <a:pt x="300" y="187"/>
                  </a:cubicBezTo>
                  <a:cubicBezTo>
                    <a:pt x="300" y="193"/>
                    <a:pt x="295" y="198"/>
                    <a:pt x="290" y="198"/>
                  </a:cubicBezTo>
                  <a:cubicBezTo>
                    <a:pt x="58" y="198"/>
                    <a:pt x="58" y="198"/>
                    <a:pt x="58" y="198"/>
                  </a:cubicBezTo>
                  <a:cubicBezTo>
                    <a:pt x="53" y="198"/>
                    <a:pt x="48" y="193"/>
                    <a:pt x="48" y="187"/>
                  </a:cubicBezTo>
                  <a:cubicBezTo>
                    <a:pt x="48" y="187"/>
                    <a:pt x="48" y="187"/>
                    <a:pt x="48" y="187"/>
                  </a:cubicBezTo>
                  <a:cubicBezTo>
                    <a:pt x="48" y="181"/>
                    <a:pt x="53" y="176"/>
                    <a:pt x="58" y="176"/>
                  </a:cubicBezTo>
                  <a:close/>
                  <a:moveTo>
                    <a:pt x="58" y="237"/>
                  </a:moveTo>
                  <a:cubicBezTo>
                    <a:pt x="290" y="237"/>
                    <a:pt x="290" y="237"/>
                    <a:pt x="290" y="237"/>
                  </a:cubicBezTo>
                  <a:cubicBezTo>
                    <a:pt x="295" y="237"/>
                    <a:pt x="300" y="242"/>
                    <a:pt x="300" y="248"/>
                  </a:cubicBezTo>
                  <a:cubicBezTo>
                    <a:pt x="300" y="248"/>
                    <a:pt x="300" y="248"/>
                    <a:pt x="300" y="248"/>
                  </a:cubicBezTo>
                  <a:cubicBezTo>
                    <a:pt x="300" y="254"/>
                    <a:pt x="295" y="259"/>
                    <a:pt x="290" y="259"/>
                  </a:cubicBezTo>
                  <a:cubicBezTo>
                    <a:pt x="58" y="259"/>
                    <a:pt x="58" y="259"/>
                    <a:pt x="58" y="259"/>
                  </a:cubicBezTo>
                  <a:cubicBezTo>
                    <a:pt x="53" y="259"/>
                    <a:pt x="48" y="254"/>
                    <a:pt x="48" y="248"/>
                  </a:cubicBezTo>
                  <a:cubicBezTo>
                    <a:pt x="48" y="248"/>
                    <a:pt x="48" y="248"/>
                    <a:pt x="48" y="248"/>
                  </a:cubicBezTo>
                  <a:cubicBezTo>
                    <a:pt x="48" y="242"/>
                    <a:pt x="53" y="237"/>
                    <a:pt x="58" y="237"/>
                  </a:cubicBezTo>
                  <a:close/>
                  <a:moveTo>
                    <a:pt x="38" y="371"/>
                  </a:moveTo>
                  <a:cubicBezTo>
                    <a:pt x="39" y="352"/>
                    <a:pt x="43" y="338"/>
                    <a:pt x="48" y="320"/>
                  </a:cubicBezTo>
                  <a:cubicBezTo>
                    <a:pt x="35" y="320"/>
                    <a:pt x="35" y="320"/>
                    <a:pt x="35" y="320"/>
                  </a:cubicBezTo>
                  <a:cubicBezTo>
                    <a:pt x="25" y="320"/>
                    <a:pt x="18" y="312"/>
                    <a:pt x="18" y="301"/>
                  </a:cubicBezTo>
                  <a:cubicBezTo>
                    <a:pt x="18" y="91"/>
                    <a:pt x="18" y="91"/>
                    <a:pt x="18" y="91"/>
                  </a:cubicBezTo>
                  <a:cubicBezTo>
                    <a:pt x="18" y="81"/>
                    <a:pt x="25" y="72"/>
                    <a:pt x="35" y="72"/>
                  </a:cubicBezTo>
                  <a:cubicBezTo>
                    <a:pt x="128" y="72"/>
                    <a:pt x="220" y="72"/>
                    <a:pt x="313" y="72"/>
                  </a:cubicBezTo>
                  <a:cubicBezTo>
                    <a:pt x="323" y="72"/>
                    <a:pt x="330" y="81"/>
                    <a:pt x="330" y="91"/>
                  </a:cubicBezTo>
                  <a:cubicBezTo>
                    <a:pt x="330" y="140"/>
                    <a:pt x="330" y="252"/>
                    <a:pt x="330" y="301"/>
                  </a:cubicBezTo>
                  <a:cubicBezTo>
                    <a:pt x="330" y="306"/>
                    <a:pt x="329" y="311"/>
                    <a:pt x="325" y="314"/>
                  </a:cubicBezTo>
                  <a:cubicBezTo>
                    <a:pt x="322" y="318"/>
                    <a:pt x="318" y="320"/>
                    <a:pt x="313" y="320"/>
                  </a:cubicBezTo>
                  <a:cubicBezTo>
                    <a:pt x="227" y="318"/>
                    <a:pt x="83" y="308"/>
                    <a:pt x="38" y="37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06202" y="1939766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06202" y="4677054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573405" y="4683664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573405" y="1882616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金融机构体系及职能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1251111" y="1808592"/>
            <a:ext cx="2783568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金融机构包括银行、证券公司、保险公司、信托公司等。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251111" y="4545061"/>
            <a:ext cx="2783568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各类金融机构在金融体系中发挥不同职能，如银行提供存贷款服务，证券公司提供证券交易服务。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98000" y="1747146"/>
            <a:ext cx="2783568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金融机构之间存在竞争与合作关系，共同维护金融稳定和发展。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98000" y="4545061"/>
            <a:ext cx="2783568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金融机构监管体系对金融机构进行监督管理，防范化解金融风险。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货币政策与宏观调控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416" r="2641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66" r="3086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稳定物价、促进经济增长、实现充分就业、平衡国际收支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公开市场操作、存款准备金率、利率政策、再贴现政策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货币政策目标及工具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发行货币、制定货币政策、维护金融稳定、提供金融服务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通过货币政策工具进行宏观调控，如调整存款准备金率、公开市场操作等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中央银行职能与操作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财政政策、货币政策、产业政策、科技政策等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通过经济增长率、通货膨胀率、失业率等指标进行评估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宏观调控手段及效果评估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维护国际收支平衡、防范金融风险、促进经济发展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外汇管制、资本账户管理、汇率政策等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跨境资本流动管理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银行业务与经营风险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438" r="1943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随时存取，金额不限，流动性强，但利率较低。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活期存款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约定存期、整笔存入，到期一次支取本息，利率较高但流动性较差。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定期存款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不约定存期、支取时需提前通知银行，利率较活期高。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通知存款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针对对公客户，约定基本存款额度，超过部分按协定利率计息。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协定存款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存款业务种类及特点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贷款业务审批流程与风险控制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审批流程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客户申请-资料审核-信用评估-额度审批-合同签订-贷款发放。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严格把控客户准入条件，实行贷款五级分类管理，建立风险预警和处置机制，完善内部控制体系。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458" b="745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支付结算业务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代理业务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咨询顾问业务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资产管理业务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中间业务发展趋势分析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随着电子商务和移动支付的发展，支付结算业务将更加便捷、高效。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利用自身专业知识和信息资源优势，为企业提供战略规划、市场研究等咨询服务。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银行将加大与各类机构合作力度，拓展代理业务范围，提高中间业务收入。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随着居民财富增长和投资需求增加，资产管理业务将迎来更大发展空间。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https://d.book118.com/518027047025006040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2024-09-18T09:44:24.541</cp:lastPrinted>
  <dcterms:created xsi:type="dcterms:W3CDTF">2024-09-18T01:44:24Z</dcterms:created>
  <dcterms:modified xsi:type="dcterms:W3CDTF">2024-09-18T01:44:26Z</dcterms:modified>
</cp:coreProperties>
</file>