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8C54F9F-F040-4EA3-B6FB-E5810A9D444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65" name="PlaceHolder 1"/>
          <p:cNvSpPr>
            <a:spLocks noGrp="1"/>
          </p:cNvSpPr>
          <p:nvPr>
            <p:ph type="sldImg"/>
          </p:nvPr>
        </p:nvSpPr>
        <p:spPr>
          <a:xfrm>
            <a:off x="685800" y="1143000"/>
            <a:ext cx="5486040" cy="3085920"/>
          </a:xfrm>
          <a:prstGeom prst="rect">
            <a:avLst/>
          </a:prstGeom>
          <a:ln w="0">
            <a:noFill/>
          </a:ln>
        </p:spPr>
      </p:sp>
      <p:sp>
        <p:nvSpPr>
          <p:cNvPr id="26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6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68" name="PlaceHolder 1"/>
          <p:cNvSpPr>
            <a:spLocks noGrp="1"/>
          </p:cNvSpPr>
          <p:nvPr>
            <p:ph type="sldImg"/>
          </p:nvPr>
        </p:nvSpPr>
        <p:spPr>
          <a:xfrm>
            <a:off x="685800" y="1143000"/>
            <a:ext cx="5486040" cy="3085920"/>
          </a:xfrm>
          <a:prstGeom prst="rect">
            <a:avLst/>
          </a:prstGeom>
          <a:ln w="0">
            <a:noFill/>
          </a:ln>
        </p:spPr>
      </p:sp>
      <p:sp>
        <p:nvSpPr>
          <p:cNvPr id="26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7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1" name="PlaceHolder 1"/>
          <p:cNvSpPr>
            <a:spLocks noGrp="1"/>
          </p:cNvSpPr>
          <p:nvPr>
            <p:ph type="sldImg"/>
          </p:nvPr>
        </p:nvSpPr>
        <p:spPr>
          <a:xfrm>
            <a:off x="685800" y="1143000"/>
            <a:ext cx="5486040" cy="3085920"/>
          </a:xfrm>
          <a:prstGeom prst="rect">
            <a:avLst/>
          </a:prstGeom>
          <a:ln w="0">
            <a:noFill/>
          </a:ln>
        </p:spPr>
      </p:sp>
      <p:sp>
        <p:nvSpPr>
          <p:cNvPr id="27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7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4" name="PlaceHolder 1"/>
          <p:cNvSpPr>
            <a:spLocks noGrp="1"/>
          </p:cNvSpPr>
          <p:nvPr>
            <p:ph type="sldImg"/>
          </p:nvPr>
        </p:nvSpPr>
        <p:spPr>
          <a:xfrm>
            <a:off x="685800" y="1143000"/>
            <a:ext cx="5486040" cy="3085920"/>
          </a:xfrm>
          <a:prstGeom prst="rect">
            <a:avLst/>
          </a:prstGeom>
          <a:ln w="0">
            <a:noFill/>
          </a:ln>
        </p:spPr>
      </p:sp>
      <p:sp>
        <p:nvSpPr>
          <p:cNvPr id="27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7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7" name="PlaceHolder 1"/>
          <p:cNvSpPr>
            <a:spLocks noGrp="1"/>
          </p:cNvSpPr>
          <p:nvPr>
            <p:ph type="sldImg"/>
          </p:nvPr>
        </p:nvSpPr>
        <p:spPr>
          <a:xfrm>
            <a:off x="685800" y="1143000"/>
            <a:ext cx="5486040" cy="3085920"/>
          </a:xfrm>
          <a:prstGeom prst="rect">
            <a:avLst/>
          </a:prstGeom>
          <a:ln w="0">
            <a:noFill/>
          </a:ln>
        </p:spPr>
      </p:sp>
      <p:sp>
        <p:nvSpPr>
          <p:cNvPr id="27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7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0" name="PlaceHolder 1"/>
          <p:cNvSpPr>
            <a:spLocks noGrp="1"/>
          </p:cNvSpPr>
          <p:nvPr>
            <p:ph type="sldImg"/>
          </p:nvPr>
        </p:nvSpPr>
        <p:spPr>
          <a:xfrm>
            <a:off x="685800" y="1143000"/>
            <a:ext cx="5486040" cy="3085920"/>
          </a:xfrm>
          <a:prstGeom prst="rect">
            <a:avLst/>
          </a:prstGeom>
          <a:ln w="0">
            <a:noFill/>
          </a:ln>
        </p:spPr>
      </p:sp>
      <p:sp>
        <p:nvSpPr>
          <p:cNvPr id="28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ED7335-24D0-4BBB-9ADA-A30DD05011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49C4E-2C73-4FE6-B67C-2493C030BD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93F3EE-EDA0-4284-B7C3-F16B49BE5C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C482E2-F3E0-4742-997C-CB87F7D3A9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EF5B40-2F1E-4785-8E28-38BCD9629F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EFA423-B49F-4D36-8583-D16F7C018A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8536A9-765B-4161-862B-9CAE0D5014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223D5B-4633-4BF6-B557-C586BE100C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35E5A2-A45F-4658-829D-414F0F54BA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5DE0F1-670B-41A5-8EF1-EBA24F3FF5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BC366A-7BC0-4F86-954A-8A14349CE8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609480" y="1604520"/>
            <a:ext cx="10972440" cy="397728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DBF860D-68AA-4156-8D76-132B4851811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8842D31-DB78-499B-B8C0-7E9F4BE5B79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30035014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推销技巧如何利用网络社区发布产品品牌</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制作人：河北</a:t>
            </a:r>
            <a:r>
              <a:rPr lang="en-US" sz="1800" b="0" strike="noStrike" spc="-1">
                <a:solidFill>
                  <a:schemeClr val="dk1"/>
                </a:solidFill>
                <a:latin typeface="Arial"/>
                <a:ea typeface="微软雅黑"/>
              </a:rPr>
              <a:t>PPT</a:t>
            </a:r>
            <a:r>
              <a:rPr lang="zh-CN" sz="1800" b="0" strike="noStrike" spc="-1">
                <a:solidFill>
                  <a:schemeClr val="dk1"/>
                </a:solidFill>
                <a:latin typeface="Arial"/>
                <a:ea typeface="微软雅黑"/>
              </a:rPr>
              <a:t>制作团队</a:t>
            </a:r>
            <a:endParaRPr lang="en-US" sz="1800" b="0" strike="noStrike" spc="-1">
              <a:solidFill>
                <a:srgbClr val="FFFFFF"/>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570708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网络社区推销的概述</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社交媒体平台的选择</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网络社区推销策略</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网络社区推销的内容创作</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网络社区推销的用户互动</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网络社区推销的总结与展望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网络社区推销的概述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什么是网络社区推销</a:t>
            </a:r>
            <a:endParaRPr lang="en-US" sz="3600" b="0" strike="noStrike" spc="-1">
              <a:solidFill>
                <a:schemeClr val="dk1"/>
              </a:solidFill>
              <a:latin typeface="Arial"/>
            </a:endParaRPr>
          </a:p>
        </p:txBody>
      </p:sp>
      <p:sp>
        <p:nvSpPr>
          <p:cNvPr id="81" name="content"/>
          <p:cNvSpPr/>
          <p:nvPr/>
        </p:nvSpPr>
        <p:spPr>
          <a:xfrm>
            <a:off x="1380960" y="2447280"/>
            <a:ext cx="5255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网络社区推销是指利用各种网络社区平台进行产品品牌的推广和营销活动。通过社交媒体、论坛、博客等平台，企业可以与用户直接互动，传播产品信息，提升品牌知名度。</a:t>
            </a:r>
            <a:endParaRPr lang="en-US" sz="16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网络社区推销的重要性</a:t>
            </a:r>
            <a:endParaRPr lang="en-US" sz="3600" b="0" strike="noStrike" spc="-1">
              <a:solidFill>
                <a:schemeClr val="dk1"/>
              </a:solidFill>
              <a:latin typeface="Arial"/>
            </a:endParaRPr>
          </a:p>
        </p:txBody>
      </p:sp>
      <p:sp>
        <p:nvSpPr>
          <p:cNvPr id="83" name="content.1.subtitle"/>
          <p:cNvSpPr/>
          <p:nvPr/>
        </p:nvSpPr>
        <p:spPr>
          <a:xfrm>
            <a:off x="166176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触达更多潜在客户</a:t>
            </a:r>
            <a:endParaRPr lang="en-US" sz="1400" b="0" strike="noStrike" spc="-1">
              <a:solidFill>
                <a:srgbClr val="000000"/>
              </a:solidFill>
              <a:latin typeface="Arial"/>
            </a:endParaRPr>
          </a:p>
        </p:txBody>
      </p:sp>
      <p:sp>
        <p:nvSpPr>
          <p:cNvPr id="84" name="content.1.title"/>
          <p:cNvSpPr/>
          <p:nvPr/>
        </p:nvSpPr>
        <p:spPr>
          <a:xfrm>
            <a:off x="166176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拓展受众</a:t>
            </a:r>
            <a:endParaRPr lang="en-US" sz="1800" b="0" strike="noStrike" spc="-1">
              <a:solidFill>
                <a:srgbClr val="000000"/>
              </a:solidFill>
              <a:latin typeface="Arial"/>
            </a:endParaRPr>
          </a:p>
        </p:txBody>
      </p:sp>
      <p:sp>
        <p:nvSpPr>
          <p:cNvPr id="85" name="content.2.subtitle"/>
          <p:cNvSpPr/>
          <p:nvPr/>
        </p:nvSpPr>
        <p:spPr>
          <a:xfrm>
            <a:off x="913284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增加品牌认知度和好评度</a:t>
            </a:r>
            <a:endParaRPr lang="en-US" sz="1400" b="0" strike="noStrike" spc="-1">
              <a:solidFill>
                <a:srgbClr val="000000"/>
              </a:solidFill>
              <a:latin typeface="Arial"/>
            </a:endParaRPr>
          </a:p>
        </p:txBody>
      </p:sp>
      <p:sp>
        <p:nvSpPr>
          <p:cNvPr id="86" name="content.2.title"/>
          <p:cNvSpPr/>
          <p:nvPr/>
        </p:nvSpPr>
        <p:spPr>
          <a:xfrm>
            <a:off x="913284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提升口碑</a:t>
            </a:r>
            <a:endParaRPr lang="en-US" sz="1800" b="0" strike="noStrike" spc="-1">
              <a:solidFill>
                <a:srgbClr val="000000"/>
              </a:solidFill>
              <a:latin typeface="Arial"/>
            </a:endParaRPr>
          </a:p>
        </p:txBody>
      </p:sp>
      <p:sp>
        <p:nvSpPr>
          <p:cNvPr id="87" name="content.3.subtitle"/>
          <p:cNvSpPr/>
          <p:nvPr/>
        </p:nvSpPr>
        <p:spPr>
          <a:xfrm>
            <a:off x="415224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促进产品销售，提高市场份额</a:t>
            </a:r>
            <a:endParaRPr lang="en-US" sz="1400" b="0" strike="noStrike" spc="-1">
              <a:solidFill>
                <a:srgbClr val="000000"/>
              </a:solidFill>
              <a:latin typeface="Arial"/>
            </a:endParaRPr>
          </a:p>
        </p:txBody>
      </p:sp>
      <p:sp>
        <p:nvSpPr>
          <p:cNvPr id="88" name="content.3.title"/>
          <p:cNvSpPr/>
          <p:nvPr/>
        </p:nvSpPr>
        <p:spPr>
          <a:xfrm>
            <a:off x="415224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增加销售额</a:t>
            </a:r>
            <a:endParaRPr lang="en-US" sz="1800" b="0" strike="noStrike" spc="-1">
              <a:solidFill>
                <a:srgbClr val="000000"/>
              </a:solidFill>
              <a:latin typeface="Arial"/>
            </a:endParaRPr>
          </a:p>
        </p:txBody>
      </p:sp>
      <p:sp>
        <p:nvSpPr>
          <p:cNvPr id="89" name="content.4.subtitle"/>
          <p:cNvSpPr/>
          <p:nvPr/>
        </p:nvSpPr>
        <p:spPr>
          <a:xfrm>
            <a:off x="664236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吸引忠诚消费者，提高客户保留率</a:t>
            </a:r>
            <a:endParaRPr lang="en-US" sz="1400" b="0" strike="noStrike" spc="-1">
              <a:solidFill>
                <a:srgbClr val="000000"/>
              </a:solidFill>
              <a:latin typeface="Arial"/>
            </a:endParaRPr>
          </a:p>
        </p:txBody>
      </p:sp>
      <p:sp>
        <p:nvSpPr>
          <p:cNvPr id="90" name="content.4.title"/>
          <p:cNvSpPr/>
          <p:nvPr/>
        </p:nvSpPr>
        <p:spPr>
          <a:xfrm>
            <a:off x="664236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建立品牌忠诚度</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solidFill>
            <a:schemeClr val="accent1">
              <a:alpha val="44000"/>
            </a:schemeClr>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8803800" y="195912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lt1"/>
                </a:solidFill>
                <a:latin typeface="Arial"/>
                <a:ea typeface="微软雅黑"/>
              </a:rPr>
              <a:t>网络社区推销的挑战</a:t>
            </a:r>
            <a:endParaRPr lang="en-US" sz="2200" b="0" strike="noStrike" spc="-1">
              <a:solidFill>
                <a:srgbClr val="000000"/>
              </a:solidFill>
              <a:latin typeface="Arial"/>
            </a:endParaRPr>
          </a:p>
        </p:txBody>
      </p:sp>
      <p:sp>
        <p:nvSpPr>
          <p:cNvPr id="93" name="content"/>
          <p:cNvSpPr/>
          <p:nvPr/>
        </p:nvSpPr>
        <p:spPr>
          <a:xfrm>
            <a:off x="8803800" y="3322440"/>
            <a:ext cx="2280600" cy="2039400"/>
          </a:xfrm>
          <a:prstGeom prst="rect">
            <a:avLst/>
          </a:prstGeom>
          <a:noFill/>
          <a:ln w="0">
            <a:noFill/>
          </a:ln>
        </p:spPr>
        <p:style>
          <a:lnRef idx="0"/>
          <a:fillRef idx="0"/>
          <a:effectRef idx="0"/>
          <a:fontRef idx="minor"/>
        </p:style>
        <p:txBody>
          <a:bodyPr lIns="0" tIns="0" rIns="0" bIns="0" anchor="t">
            <a:noAutofit/>
          </a:bodyPr>
          <a:lstStyle/>
          <a:p>
            <a:pPr defTabSz="914400">
              <a:lnSpc>
                <a:spcPct val="130000"/>
              </a:lnSpc>
              <a:tabLst>
                <a:tab pos="0"/>
              </a:tabLst>
            </a:pPr>
            <a:r>
              <a:rPr lang="zh-CN" sz="1400" b="0" strike="noStrike" spc="148">
                <a:solidFill>
                  <a:schemeClr val="lt1"/>
                </a:solidFill>
                <a:latin typeface="Arial"/>
                <a:ea typeface="微软雅黑"/>
              </a:rPr>
              <a:t>网络社区推销面临着激烈的竞争，各大品牌都在争夺用户的关注和喜爱。同时，舆情管理也是一大挑战，负面评价和舆情风险可能对品牌形象造成影响，需要及时应对和处理。</a:t>
            </a:r>
            <a:endParaRPr lang="en-US" sz="1400" b="0" strike="noStrike" spc="-1">
              <a:solidFill>
                <a:srgbClr val="000000"/>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应对挑战的策略</a:t>
            </a:r>
            <a:endParaRPr lang="en-US" sz="3600" b="0" strike="noStrike" spc="-1">
              <a:solidFill>
                <a:schemeClr val="dk1"/>
              </a:solidFill>
              <a:latin typeface="Arial"/>
            </a:endParaRPr>
          </a:p>
        </p:txBody>
      </p:sp>
      <p:sp>
        <p:nvSpPr>
          <p:cNvPr id="96" name="content.1.subtitle"/>
          <p:cNvSpPr/>
          <p:nvPr/>
        </p:nvSpPr>
        <p:spPr>
          <a:xfrm>
            <a:off x="133236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通过积极的公关活动引导舆论，树立良好品牌形象</a:t>
            </a:r>
            <a:endParaRPr lang="en-US" sz="1400" b="0" strike="noStrike" spc="-1">
              <a:solidFill>
                <a:srgbClr val="000000"/>
              </a:solidFill>
              <a:latin typeface="Arial"/>
            </a:endParaRPr>
          </a:p>
        </p:txBody>
      </p:sp>
      <p:sp>
        <p:nvSpPr>
          <p:cNvPr id="97" name="content.1.title"/>
          <p:cNvSpPr/>
          <p:nvPr/>
        </p:nvSpPr>
        <p:spPr>
          <a:xfrm>
            <a:off x="1328400" y="16185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积极引导舆论</a:t>
            </a:r>
            <a:endParaRPr lang="en-US" sz="2000" b="0" strike="noStrike" spc="-1">
              <a:solidFill>
                <a:srgbClr val="000000"/>
              </a:solidFill>
              <a:latin typeface="Arial"/>
            </a:endParaRPr>
          </a:p>
        </p:txBody>
      </p:sp>
      <p:sp>
        <p:nvSpPr>
          <p:cNvPr id="9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加强社交平台管理，规范用户行为，防范网络攻击</a:t>
            </a:r>
            <a:endParaRPr lang="en-US" sz="1400" b="0" strike="noStrike" spc="-1">
              <a:solidFill>
                <a:srgbClr val="000000"/>
              </a:solidFill>
              <a:latin typeface="Arial"/>
            </a:endParaRPr>
          </a:p>
        </p:txBody>
      </p:sp>
      <p:sp>
        <p:nvSpPr>
          <p:cNvPr id="10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加强社区管理</a:t>
            </a:r>
            <a:endParaRPr lang="en-US" sz="2000" b="0" strike="noStrike" spc="-1">
              <a:solidFill>
                <a:srgbClr val="000000"/>
              </a:solidFill>
              <a:latin typeface="Arial"/>
            </a:endParaRPr>
          </a:p>
        </p:txBody>
      </p:sp>
      <p:sp>
        <p:nvSpPr>
          <p:cNvPr id="10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建立完善的危机公关机制，及时回应和处理负面事件</a:t>
            </a:r>
            <a:endParaRPr lang="en-US" sz="1400" b="0" strike="noStrike" spc="-1">
              <a:solidFill>
                <a:srgbClr val="000000"/>
              </a:solidFill>
              <a:latin typeface="Arial"/>
            </a:endParaRPr>
          </a:p>
        </p:txBody>
      </p:sp>
      <p:sp>
        <p:nvSpPr>
          <p:cNvPr id="10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建立危机应对机制</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社交媒体平台的选择</a:t>
            </a:r>
            <a:endParaRPr lang="en-US" sz="3600" b="0" strike="noStrike" spc="-1">
              <a:solidFill>
                <a:schemeClr val="dk1"/>
              </a:solidFill>
              <a:latin typeface="Arial"/>
            </a:endParaRPr>
          </a:p>
        </p:txBody>
      </p:sp>
      <p:sp>
        <p:nvSpPr>
          <p:cNvPr id="10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矩形 6"/>
          <p:cNvSpPr/>
          <p:nvPr/>
        </p:nvSpPr>
        <p:spPr>
          <a:xfrm>
            <a:off x="8392680" y="1403280"/>
            <a:ext cx="3102840" cy="4781880"/>
          </a:xfrm>
          <a:prstGeom prst="rect">
            <a:avLst/>
          </a:prstGeom>
          <a:solidFill>
            <a:schemeClr val="accent1">
              <a:alpha val="44000"/>
            </a:schemeClr>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title"/>
          <p:cNvSpPr/>
          <p:nvPr/>
        </p:nvSpPr>
        <p:spPr>
          <a:xfrm>
            <a:off x="8803800" y="195912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lt1"/>
                </a:solidFill>
                <a:latin typeface="Arial"/>
                <a:ea typeface="微软雅黑"/>
              </a:rPr>
              <a:t>社交媒体平台的分类</a:t>
            </a:r>
            <a:endParaRPr lang="en-US" sz="2200" b="0" strike="noStrike" spc="-1">
              <a:solidFill>
                <a:srgbClr val="000000"/>
              </a:solidFill>
              <a:latin typeface="Arial"/>
            </a:endParaRPr>
          </a:p>
        </p:txBody>
      </p:sp>
      <p:sp>
        <p:nvSpPr>
          <p:cNvPr id="110" name="content"/>
          <p:cNvSpPr/>
          <p:nvPr/>
        </p:nvSpPr>
        <p:spPr>
          <a:xfrm>
            <a:off x="8803800" y="3322440"/>
            <a:ext cx="2280600" cy="2039400"/>
          </a:xfrm>
          <a:prstGeom prst="rect">
            <a:avLst/>
          </a:prstGeom>
          <a:noFill/>
          <a:ln w="0">
            <a:noFill/>
          </a:ln>
        </p:spPr>
        <p:style>
          <a:lnRef idx="0"/>
          <a:fillRef idx="0"/>
          <a:effectRef idx="0"/>
          <a:fontRef idx="minor"/>
        </p:style>
        <p:txBody>
          <a:bodyPr lIns="0" tIns="0" rIns="0" bIns="0" anchor="t">
            <a:noAutofit/>
          </a:bodyPr>
          <a:lstStyle/>
          <a:p>
            <a:pPr defTabSz="914400">
              <a:lnSpc>
                <a:spcPct val="130000"/>
              </a:lnSpc>
              <a:tabLst>
                <a:tab pos="0"/>
              </a:tabLst>
            </a:pPr>
            <a:r>
              <a:rPr lang="zh-CN" sz="1400" b="0" strike="noStrike" spc="148">
                <a:solidFill>
                  <a:schemeClr val="lt1"/>
                </a:solidFill>
                <a:latin typeface="Arial"/>
                <a:ea typeface="微软雅黑"/>
              </a:rPr>
              <a:t>社交媒体平台主要可以分为主流平台和垂直平台。主流平台包括微信、微博、抖音、</a:t>
            </a:r>
            <a:r>
              <a:rPr lang="en-US" sz="1400" b="0" strike="noStrike" spc="148">
                <a:solidFill>
                  <a:schemeClr val="lt1"/>
                </a:solidFill>
                <a:latin typeface="Arial"/>
                <a:ea typeface="微软雅黑"/>
              </a:rPr>
              <a:t>ins</a:t>
            </a:r>
            <a:r>
              <a:rPr lang="zh-CN" sz="1400" b="0" strike="noStrike" spc="148">
                <a:solidFill>
                  <a:schemeClr val="lt1"/>
                </a:solidFill>
                <a:latin typeface="Arial"/>
                <a:ea typeface="微软雅黑"/>
              </a:rPr>
              <a:t>等，拥有大量用户群体；垂直平台如知乎、豆瓣、悦读等则更加专注于特定领域或人群。</a:t>
            </a:r>
            <a:endParaRPr lang="en-US" sz="1400" b="0" strike="noStrike" spc="-1">
              <a:solidFill>
                <a:srgbClr val="000000"/>
              </a:solidFill>
              <a:latin typeface="Arial"/>
            </a:endParaRPr>
          </a:p>
        </p:txBody>
      </p:sp>
      <p:sp>
        <p:nvSpPr>
          <p:cNvPr id="11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不同平台的特点</a:t>
            </a:r>
            <a:endParaRPr lang="en-US" sz="3600" b="0" strike="noStrike" spc="-1">
              <a:solidFill>
                <a:schemeClr val="dk1"/>
              </a:solidFill>
              <a:latin typeface="Arial"/>
            </a:endParaRPr>
          </a:p>
        </p:txBody>
      </p:sp>
      <p:sp>
        <p:nvSpPr>
          <p:cNvPr id="113" name="content.1.subtitle"/>
          <p:cNvSpPr/>
          <p:nvPr/>
        </p:nvSpPr>
        <p:spPr>
          <a:xfrm>
            <a:off x="166176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圈子传播和朋友推荐</a:t>
            </a:r>
            <a:endParaRPr lang="en-US" sz="1400" b="0" strike="noStrike" spc="-1">
              <a:solidFill>
                <a:srgbClr val="000000"/>
              </a:solidFill>
              <a:latin typeface="Arial"/>
            </a:endParaRPr>
          </a:p>
        </p:txBody>
      </p:sp>
      <p:sp>
        <p:nvSpPr>
          <p:cNvPr id="114" name="content.1.title"/>
          <p:cNvSpPr/>
          <p:nvPr/>
        </p:nvSpPr>
        <p:spPr>
          <a:xfrm>
            <a:off x="166176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微信</a:t>
            </a:r>
            <a:endParaRPr lang="en-US" sz="1800" b="0" strike="noStrike" spc="-1">
              <a:solidFill>
                <a:srgbClr val="000000"/>
              </a:solidFill>
              <a:latin typeface="Arial"/>
            </a:endParaRPr>
          </a:p>
        </p:txBody>
      </p:sp>
      <p:sp>
        <p:nvSpPr>
          <p:cNvPr id="115" name="content.2.subtitle"/>
          <p:cNvSpPr/>
          <p:nvPr/>
        </p:nvSpPr>
        <p:spPr>
          <a:xfrm>
            <a:off x="913284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信息流传播和话题热度</a:t>
            </a:r>
            <a:endParaRPr lang="en-US" sz="1400" b="0" strike="noStrike" spc="-1">
              <a:solidFill>
                <a:srgbClr val="000000"/>
              </a:solidFill>
              <a:latin typeface="Arial"/>
            </a:endParaRPr>
          </a:p>
        </p:txBody>
      </p:sp>
      <p:sp>
        <p:nvSpPr>
          <p:cNvPr id="116" name="content.2.title"/>
          <p:cNvSpPr/>
          <p:nvPr/>
        </p:nvSpPr>
        <p:spPr>
          <a:xfrm>
            <a:off x="913284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微博</a:t>
            </a:r>
            <a:endParaRPr lang="en-US" sz="1800" b="0" strike="noStrike" spc="-1">
              <a:solidFill>
                <a:srgbClr val="000000"/>
              </a:solidFill>
              <a:latin typeface="Arial"/>
            </a:endParaRPr>
          </a:p>
        </p:txBody>
      </p:sp>
      <p:sp>
        <p:nvSpPr>
          <p:cNvPr id="117" name="content.3.subtitle"/>
          <p:cNvSpPr/>
          <p:nvPr/>
        </p:nvSpPr>
        <p:spPr>
          <a:xfrm>
            <a:off x="415224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视频内容传播和短视频创作</a:t>
            </a:r>
            <a:endParaRPr lang="en-US" sz="1400" b="0" strike="noStrike" spc="-1">
              <a:solidFill>
                <a:srgbClr val="000000"/>
              </a:solidFill>
              <a:latin typeface="Arial"/>
            </a:endParaRPr>
          </a:p>
        </p:txBody>
      </p:sp>
      <p:sp>
        <p:nvSpPr>
          <p:cNvPr id="118" name="content.3.title"/>
          <p:cNvSpPr/>
          <p:nvPr/>
        </p:nvSpPr>
        <p:spPr>
          <a:xfrm>
            <a:off x="415224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抖音</a:t>
            </a:r>
            <a:endParaRPr lang="en-US" sz="1800" b="0" strike="noStrike" spc="-1">
              <a:solidFill>
                <a:srgbClr val="000000"/>
              </a:solidFill>
              <a:latin typeface="Arial"/>
            </a:endParaRPr>
          </a:p>
        </p:txBody>
      </p:sp>
      <p:sp>
        <p:nvSpPr>
          <p:cNvPr id="119" name="content.4.subtitle"/>
          <p:cNvSpPr/>
          <p:nvPr/>
        </p:nvSpPr>
        <p:spPr>
          <a:xfrm>
            <a:off x="664236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0" name="content.4.title"/>
          <p:cNvSpPr/>
          <p:nvPr/>
        </p:nvSpPr>
        <p:spPr>
          <a:xfrm>
            <a:off x="664236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如何选择适合的平台</a:t>
            </a:r>
            <a:endParaRPr lang="en-US" sz="3600" b="0" strike="noStrike" spc="-1">
              <a:solidFill>
                <a:schemeClr val="dk1"/>
              </a:solidFill>
              <a:latin typeface="Arial"/>
            </a:endParaRPr>
          </a:p>
        </p:txBody>
      </p:sp>
      <p:sp>
        <p:nvSpPr>
          <p:cNvPr id="122" name="content.1.subtitle"/>
          <p:cNvSpPr/>
          <p:nvPr/>
        </p:nvSpPr>
        <p:spPr>
          <a:xfrm>
            <a:off x="133236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考虑产品的定位和目标群体</a:t>
            </a:r>
            <a:endParaRPr lang="en-US" sz="1400" b="0" strike="noStrike" spc="-1">
              <a:solidFill>
                <a:srgbClr val="000000"/>
              </a:solidFill>
              <a:latin typeface="Arial"/>
            </a:endParaRPr>
          </a:p>
        </p:txBody>
      </p:sp>
      <p:sp>
        <p:nvSpPr>
          <p:cNvPr id="123" name="content.1.title"/>
          <p:cNvSpPr/>
          <p:nvPr/>
        </p:nvSpPr>
        <p:spPr>
          <a:xfrm>
            <a:off x="1328400" y="16185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根据产品品牌特点和目标受众选择合适平台</a:t>
            </a:r>
            <a:endParaRPr lang="en-US" sz="2000" b="0" strike="noStrike" spc="-1">
              <a:solidFill>
                <a:srgbClr val="000000"/>
              </a:solidFill>
              <a:latin typeface="Arial"/>
            </a:endParaRPr>
          </a:p>
        </p:txBody>
      </p:sp>
      <p:sp>
        <p:nvSpPr>
          <p:cNvPr id="12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2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了解用户习惯和偏好</a:t>
            </a:r>
            <a:endParaRPr lang="en-US" sz="1400" b="0" strike="noStrike" spc="-1">
              <a:solidFill>
                <a:srgbClr val="000000"/>
              </a:solidFill>
              <a:latin typeface="Arial"/>
            </a:endParaRPr>
          </a:p>
        </p:txBody>
      </p:sp>
      <p:sp>
        <p:nvSpPr>
          <p:cNvPr id="13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研究用户喜好和行为特征</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社交媒体平台的选择</a:t>
            </a:r>
            <a:endParaRPr lang="en-US" sz="3600" b="0" strike="noStrike" spc="-1">
              <a:solidFill>
                <a:schemeClr val="dk1"/>
              </a:solidFill>
              <a:latin typeface="Arial"/>
            </a:endParaRPr>
          </a:p>
        </p:txBody>
      </p:sp>
      <p:sp>
        <p:nvSpPr>
          <p:cNvPr id="132" name="content"/>
          <p:cNvSpPr/>
          <p:nvPr/>
        </p:nvSpPr>
        <p:spPr>
          <a:xfrm>
            <a:off x="1380960" y="2447280"/>
            <a:ext cx="5255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在选择社交媒体平台时，要考虑产品品牌的特点和目标受众，根据不同平台的特点进行选择，例如微信重视圈子传播，微博偏向信息流传播，抖音注重视频内容传播。案例分析可以帮助更好地理解各平台特点。</a:t>
            </a:r>
            <a:endParaRPr lang="en-US" sz="16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3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网络社区推销策略</a:t>
            </a:r>
            <a:endParaRPr lang="en-US" sz="3600" b="0" strike="noStrike" spc="-1">
              <a:solidFill>
                <a:schemeClr val="dk1"/>
              </a:solidFill>
              <a:latin typeface="Arial"/>
            </a:endParaRPr>
          </a:p>
        </p:txBody>
      </p:sp>
      <p:sp>
        <p:nvSpPr>
          <p:cNvPr id="13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制定推销策略的重要性</a:t>
            </a:r>
            <a:endParaRPr lang="en-US" sz="3600" b="0" strike="noStrike" spc="-1">
              <a:solidFill>
                <a:schemeClr val="dk1"/>
              </a:solidFill>
              <a:latin typeface="Arial"/>
            </a:endParaRPr>
          </a:p>
        </p:txBody>
      </p:sp>
      <p:sp>
        <p:nvSpPr>
          <p:cNvPr id="137" name="content.1.subtitle"/>
          <p:cNvSpPr/>
          <p:nvPr/>
        </p:nvSpPr>
        <p:spPr>
          <a:xfrm>
            <a:off x="133236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根据不同产品特点制定不同推销策略</a:t>
            </a:r>
            <a:endParaRPr lang="en-US" sz="1400" b="0" strike="noStrike" spc="-1">
              <a:solidFill>
                <a:srgbClr val="000000"/>
              </a:solidFill>
              <a:latin typeface="Arial"/>
            </a:endParaRPr>
          </a:p>
        </p:txBody>
      </p:sp>
      <p:sp>
        <p:nvSpPr>
          <p:cNvPr id="138" name="content.1.title"/>
          <p:cNvSpPr/>
          <p:nvPr/>
        </p:nvSpPr>
        <p:spPr>
          <a:xfrm>
            <a:off x="1328400" y="16185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根据产品特点和目标受众制定相应的推销策略</a:t>
            </a:r>
            <a:endParaRPr lang="en-US" sz="2000" b="0" strike="noStrike" spc="-1">
              <a:solidFill>
                <a:srgbClr val="000000"/>
              </a:solidFill>
              <a:latin typeface="Arial"/>
            </a:endParaRPr>
          </a:p>
        </p:txBody>
      </p:sp>
      <p:sp>
        <p:nvSpPr>
          <p:cNvPr id="13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通过数据分析评估推广效果</a:t>
            </a:r>
            <a:endParaRPr lang="en-US" sz="1400" b="0" strike="noStrike" spc="-1">
              <a:solidFill>
                <a:srgbClr val="000000"/>
              </a:solidFill>
              <a:latin typeface="Arial"/>
            </a:endParaRPr>
          </a:p>
        </p:txBody>
      </p:sp>
      <p:sp>
        <p:nvSpPr>
          <p:cNvPr id="14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量化效果</a:t>
            </a:r>
            <a:endParaRPr lang="en-US" sz="2000" b="0" strike="noStrike" spc="-1">
              <a:solidFill>
                <a:srgbClr val="000000"/>
              </a:solidFill>
              <a:latin typeface="Arial"/>
            </a:endParaRPr>
          </a:p>
        </p:txBody>
      </p:sp>
      <p:sp>
        <p:nvSpPr>
          <p:cNvPr id="14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设定具体目标和评估指标</a:t>
            </a:r>
            <a:endParaRPr lang="en-US" sz="1400" b="0" strike="noStrike" spc="-1">
              <a:solidFill>
                <a:srgbClr val="000000"/>
              </a:solidFill>
              <a:latin typeface="Arial"/>
            </a:endParaRPr>
          </a:p>
        </p:txBody>
      </p:sp>
      <p:sp>
        <p:nvSpPr>
          <p:cNvPr id="14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确定目标和</a:t>
            </a:r>
            <a:r>
              <a:rPr lang="en-US" sz="2000" b="1" strike="noStrike" spc="-1">
                <a:solidFill>
                  <a:schemeClr val="accent1"/>
                </a:solidFill>
                <a:latin typeface="微软雅黑"/>
                <a:ea typeface="微软雅黑"/>
              </a:rPr>
              <a:t>KPI</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矩形 6"/>
          <p:cNvSpPr/>
          <p:nvPr/>
        </p:nvSpPr>
        <p:spPr>
          <a:xfrm>
            <a:off x="8392680" y="1403280"/>
            <a:ext cx="3102840" cy="4781880"/>
          </a:xfrm>
          <a:prstGeom prst="rect">
            <a:avLst/>
          </a:prstGeom>
          <a:solidFill>
            <a:schemeClr val="accent1">
              <a:alpha val="44000"/>
            </a:schemeClr>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title"/>
          <p:cNvSpPr/>
          <p:nvPr/>
        </p:nvSpPr>
        <p:spPr>
          <a:xfrm>
            <a:off x="8803800" y="195912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lt1"/>
                </a:solidFill>
                <a:latin typeface="Arial"/>
                <a:ea typeface="微软雅黑"/>
              </a:rPr>
              <a:t>推销策略的执行</a:t>
            </a:r>
            <a:endParaRPr lang="en-US" sz="2200" b="0" strike="noStrike" spc="-1">
              <a:solidFill>
                <a:srgbClr val="000000"/>
              </a:solidFill>
              <a:latin typeface="Arial"/>
            </a:endParaRPr>
          </a:p>
        </p:txBody>
      </p:sp>
      <p:sp>
        <p:nvSpPr>
          <p:cNvPr id="148" name="content"/>
          <p:cNvSpPr/>
          <p:nvPr/>
        </p:nvSpPr>
        <p:spPr>
          <a:xfrm>
            <a:off x="8803800" y="3322440"/>
            <a:ext cx="2280600" cy="2039400"/>
          </a:xfrm>
          <a:prstGeom prst="rect">
            <a:avLst/>
          </a:prstGeom>
          <a:noFill/>
          <a:ln w="0">
            <a:noFill/>
          </a:ln>
        </p:spPr>
        <p:style>
          <a:lnRef idx="0"/>
          <a:fillRef idx="0"/>
          <a:effectRef idx="0"/>
          <a:fontRef idx="minor"/>
        </p:style>
        <p:txBody>
          <a:bodyPr lIns="0" tIns="0" rIns="0" bIns="0" anchor="t">
            <a:noAutofit/>
          </a:bodyPr>
          <a:lstStyle/>
          <a:p>
            <a:pPr defTabSz="914400">
              <a:lnSpc>
                <a:spcPct val="130000"/>
              </a:lnSpc>
              <a:tabLst>
                <a:tab pos="0"/>
              </a:tabLst>
            </a:pPr>
            <a:r>
              <a:rPr lang="zh-CN" sz="1400" b="0" strike="noStrike" spc="148">
                <a:solidFill>
                  <a:schemeClr val="lt1"/>
                </a:solidFill>
                <a:latin typeface="Arial"/>
                <a:ea typeface="微软雅黑"/>
              </a:rPr>
              <a:t>在执行推销策略时，关键是发布有趣、有用的内容，这样可以引发用户共鸣和传播。同时，定期更新内容也非常重要，可以保持用户活跃度和粘性。</a:t>
            </a:r>
            <a:endParaRPr lang="en-US" sz="1400" b="0" strike="noStrike" spc="-1">
              <a:solidFill>
                <a:srgbClr val="000000"/>
              </a:solidFill>
              <a:latin typeface="Arial"/>
            </a:endParaRPr>
          </a:p>
        </p:txBody>
      </p:sp>
      <p:sp>
        <p:nvSpPr>
          <p:cNvPr id="14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成功案例分享</a:t>
            </a:r>
            <a:endParaRPr lang="en-US" sz="3600" b="0" strike="noStrike" spc="-1">
              <a:solidFill>
                <a:schemeClr val="dk1"/>
              </a:solidFill>
              <a:latin typeface="Arial"/>
            </a:endParaRPr>
          </a:p>
        </p:txBody>
      </p:sp>
      <p:sp>
        <p:nvSpPr>
          <p:cNvPr id="151" name="content.1.subtitle"/>
          <p:cNvSpPr/>
          <p:nvPr/>
        </p:nvSpPr>
        <p:spPr>
          <a:xfrm>
            <a:off x="166176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通过精准的推销策略</a:t>
            </a:r>
            <a:endParaRPr lang="en-US" sz="1400" b="0" strike="noStrike" spc="-1">
              <a:solidFill>
                <a:srgbClr val="000000"/>
              </a:solidFill>
              <a:latin typeface="Arial"/>
            </a:endParaRPr>
          </a:p>
        </p:txBody>
      </p:sp>
      <p:sp>
        <p:nvSpPr>
          <p:cNvPr id="152" name="content.1.title"/>
          <p:cNvSpPr/>
          <p:nvPr/>
        </p:nvSpPr>
        <p:spPr>
          <a:xfrm>
            <a:off x="166176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XXX</a:t>
            </a:r>
            <a:r>
              <a:rPr lang="zh-CN" sz="1800" b="1" strike="noStrike" spc="-1">
                <a:solidFill>
                  <a:schemeClr val="accent1"/>
                </a:solidFill>
                <a:latin typeface="微软雅黑"/>
                <a:ea typeface="微软雅黑"/>
              </a:rPr>
              <a:t>品牌获得用户关注</a:t>
            </a:r>
            <a:endParaRPr lang="en-US" sz="1800" b="0" strike="noStrike" spc="-1">
              <a:solidFill>
                <a:srgbClr val="000000"/>
              </a:solidFill>
              <a:latin typeface="Arial"/>
            </a:endParaRPr>
          </a:p>
        </p:txBody>
      </p:sp>
      <p:sp>
        <p:nvSpPr>
          <p:cNvPr id="153" name="content.2.subtitle"/>
          <p:cNvSpPr/>
          <p:nvPr/>
        </p:nvSpPr>
        <p:spPr>
          <a:xfrm>
            <a:off x="913284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在网络社区中获得认可</a:t>
            </a:r>
            <a:endParaRPr lang="en-US" sz="1400" b="0" strike="noStrike" spc="-1">
              <a:solidFill>
                <a:srgbClr val="000000"/>
              </a:solidFill>
              <a:latin typeface="Arial"/>
            </a:endParaRPr>
          </a:p>
        </p:txBody>
      </p:sp>
      <p:sp>
        <p:nvSpPr>
          <p:cNvPr id="154" name="content.2.title"/>
          <p:cNvSpPr/>
          <p:nvPr/>
        </p:nvSpPr>
        <p:spPr>
          <a:xfrm>
            <a:off x="913284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用户认可度提高</a:t>
            </a:r>
            <a:endParaRPr lang="en-US" sz="1800" b="0" strike="noStrike" spc="-1">
              <a:solidFill>
                <a:srgbClr val="000000"/>
              </a:solidFill>
              <a:latin typeface="Arial"/>
            </a:endParaRPr>
          </a:p>
        </p:txBody>
      </p:sp>
      <p:sp>
        <p:nvSpPr>
          <p:cNvPr id="155" name="content.3.subtitle"/>
          <p:cNvSpPr/>
          <p:nvPr/>
        </p:nvSpPr>
        <p:spPr>
          <a:xfrm>
            <a:off x="415224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促进用户参与和互动</a:t>
            </a:r>
            <a:endParaRPr lang="en-US" sz="1400" b="0" strike="noStrike" spc="-1">
              <a:solidFill>
                <a:srgbClr val="000000"/>
              </a:solidFill>
              <a:latin typeface="Arial"/>
            </a:endParaRPr>
          </a:p>
        </p:txBody>
      </p:sp>
      <p:sp>
        <p:nvSpPr>
          <p:cNvPr id="156" name="content.3.title"/>
          <p:cNvSpPr/>
          <p:nvPr/>
        </p:nvSpPr>
        <p:spPr>
          <a:xfrm>
            <a:off x="415224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增加用户互动</a:t>
            </a:r>
            <a:endParaRPr lang="en-US" sz="1800" b="0" strike="noStrike" spc="-1">
              <a:solidFill>
                <a:srgbClr val="000000"/>
              </a:solidFill>
              <a:latin typeface="Arial"/>
            </a:endParaRPr>
          </a:p>
        </p:txBody>
      </p:sp>
      <p:sp>
        <p:nvSpPr>
          <p:cNvPr id="157" name="content.4.subtitle"/>
          <p:cNvSpPr/>
          <p:nvPr/>
        </p:nvSpPr>
        <p:spPr>
          <a:xfrm>
            <a:off x="664236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8" name="content.4.title"/>
          <p:cNvSpPr/>
          <p:nvPr/>
        </p:nvSpPr>
        <p:spPr>
          <a:xfrm>
            <a:off x="664236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https://d.book118.com/518030035014006047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Times New Roman</vt:lpstr>
      <vt:lpstr>Wingdings</vt:lpstr>
      <vt:lpstr>Symbol</vt:lpstr>
      <vt:lpstr>DejaVu Sans</vt:lpstr>
      <vt:lpstr>Office Theme</vt:lpstr>
      <vt:lpstr>推销技巧如何利用网络社区发布产品品牌</vt:lpstr>
      <vt:lpstr>目录</vt:lpstr>
      <vt:lpstr>第1章 网络社区推销的概述</vt:lpstr>
      <vt:lpstr>什么是网络社区推销</vt:lpstr>
      <vt:lpstr>网络社区推销的重要性</vt:lpstr>
      <vt:lpstr> </vt:lpstr>
      <vt:lpstr>应对挑战的策略</vt:lpstr>
      <vt:lpstr>第2章 社交媒体平台的选择</vt:lpstr>
      <vt:lpstr> </vt:lpstr>
      <vt:lpstr>不同平台的特点</vt:lpstr>
      <vt:lpstr>如何选择适合的平台</vt:lpstr>
      <vt:lpstr>社交媒体平台的选择</vt:lpstr>
      <vt:lpstr>第3章 网络社区推销策略</vt:lpstr>
      <vt:lpstr>制定推销策略的重要性</vt:lpstr>
      <vt:lpstr> </vt:lpstr>
      <vt:lpstr>成功案例分享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2024-09-28T05:49:39.314</cp:lastPrinted>
  <dcterms:created xsi:type="dcterms:W3CDTF">2024-09-27T21:49:39Z</dcterms:created>
  <dcterms:modified xsi:type="dcterms:W3CDTF">2024-09-27T21:49:41Z</dcterms:modified>
</cp:coreProperties>
</file>