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25FCA82-E5FC-4B9B-8892-372AB3292F5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2" name="PlaceHolder 1"/>
          <p:cNvSpPr>
            <a:spLocks noGrp="1"/>
          </p:cNvSpPr>
          <p:nvPr>
            <p:ph type="sldImg"/>
          </p:nvPr>
        </p:nvSpPr>
        <p:spPr>
          <a:xfrm>
            <a:off x="685800" y="1143000"/>
            <a:ext cx="5486040" cy="3085920"/>
          </a:xfrm>
          <a:prstGeom prst="rect">
            <a:avLst/>
          </a:prstGeom>
          <a:ln w="0">
            <a:noFill/>
          </a:ln>
        </p:spPr>
      </p:sp>
      <p:sp>
        <p:nvSpPr>
          <p:cNvPr id="21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 name="PlaceHolder 1"/>
          <p:cNvSpPr>
            <a:spLocks noGrp="1"/>
          </p:cNvSpPr>
          <p:nvPr>
            <p:ph type="sldImg"/>
          </p:nvPr>
        </p:nvSpPr>
        <p:spPr>
          <a:xfrm>
            <a:off x="685800" y="1143000"/>
            <a:ext cx="5486040" cy="3085920"/>
          </a:xfrm>
          <a:prstGeom prst="rect">
            <a:avLst/>
          </a:prstGeom>
          <a:ln w="0">
            <a:noFill/>
          </a:ln>
        </p:spPr>
      </p:sp>
      <p:sp>
        <p:nvSpPr>
          <p:cNvPr id="21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8" name="PlaceHolder 1"/>
          <p:cNvSpPr>
            <a:spLocks noGrp="1"/>
          </p:cNvSpPr>
          <p:nvPr>
            <p:ph type="sldImg"/>
          </p:nvPr>
        </p:nvSpPr>
        <p:spPr>
          <a:xfrm>
            <a:off x="685800" y="1143000"/>
            <a:ext cx="5486040" cy="3085920"/>
          </a:xfrm>
          <a:prstGeom prst="rect">
            <a:avLst/>
          </a:prstGeom>
          <a:ln w="0">
            <a:noFill/>
          </a:ln>
        </p:spPr>
      </p:sp>
      <p:sp>
        <p:nvSpPr>
          <p:cNvPr id="21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 name="PlaceHolder 1"/>
          <p:cNvSpPr>
            <a:spLocks noGrp="1"/>
          </p:cNvSpPr>
          <p:nvPr>
            <p:ph type="sldImg"/>
          </p:nvPr>
        </p:nvSpPr>
        <p:spPr>
          <a:xfrm>
            <a:off x="685800" y="1143000"/>
            <a:ext cx="5486040" cy="3085920"/>
          </a:xfrm>
          <a:prstGeom prst="rect">
            <a:avLst/>
          </a:prstGeom>
          <a:ln w="0">
            <a:noFill/>
          </a:ln>
        </p:spPr>
      </p:sp>
      <p:sp>
        <p:nvSpPr>
          <p:cNvPr id="22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0AAFF0-B608-4C96-B9B4-8279218BB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2D3C5-9A23-4C08-AE0D-9ED5375AC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C3A4BF-9A64-495E-8997-156135794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CF1EC1-09B9-460B-8114-3C95C17D1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76F460-1288-445D-AE36-11A57A212F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76F229-9240-48C4-879B-4004673FA5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993FF8-FF2C-4D85-9EE1-1AC260D6F5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C4EDC7-3027-4FF3-8394-73C7BAF49B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F550E2-3612-4543-B200-6853A71D4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826D1-822A-4547-80E0-A32D084D5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92999-4D55-4E9D-AE42-627A2D47F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A746461-0C01-4756-9B45-98406CA3268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71C127E-51B6-4446-87C1-99A0F3359E5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4103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企业风险管理的风险传播和风险溢出</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风险传播与溢出的概念</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风险传播与溢出的机制</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企业风险管理定义和重要性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组织为降低和控制各种风险而制定的策略和措施。企业风险管理对于组织的长期成功和可持续发展至关重要。在竞争激烈的现代商业环境中，有效的风险管理能够帮助企业应对各种挑战，保持稳定的发展态势。</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了解并发现潜在风险</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识别风险</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对风险进行量化和分析</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评估风险</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采取措施降低风险影响</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控制风险</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持续跟踪风险动向</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监控风险</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对风险影响程度和可能性进行评估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制定适当的风险评估标准</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风险控制</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采取措施规避或减少风险发生概率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建立风险管理流程和制度</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建立监测机制，及时发现风险变化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进行风险预警和应急处理</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风险管理的步骤</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通过调研分析，确定潜在风险来源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建立风险识别机制，及时发现问题</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企业风险管理的框架</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与法律法规相关的潜在风险</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法律法规风险</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涉及资金和投资的风险</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财务风险</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市场波动带来的经济风险</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市场风险</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风险管理的重要性</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企业风险管理不仅可以帮助企业降低损失，还可以提升企业的竞争力和抗风险能力。通过建立完善的风险管理体系，企业可以更好地预判和应对各种风险挑战，从而保持企业的稳健发展。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风险传播与溢出的概念</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风险传播的定义</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风险传播是指一个事件或趋势在市场中传播至其他相关事件或趋势的过程。在当今全球化的经济环境下，风险传播的速度和影响范围加快和扩大，企业需要及时应对和控制风险传播，以确保稳健经营。</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风险传播的原因</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信息获取和传递不均衡</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信息不对称</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人们在决策时存在偏差和误判</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非理性行为</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各个金融市场之间的联系紧密</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金融市场的相互关联性</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世界经济一体化进程</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全球化</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https://d.book118.com/518041033010006050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企业风险管理的风险传播和风险溢出</vt:lpstr>
      <vt:lpstr>目录</vt:lpstr>
      <vt:lpstr>第1章 企业风险管理概述</vt:lpstr>
      <vt:lpstr> </vt:lpstr>
      <vt:lpstr>企业风险管理的目标</vt:lpstr>
      <vt:lpstr>风险管理的步骤</vt:lpstr>
      <vt:lpstr>企业风险管理的框架</vt:lpstr>
      <vt:lpstr>风险管理的重要性</vt:lpstr>
      <vt:lpstr>第2章 风险传播与溢出的概念</vt:lpstr>
      <vt:lpstr> </vt:lpstr>
      <vt:lpstr>风险传播的原因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2024-09-29T14:08:51.627</cp:lastPrinted>
  <dcterms:created xsi:type="dcterms:W3CDTF">2024-09-29T06:08:51Z</dcterms:created>
  <dcterms:modified xsi:type="dcterms:W3CDTF">2024-09-29T06:08:53Z</dcterms:modified>
</cp:coreProperties>
</file>