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7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02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8E547-4297-4666-9033-6F4628805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9FD317-9FD9-4522-9734-2440AD8BF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F87E9-13BB-432B-AA64-0AAE646CD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ECB631-8786-4656-9118-6C5C2605F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9024EC-0F6A-4CE0-A790-EA4810590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70C095-6F09-4CC9-88FA-64F9B5223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0C46EA-BED0-43D6-B31A-78F618B0E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B645A2-B09D-47C7-8E6A-10B0BCAE5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BD46EC-8D88-43B7-8F64-D9CA410A2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F2409-3FC1-4D27-8ACF-95AB48B14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14130C-63C8-43AF-8173-A7D0FA48F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668" r:id="rId2"/>
    <p:sldLayoutId id="2147488669" r:id="rId3"/>
    <p:sldLayoutId id="2147488670" r:id="rId4"/>
    <p:sldLayoutId id="2147488671" r:id="rId5"/>
    <p:sldLayoutId id="2147488672" r:id="rId6"/>
    <p:sldLayoutId id="2147488673" r:id="rId7"/>
    <p:sldLayoutId id="2147488674" r:id="rId8"/>
    <p:sldLayoutId id="2147488675" r:id="rId9"/>
    <p:sldLayoutId id="2147488676" r:id="rId10"/>
    <p:sldLayoutId id="214748867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tags" Target="../tags/tag130.xml" /><Relationship Id="rId14" Type="http://schemas.openxmlformats.org/officeDocument/2006/relationships/tags" Target="../tags/tag131.xml" /><Relationship Id="rId15" Type="http://schemas.openxmlformats.org/officeDocument/2006/relationships/tags" Target="../tags/tag132.xml" /><Relationship Id="rId16" Type="http://schemas.openxmlformats.org/officeDocument/2006/relationships/tags" Target="../tags/tag133.xml" /><Relationship Id="rId17" Type="http://schemas.openxmlformats.org/officeDocument/2006/relationships/tags" Target="../tags/tag134.xml" /><Relationship Id="rId18" Type="http://schemas.openxmlformats.org/officeDocument/2006/relationships/tags" Target="../tags/tag135.xml" /><Relationship Id="rId19" Type="http://schemas.openxmlformats.org/officeDocument/2006/relationships/tags" Target="../tags/tag136.xml" /><Relationship Id="rId2" Type="http://schemas.openxmlformats.org/officeDocument/2006/relationships/tags" Target="../tags/tag119.xml" /><Relationship Id="rId20" Type="http://schemas.openxmlformats.org/officeDocument/2006/relationships/tags" Target="../tags/tag137.xml" /><Relationship Id="rId21" Type="http://schemas.openxmlformats.org/officeDocument/2006/relationships/tags" Target="../tags/tag138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2.xml" /><Relationship Id="rId20" Type="http://schemas.openxmlformats.org/officeDocument/2006/relationships/tags" Target="../tags/tag160.xml" /><Relationship Id="rId21" Type="http://schemas.openxmlformats.org/officeDocument/2006/relationships/tags" Target="../tags/tag161.xml" /><Relationship Id="rId22" Type="http://schemas.openxmlformats.org/officeDocument/2006/relationships/tags" Target="../tags/tag162.xml" /><Relationship Id="rId23" Type="http://schemas.openxmlformats.org/officeDocument/2006/relationships/tags" Target="../tags/tag163.xml" /><Relationship Id="rId24" Type="http://schemas.openxmlformats.org/officeDocument/2006/relationships/tags" Target="../tags/tag164.xml" /><Relationship Id="rId25" Type="http://schemas.openxmlformats.org/officeDocument/2006/relationships/tags" Target="../tags/tag165.xml" /><Relationship Id="rId26" Type="http://schemas.openxmlformats.org/officeDocument/2006/relationships/tags" Target="../tags/tag166.xml" /><Relationship Id="rId27" Type="http://schemas.openxmlformats.org/officeDocument/2006/relationships/tags" Target="../tags/tag167.xml" /><Relationship Id="rId28" Type="http://schemas.openxmlformats.org/officeDocument/2006/relationships/tags" Target="../tags/tag168.xml" /><Relationship Id="rId29" Type="http://schemas.openxmlformats.org/officeDocument/2006/relationships/tags" Target="../tags/tag169.xml" /><Relationship Id="rId3" Type="http://schemas.openxmlformats.org/officeDocument/2006/relationships/tags" Target="../tags/tag143.xml" /><Relationship Id="rId30" Type="http://schemas.openxmlformats.org/officeDocument/2006/relationships/tags" Target="../tags/tag170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4711005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社会力量救援队伍建设和管理规范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7446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3465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社会力量救援队伍的组建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7446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3465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社会力量救援队伍的保障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7446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3465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社会力量救援队伍的评估与改进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社会力量救援队伍的管理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社会力量救援队伍的协调配合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社会力量救援队伍的组建</a:t>
            </a:r>
            <a:endParaRPr lang="zh-CN" altLang="en-US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确定救援队伍的规模和结构</a:t>
            </a:r>
            <a:endParaRPr lang="zh-CN" altLang="en-US"/>
          </a:p>
        </p:txBody>
      </p:sp>
      <p:sp>
        <p:nvSpPr>
          <p:cNvPr id="1048966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考虑救援队伍的专业性，确定救援队伍的结构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根据救援任务的需求，确定救援队伍的规模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制定救援队伍的培训计划，提高救援队伍的专业技能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建立救援队伍的考核机制，确保救援队伍的质量和效率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确定救援队伍的职责和任务</a:t>
            </a:r>
            <a:endParaRPr lang="zh-CN" altLang="en-US"/>
          </a:p>
        </p:txBody>
      </p:sp>
      <p:sp>
        <p:nvSpPr>
          <p:cNvPr id="1049018" name="矩形 5"/>
          <p:cNvSpPr/>
          <p:nvPr>
            <p:custDataLst>
              <p:tags r:id="rId2"/>
            </p:custDataLst>
          </p:nvPr>
        </p:nvSpPr>
        <p:spPr>
          <a:xfrm>
            <a:off x="838200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0" name="矩形 10"/>
          <p:cNvSpPr/>
          <p:nvPr>
            <p:custDataLst>
              <p:tags r:id="rId3"/>
            </p:custDataLst>
          </p:nvPr>
        </p:nvSpPr>
        <p:spPr>
          <a:xfrm>
            <a:off x="117814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4"/>
            </p:custDataLst>
          </p:nvPr>
        </p:nvSpPr>
        <p:spPr>
          <a:xfrm>
            <a:off x="986772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救援队伍的职责：负责灾害救援、应急救援、安全保障等工作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024" name="矩形 6"/>
          <p:cNvSpPr/>
          <p:nvPr>
            <p:custDataLst>
              <p:tags r:id="rId5"/>
            </p:custDataLst>
          </p:nvPr>
        </p:nvSpPr>
        <p:spPr>
          <a:xfrm>
            <a:off x="3521057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6" name="矩形 11"/>
          <p:cNvSpPr/>
          <p:nvPr>
            <p:custDataLst>
              <p:tags r:id="rId6"/>
            </p:custDataLst>
          </p:nvPr>
        </p:nvSpPr>
        <p:spPr>
          <a:xfrm>
            <a:off x="3879342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7"/>
            </p:custDataLst>
          </p:nvPr>
        </p:nvSpPr>
        <p:spPr>
          <a:xfrm>
            <a:off x="3669017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救援队伍的任务：根据灾害类型和程度，制定救援方案，组织救援行动，保障救援人员的安全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030" name="矩形 33"/>
          <p:cNvSpPr/>
          <p:nvPr>
            <p:custDataLst>
              <p:tags r:id="rId8"/>
            </p:custDataLst>
          </p:nvPr>
        </p:nvSpPr>
        <p:spPr>
          <a:xfrm>
            <a:off x="6199634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2" name="矩形 37"/>
          <p:cNvSpPr/>
          <p:nvPr>
            <p:custDataLst>
              <p:tags r:id="rId9"/>
            </p:custDataLst>
          </p:nvPr>
        </p:nvSpPr>
        <p:spPr>
          <a:xfrm>
            <a:off x="6539576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10"/>
            </p:custDataLst>
          </p:nvPr>
        </p:nvSpPr>
        <p:spPr>
          <a:xfrm>
            <a:off x="6348206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救援队伍的组成：包括专业救援人员、志愿者、后勤保障人员等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036" name="矩形 34"/>
          <p:cNvSpPr/>
          <p:nvPr>
            <p:custDataLst>
              <p:tags r:id="rId11"/>
            </p:custDataLst>
          </p:nvPr>
        </p:nvSpPr>
        <p:spPr>
          <a:xfrm>
            <a:off x="8872708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8" name="矩形 38"/>
          <p:cNvSpPr/>
          <p:nvPr>
            <p:custDataLst>
              <p:tags r:id="rId12"/>
            </p:custDataLst>
          </p:nvPr>
        </p:nvSpPr>
        <p:spPr>
          <a:xfrm>
            <a:off x="923099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13"/>
            </p:custDataLst>
          </p:nvPr>
        </p:nvSpPr>
        <p:spPr>
          <a:xfrm>
            <a:off x="9021280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救援队伍的管理：建立健全救援队伍的管理制度，明确职责分工，加强培训和演练，提高救援效率和质量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确定救援队伍的招募标准和程序</a:t>
            </a:r>
            <a:endParaRPr lang="zh-CN" altLang="en-US"/>
          </a:p>
        </p:txBody>
      </p:sp>
      <p:sp>
        <p:nvSpPr>
          <p:cNvPr id="104907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4"/>
            </p:custDataLst>
          </p:nvPr>
        </p:nvSpPr>
        <p:spPr>
          <a:xfrm>
            <a:off x="6428049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2537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4"/>
          <p:cNvSpPr/>
          <p:nvPr>
            <p:custDataLst>
              <p:tags r:id="rId8"/>
            </p:custDataLst>
          </p:nvPr>
        </p:nvSpPr>
        <p:spPr>
          <a:xfrm>
            <a:off x="961067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253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招募标准：具备相关技能、经验、身体素质等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培训内容：救援知识、技能、安全防护、团队协作等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1"/>
          <p:cNvSpPr/>
          <p:nvPr>
            <p:custDataLst>
              <p:tags r:id="rId14"/>
            </p:custDataLst>
          </p:nvPr>
        </p:nvSpPr>
        <p:spPr>
          <a:xfrm>
            <a:off x="3764900" y="245015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3827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5"/>
          <p:cNvSpPr/>
          <p:nvPr>
            <p:custDataLst>
              <p:tags r:id="rId18"/>
            </p:custDataLst>
          </p:nvPr>
        </p:nvSpPr>
        <p:spPr>
          <a:xfrm>
            <a:off x="9090584" y="2474118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6223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54188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考核标准：理论知识、实际操作、团队协作、心理素质等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3022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招募程序：发布招募公告、报名、面试、选拔、培训、考核等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社会力量救援队伍的管理</a:t>
            </a:r>
            <a:endParaRPr lang="zh-CN" altLang="en-US"/>
          </a:p>
        </p:txBody>
      </p:sp>
      <p:sp>
        <p:nvSpPr>
          <p:cNvPr id="10491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制定管理规定和规章制度</a:t>
            </a:r>
            <a:endParaRPr lang="zh-CN" altLang="en-US"/>
          </a:p>
        </p:txBody>
      </p:sp>
      <p:sp>
        <p:nvSpPr>
          <p:cNvPr id="1049226" name="椭圆 262"/>
          <p:cNvSpPr/>
          <p:nvPr>
            <p:custDataLst>
              <p:tags r:id="rId2"/>
            </p:custDataLst>
          </p:nvPr>
        </p:nvSpPr>
        <p:spPr>
          <a:xfrm>
            <a:off x="2569289" y="4061046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3"/>
          <p:cNvSpPr/>
          <p:nvPr>
            <p:custDataLst>
              <p:tags r:id="rId3"/>
            </p:custDataLst>
          </p:nvPr>
        </p:nvSpPr>
        <p:spPr>
          <a:xfrm>
            <a:off x="3386278" y="4138109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4"/>
          <p:cNvSpPr/>
          <p:nvPr>
            <p:custDataLst>
              <p:tags r:id="rId4"/>
            </p:custDataLst>
          </p:nvPr>
        </p:nvSpPr>
        <p:spPr>
          <a:xfrm>
            <a:off x="4151266" y="4364911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5"/>
          <p:cNvSpPr/>
          <p:nvPr>
            <p:custDataLst>
              <p:tags r:id="rId5"/>
            </p:custDataLst>
          </p:nvPr>
        </p:nvSpPr>
        <p:spPr>
          <a:xfrm>
            <a:off x="4797840" y="4556628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6"/>
          <p:cNvSpPr/>
          <p:nvPr>
            <p:custDataLst>
              <p:tags r:id="rId6"/>
            </p:custDataLst>
          </p:nvPr>
        </p:nvSpPr>
        <p:spPr>
          <a:xfrm>
            <a:off x="5460703" y="4752730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8130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68"/>
          <p:cNvSpPr/>
          <p:nvPr>
            <p:custDataLst>
              <p:tags r:id="rId8"/>
            </p:custDataLst>
          </p:nvPr>
        </p:nvSpPr>
        <p:spPr>
          <a:xfrm flipV="1">
            <a:off x="2918264" y="4502747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9"/>
          <p:cNvSpPr/>
          <p:nvPr>
            <p:custDataLst>
              <p:tags r:id="rId9"/>
            </p:custDataLst>
          </p:nvPr>
        </p:nvSpPr>
        <p:spPr>
          <a:xfrm flipV="1">
            <a:off x="2958361" y="4543471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722096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832365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601803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4004033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704553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525994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66718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51128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61396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77303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57986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76156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239540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图形 15"/>
          <p:cNvSpPr/>
          <p:nvPr>
            <p:custDataLst>
              <p:tags r:id="rId23"/>
            </p:custDataLst>
          </p:nvPr>
        </p:nvSpPr>
        <p:spPr>
          <a:xfrm>
            <a:off x="5064113" y="4943194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56" name="图形 19"/>
          <p:cNvSpPr/>
          <p:nvPr>
            <p:custDataLst>
              <p:tags r:id="rId24"/>
            </p:custDataLst>
          </p:nvPr>
        </p:nvSpPr>
        <p:spPr>
          <a:xfrm>
            <a:off x="8496845" y="4648100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58" name="图形 27"/>
          <p:cNvSpPr/>
          <p:nvPr>
            <p:custDataLst>
              <p:tags r:id="rId25"/>
            </p:custDataLst>
          </p:nvPr>
        </p:nvSpPr>
        <p:spPr>
          <a:xfrm>
            <a:off x="4198255" y="3720843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71974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2" name="正文"/>
          <p:cNvSpPr txBox="1"/>
          <p:nvPr>
            <p:custDataLst>
              <p:tags r:id="rId27"/>
            </p:custDataLst>
          </p:nvPr>
        </p:nvSpPr>
        <p:spPr>
          <a:xfrm>
            <a:off x="838200" y="374151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制定管理规定的目的：确保救援队伍的正常运作和效率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8"/>
            </p:custDataLst>
          </p:nvPr>
        </p:nvSpPr>
        <p:spPr>
          <a:xfrm>
            <a:off x="9285014" y="374151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规章制度的执行：确保规章制度的严格执行，定期检查和评估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9"/>
            </p:custDataLst>
          </p:nvPr>
        </p:nvSpPr>
        <p:spPr>
          <a:xfrm>
            <a:off x="7026390" y="170593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规章制度的制定：依据相关法律法规和政策，结合实际情况制定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30"/>
            </p:custDataLst>
          </p:nvPr>
        </p:nvSpPr>
        <p:spPr>
          <a:xfrm>
            <a:off x="3096824" y="170593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管理规定的内容：包括组织架构、职责分工、培训计划、应急响应等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建立考核机制和奖惩机制</a:t>
            </a:r>
            <a:endParaRPr lang="zh-CN" altLang="en-US"/>
          </a:p>
        </p:txBody>
      </p:sp>
      <p:sp>
        <p:nvSpPr>
          <p:cNvPr id="1049306" name="矩形 5"/>
          <p:cNvSpPr/>
          <p:nvPr>
            <p:custDataLst>
              <p:tags r:id="rId2"/>
            </p:custDataLst>
          </p:nvPr>
        </p:nvSpPr>
        <p:spPr>
          <a:xfrm>
            <a:off x="838200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3"/>
            </p:custDataLst>
          </p:nvPr>
        </p:nvSpPr>
        <p:spPr>
          <a:xfrm>
            <a:off x="117814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4"/>
            </p:custDataLst>
          </p:nvPr>
        </p:nvSpPr>
        <p:spPr>
          <a:xfrm>
            <a:off x="986772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考核机制：定期对救援队伍进行考核，评估其救援能力和效果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5"/>
            </p:custDataLst>
          </p:nvPr>
        </p:nvSpPr>
        <p:spPr>
          <a:xfrm>
            <a:off x="3521057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6"/>
            </p:custDataLst>
          </p:nvPr>
        </p:nvSpPr>
        <p:spPr>
          <a:xfrm>
            <a:off x="3879342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7"/>
            </p:custDataLst>
          </p:nvPr>
        </p:nvSpPr>
        <p:spPr>
          <a:xfrm>
            <a:off x="3669017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奖惩机制：根据考核结果，对表现优秀的救援队伍进行奖励，对表现不佳的救援队伍进行惩罚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8"/>
            </p:custDataLst>
          </p:nvPr>
        </p:nvSpPr>
        <p:spPr>
          <a:xfrm>
            <a:off x="6199634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9"/>
            </p:custDataLst>
          </p:nvPr>
        </p:nvSpPr>
        <p:spPr>
          <a:xfrm>
            <a:off x="6539576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10"/>
            </p:custDataLst>
          </p:nvPr>
        </p:nvSpPr>
        <p:spPr>
          <a:xfrm>
            <a:off x="6348206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激励机制：通过奖励和惩罚，激励救援队伍提高救援能力和效果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1"/>
            </p:custDataLst>
          </p:nvPr>
        </p:nvSpPr>
        <p:spPr>
          <a:xfrm>
            <a:off x="8872708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2"/>
            </p:custDataLst>
          </p:nvPr>
        </p:nvSpPr>
        <p:spPr>
          <a:xfrm>
            <a:off x="923099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3"/>
            </p:custDataLst>
          </p:nvPr>
        </p:nvSpPr>
        <p:spPr>
          <a:xfrm>
            <a:off x="9021280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监督机制：设立专门的监督机构，对救援队伍进行监督，确保其按照规定进行救援活动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建立培训机制和演练机制</a:t>
            </a:r>
            <a:endParaRPr lang="zh-CN" altLang="en-US"/>
          </a:p>
        </p:txBody>
      </p:sp>
      <p:sp>
        <p:nvSpPr>
          <p:cNvPr id="1049366" name="对角圆角矩形 15"/>
          <p:cNvSpPr/>
          <p:nvPr>
            <p:custDataLst>
              <p:tags r:id="rId2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3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4"/>
            </p:custDataLst>
          </p:nvPr>
        </p:nvSpPr>
        <p:spPr>
          <a:xfrm>
            <a:off x="2097259" y="4001434"/>
            <a:ext cx="83503" cy="1391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5"/>
            </p:custDataLst>
          </p:nvPr>
        </p:nvSpPr>
        <p:spPr>
          <a:xfrm>
            <a:off x="2133064" y="4151051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培训内容：包括救援技能、安全知识、心理素质等方面的培训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2"/>
          <p:cNvSpPr/>
          <p:nvPr>
            <p:custDataLst>
              <p:tags r:id="rId6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对角圆角矩形 53"/>
          <p:cNvSpPr/>
          <p:nvPr>
            <p:custDataLst>
              <p:tags r:id="rId7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直角三角形 54"/>
          <p:cNvSpPr/>
          <p:nvPr>
            <p:custDataLst>
              <p:tags r:id="rId8"/>
            </p:custDataLst>
          </p:nvPr>
        </p:nvSpPr>
        <p:spPr>
          <a:xfrm>
            <a:off x="2097259" y="1461139"/>
            <a:ext cx="83503" cy="1391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文本框 56"/>
          <p:cNvSpPr txBox="1"/>
          <p:nvPr>
            <p:custDataLst>
              <p:tags r:id="rId9"/>
            </p:custDataLst>
          </p:nvPr>
        </p:nvSpPr>
        <p:spPr>
          <a:xfrm>
            <a:off x="2133064" y="16037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培训机制：定期组织队员进行专业培训，提高救援技能和知识水平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"/>
          <p:cNvSpPr/>
          <p:nvPr>
            <p:custDataLst>
              <p:tags r:id="rId10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对角圆角矩形 6"/>
          <p:cNvSpPr/>
          <p:nvPr>
            <p:custDataLst>
              <p:tags r:id="rId11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直角三角形 7"/>
          <p:cNvSpPr/>
          <p:nvPr>
            <p:custDataLst>
              <p:tags r:id="rId12"/>
            </p:custDataLst>
          </p:nvPr>
        </p:nvSpPr>
        <p:spPr>
          <a:xfrm>
            <a:off x="2097259" y="2731606"/>
            <a:ext cx="83503" cy="1391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3"/>
            </p:custDataLst>
          </p:nvPr>
        </p:nvSpPr>
        <p:spPr>
          <a:xfrm>
            <a:off x="2133064" y="28812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演练机制：定期组织实战演练，检验队伍的应急响应能力和协作能力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9"/>
          <p:cNvSpPr/>
          <p:nvPr>
            <p:custDataLst>
              <p:tags r:id="rId14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2" name="对角圆角矩形 10"/>
          <p:cNvSpPr/>
          <p:nvPr>
            <p:custDataLst>
              <p:tags r:id="rId15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4" name="直角三角形 11"/>
          <p:cNvSpPr/>
          <p:nvPr>
            <p:custDataLst>
              <p:tags r:id="rId16"/>
            </p:custDataLst>
          </p:nvPr>
        </p:nvSpPr>
        <p:spPr>
          <a:xfrm>
            <a:off x="2097259" y="5271261"/>
            <a:ext cx="83503" cy="1391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文本框 12"/>
          <p:cNvSpPr txBox="1"/>
          <p:nvPr>
            <p:custDataLst>
              <p:tags r:id="rId17"/>
            </p:custDataLst>
          </p:nvPr>
        </p:nvSpPr>
        <p:spPr>
          <a:xfrm>
            <a:off x="2133064" y="5420878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演练形式：可以采用桌面推演、实战演练、模拟演练等多种形式进行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社会力量救援队伍的保障</a:t>
            </a:r>
            <a:endParaRPr lang="zh-CN" altLang="en-US"/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https://d.book118.com/518047110052006044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8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1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01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宋体</vt:lpstr>
      <vt:lpstr>Office Theme</vt:lpstr>
      <vt:lpstr>社会力量救援队伍建设和管理规范</vt:lpstr>
      <vt:lpstr>目录</vt:lpstr>
      <vt:lpstr>添加章节标题</vt:lpstr>
      <vt:lpstr>社会力量救援队伍的组建</vt:lpstr>
      <vt:lpstr>确定救援队伍的规模和结构</vt:lpstr>
      <vt:lpstr>确定救援队伍的职责和任务</vt:lpstr>
      <vt:lpstr>确定救援队伍的招募标准和程序</vt:lpstr>
      <vt:lpstr>社会力量救援队伍的管理</vt:lpstr>
      <vt:lpstr>制定管理规定和规章制度</vt:lpstr>
      <vt:lpstr>建立考核机制和奖惩机制</vt:lpstr>
      <vt:lpstr>建立培训机制和演练机制</vt:lpstr>
      <vt:lpstr>社会力量救援队伍的保障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2024-09-24T11:28:20.860</cp:lastPrinted>
  <dcterms:created xsi:type="dcterms:W3CDTF">2024-09-24T03:28:20Z</dcterms:created>
  <dcterms:modified xsi:type="dcterms:W3CDTF">2024-09-24T03:28:22Z</dcterms:modified>
</cp:coreProperties>
</file>