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0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1EDDF-98F5-44C0-8E90-13A0AC4D9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7FB43-206F-4305-8997-94137D57B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8B78E-7216-4941-8F22-B5AC47E14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AEFB2-DC61-45C2-B552-C8A0AF342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F5CDEB-E02D-4209-AC61-8B7B61456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837080-13E3-41D0-8DF3-6932CC0F7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FFC3EA-B944-44C7-8ED7-CCB7C76B2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2D49F-B4D6-4B5E-8240-1C8648F46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A3083-CFEF-4881-B57F-F6319D917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32CCC-563A-4A75-AE37-473310147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85B81-DF50-4146-B9D9-D9D46F113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897" r:id="rId2"/>
    <p:sldLayoutId id="2147496898" r:id="rId3"/>
    <p:sldLayoutId id="2147496899" r:id="rId4"/>
    <p:sldLayoutId id="2147496900" r:id="rId5"/>
    <p:sldLayoutId id="2147496901" r:id="rId6"/>
    <p:sldLayoutId id="2147496902" r:id="rId7"/>
    <p:sldLayoutId id="2147496903" r:id="rId8"/>
    <p:sldLayoutId id="2147496904" r:id="rId9"/>
    <p:sldLayoutId id="2147496905" r:id="rId10"/>
    <p:sldLayoutId id="214749690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64134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2024年新媒体行业工作总结与展望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行业概述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工作总结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行业展望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个人发展建议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行业概述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新媒体行业的发展历程</a:t>
            </a:r>
            <a:endParaRPr lang="zh-CN" altLang="en-US"/>
          </a:p>
        </p:txBody>
      </p:sp>
      <p:sp>
        <p:nvSpPr>
          <p:cNvPr id="10489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初创期：互联网技术的兴起，新媒体行业开始萌芽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成熟期：新媒体行业成为信息传播的主流渠道，各种新媒体形态层出不穷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变革期：新媒体行业面临新的挑战和机遇，不断创新和发展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快速发展期：移动互联网的普及，新媒体行业迅速壮大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当前新媒体行业的主要特点</a:t>
            </a:r>
            <a:endParaRPr lang="zh-CN" altLang="en-US"/>
          </a:p>
        </p:txBody>
      </p:sp>
      <p:sp>
        <p:nvSpPr>
          <p:cNvPr id="1049024" name="圆角矩形 30"/>
          <p:cNvSpPr/>
          <p:nvPr>
            <p:custDataLst>
              <p:tags r:id="rId2"/>
            </p:custDataLst>
          </p:nvPr>
        </p:nvSpPr>
        <p:spPr>
          <a:xfrm>
            <a:off x="3037053" y="1364400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26" name="圆角矩形 65"/>
          <p:cNvSpPr/>
          <p:nvPr>
            <p:custDataLst>
              <p:tags r:id="rId3"/>
            </p:custDataLst>
          </p:nvPr>
        </p:nvSpPr>
        <p:spPr>
          <a:xfrm>
            <a:off x="3037053" y="2341699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28" name="圆角矩形 72"/>
          <p:cNvSpPr/>
          <p:nvPr>
            <p:custDataLst>
              <p:tags r:id="rId4"/>
            </p:custDataLst>
          </p:nvPr>
        </p:nvSpPr>
        <p:spPr>
          <a:xfrm>
            <a:off x="3037053" y="3318999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30" name="圆角矩形 78"/>
          <p:cNvSpPr/>
          <p:nvPr>
            <p:custDataLst>
              <p:tags r:id="rId5"/>
            </p:custDataLst>
          </p:nvPr>
        </p:nvSpPr>
        <p:spPr>
          <a:xfrm>
            <a:off x="3037053" y="4296298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32" name="圆角矩形 84"/>
          <p:cNvSpPr/>
          <p:nvPr>
            <p:custDataLst>
              <p:tags r:id="rId6"/>
            </p:custDataLst>
          </p:nvPr>
        </p:nvSpPr>
        <p:spPr>
          <a:xfrm>
            <a:off x="3037053" y="5273598"/>
            <a:ext cx="6441014" cy="9040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034" name="圆角矩形 35"/>
          <p:cNvSpPr/>
          <p:nvPr>
            <p:custDataLst>
              <p:tags r:id="rId7"/>
            </p:custDataLst>
          </p:nvPr>
        </p:nvSpPr>
        <p:spPr>
          <a:xfrm>
            <a:off x="2714544" y="1534817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6" name="圆角矩形 35"/>
          <p:cNvSpPr/>
          <p:nvPr>
            <p:custDataLst>
              <p:tags r:id="rId8"/>
            </p:custDataLst>
          </p:nvPr>
        </p:nvSpPr>
        <p:spPr>
          <a:xfrm>
            <a:off x="2714544" y="5444015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38" name="圆角矩形 35"/>
          <p:cNvSpPr/>
          <p:nvPr>
            <p:custDataLst>
              <p:tags r:id="rId9"/>
            </p:custDataLst>
          </p:nvPr>
        </p:nvSpPr>
        <p:spPr>
          <a:xfrm>
            <a:off x="2714544" y="4466715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0" name="圆角矩形 35"/>
          <p:cNvSpPr/>
          <p:nvPr>
            <p:custDataLst>
              <p:tags r:id="rId10"/>
            </p:custDataLst>
          </p:nvPr>
        </p:nvSpPr>
        <p:spPr>
          <a:xfrm>
            <a:off x="2714544" y="3489416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2" name="圆角矩形 35"/>
          <p:cNvSpPr/>
          <p:nvPr>
            <p:custDataLst>
              <p:tags r:id="rId11"/>
            </p:custDataLst>
          </p:nvPr>
        </p:nvSpPr>
        <p:spPr>
          <a:xfrm>
            <a:off x="2714544" y="2512116"/>
            <a:ext cx="1553295" cy="563169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4" name="文本框 4"/>
          <p:cNvSpPr txBox="1"/>
          <p:nvPr>
            <p:custDataLst>
              <p:tags r:id="rId12"/>
            </p:custDataLst>
          </p:nvPr>
        </p:nvSpPr>
        <p:spPr>
          <a:xfrm>
            <a:off x="4470018" y="2386900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互动性：新媒体平台具有高度的互动性，用户可以实时参与和分享信息，形成社交网络和社区。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046" name="文本框 5"/>
          <p:cNvSpPr txBox="1"/>
          <p:nvPr>
            <p:custDataLst>
              <p:tags r:id="rId13"/>
            </p:custDataLst>
          </p:nvPr>
        </p:nvSpPr>
        <p:spPr>
          <a:xfrm>
            <a:off x="4470018" y="3364199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个性化：新媒体行业注重个性化服务，通过大数据和人工智能技术为用户提供定制化的内容推荐和体验。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048" name="文本框 10"/>
          <p:cNvSpPr txBox="1"/>
          <p:nvPr>
            <p:custDataLst>
              <p:tags r:id="rId14"/>
            </p:custDataLst>
          </p:nvPr>
        </p:nvSpPr>
        <p:spPr>
          <a:xfrm>
            <a:off x="4470018" y="4341499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跨界融合：新媒体行业与其他领域进行跨界融合，如与电商、教育、娱乐等行业的融合，形成新的商业模式和业态。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050" name="文本框 11"/>
          <p:cNvSpPr txBox="1"/>
          <p:nvPr>
            <p:custDataLst>
              <p:tags r:id="rId15"/>
            </p:custDataLst>
          </p:nvPr>
        </p:nvSpPr>
        <p:spPr>
          <a:xfrm>
            <a:off x="4470018" y="5318798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全球化：新媒体行业具有全球化的特点，信息传播不受地域限制，跨国公司和国际组织在新媒体领域的影响力也越来越大。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052" name="文本框 12"/>
          <p:cNvSpPr txBox="1"/>
          <p:nvPr>
            <p:custDataLst>
              <p:tags r:id="rId16"/>
            </p:custDataLst>
          </p:nvPr>
        </p:nvSpPr>
        <p:spPr>
          <a:xfrm>
            <a:off x="4470018" y="1409600"/>
            <a:ext cx="4800984" cy="813602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数字化：新媒体行业以数字化技术为基础，通过互联网、移动设备等渠道传播信息。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新媒体行业在2024年的整体趋势</a:t>
            </a:r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移动互联网的普及和5G技术的推广将加速新媒体行业的发展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9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短视频、直播等新型媒体形态将继续保持快速增长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人工智能、大数据等技术的应用将提升新媒体的传播效果和用户体验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0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新媒体行业将更加注重内容创新和品牌建设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工作总结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2024年新媒体行业的主要工作内容</a:t>
            </a:r>
            <a:endParaRPr lang="zh-CN" altLang="en-US"/>
          </a:p>
        </p:txBody>
      </p:sp>
      <p:sp>
        <p:nvSpPr>
          <p:cNvPr id="1049182" name="矩形 5"/>
          <p:cNvSpPr/>
          <p:nvPr>
            <p:custDataLst>
              <p:tags r:id="rId2"/>
            </p:custDataLst>
          </p:nvPr>
        </p:nvSpPr>
        <p:spPr>
          <a:xfrm>
            <a:off x="859922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矩形 10"/>
          <p:cNvSpPr/>
          <p:nvPr>
            <p:custDataLst>
              <p:tags r:id="rId3"/>
            </p:custDataLst>
          </p:nvPr>
        </p:nvSpPr>
        <p:spPr>
          <a:xfrm>
            <a:off x="121096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TextBox 2"/>
          <p:cNvSpPr txBox="1"/>
          <p:nvPr>
            <p:custDataLst>
              <p:tags r:id="rId4"/>
            </p:custDataLst>
          </p:nvPr>
        </p:nvSpPr>
        <p:spPr>
          <a:xfrm>
            <a:off x="1013341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内容创作：包括文字、图片、视频等多种形式的内容创作，以吸引用户关注和留存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8" name="矩形 6"/>
          <p:cNvSpPr/>
          <p:nvPr>
            <p:custDataLst>
              <p:tags r:id="rId5"/>
            </p:custDataLst>
          </p:nvPr>
        </p:nvSpPr>
        <p:spPr>
          <a:xfrm>
            <a:off x="44717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矩形 11"/>
          <p:cNvSpPr/>
          <p:nvPr>
            <p:custDataLst>
              <p:tags r:id="rId6"/>
            </p:custDataLst>
          </p:nvPr>
        </p:nvSpPr>
        <p:spPr>
          <a:xfrm>
            <a:off x="4842319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TextBox 2"/>
          <p:cNvSpPr txBox="1"/>
          <p:nvPr>
            <p:custDataLst>
              <p:tags r:id="rId7"/>
            </p:custDataLst>
          </p:nvPr>
        </p:nvSpPr>
        <p:spPr>
          <a:xfrm>
            <a:off x="46251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社交媒体运营：通过社交媒体平台发布内容，与用户互动，提高品牌知名度和用户黏性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4" name="矩形 7"/>
          <p:cNvSpPr/>
          <p:nvPr>
            <p:custDataLst>
              <p:tags r:id="rId8"/>
            </p:custDataLst>
          </p:nvPr>
        </p:nvSpPr>
        <p:spPr>
          <a:xfrm>
            <a:off x="8082973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矩形 12"/>
          <p:cNvSpPr/>
          <p:nvPr>
            <p:custDataLst>
              <p:tags r:id="rId9"/>
            </p:custDataLst>
          </p:nvPr>
        </p:nvSpPr>
        <p:spPr>
          <a:xfrm>
            <a:off x="847302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TextBox 2"/>
          <p:cNvSpPr txBox="1"/>
          <p:nvPr>
            <p:custDataLst>
              <p:tags r:id="rId10"/>
            </p:custDataLst>
          </p:nvPr>
        </p:nvSpPr>
        <p:spPr>
          <a:xfrm>
            <a:off x="8236392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数据分析与优化：通过对用户数据和行为的分析，优化内容策略和运营方案，提高用户满意度和转化率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00" name="矩形 33"/>
          <p:cNvSpPr/>
          <p:nvPr>
            <p:custDataLst>
              <p:tags r:id="rId11"/>
            </p:custDataLst>
          </p:nvPr>
        </p:nvSpPr>
        <p:spPr>
          <a:xfrm>
            <a:off x="267039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2" name="矩形 37"/>
          <p:cNvSpPr/>
          <p:nvPr>
            <p:custDataLst>
              <p:tags r:id="rId12"/>
            </p:custDataLst>
          </p:nvPr>
        </p:nvSpPr>
        <p:spPr>
          <a:xfrm>
            <a:off x="3021442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4" name="TextBox 2"/>
          <p:cNvSpPr txBox="1"/>
          <p:nvPr>
            <p:custDataLst>
              <p:tags r:id="rId13"/>
            </p:custDataLst>
          </p:nvPr>
        </p:nvSpPr>
        <p:spPr>
          <a:xfrm>
            <a:off x="282381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合作与推广：与其他媒体、品牌或机构进行合作，扩大品牌影响力和市场份额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06" name="矩形 34"/>
          <p:cNvSpPr/>
          <p:nvPr>
            <p:custDataLst>
              <p:tags r:id="rId14"/>
            </p:custDataLst>
          </p:nvPr>
        </p:nvSpPr>
        <p:spPr>
          <a:xfrm>
            <a:off x="62822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38"/>
          <p:cNvSpPr/>
          <p:nvPr>
            <p:custDataLst>
              <p:tags r:id="rId15"/>
            </p:custDataLst>
          </p:nvPr>
        </p:nvSpPr>
        <p:spPr>
          <a:xfrm>
            <a:off x="66527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16"/>
            </p:custDataLst>
          </p:nvPr>
        </p:nvSpPr>
        <p:spPr>
          <a:xfrm>
            <a:off x="64356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危机公关与应对：在出现危机事件时，及时采取应对措施，维护品牌形象和声誉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工作成果与业绩</a:t>
            </a:r>
            <a:endParaRPr lang="zh-CN" altLang="en-US"/>
          </a:p>
        </p:txBody>
      </p:sp>
      <p:sp>
        <p:nvSpPr>
          <p:cNvPr id="10492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用户增长与活跃度：阐述在项目实施过程中，新媒体平台的用户增长情况以及用户活跃度的提升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完成项目数量与质量：详细介绍在过去的一年中，团队或个人所完成的项目数量以及质量评估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行业影响力提升：介绍在项目实施后，团队或个人在新媒体行业中的影响力提升情况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团队协作与沟通能力：强调团队成员之间的协作以及与上下游部门的沟通协调能力，为工作成果提供支持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工作中遇到的问题及解决方案</a:t>
            </a:r>
            <a:endParaRPr lang="zh-CN" altLang="en-US"/>
          </a:p>
        </p:txBody>
      </p:sp>
      <p:sp>
        <p:nvSpPr>
          <p:cNvPr id="10492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内容创作：如何创作出高质量、有价值的内容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用户增长：如何吸引更多的用户关注和参与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数据分析：如何通过数据分析了解用户需求和行为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团队协作：如何提高团队协作效率，促进团队成员之间的沟通与合作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行业对工作技能的要求</a:t>
            </a:r>
            <a:endParaRPr lang="zh-CN" altLang="en-US"/>
          </a:p>
        </p:txBody>
      </p:sp>
      <p:sp>
        <p:nvSpPr>
          <p:cNvPr id="104935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5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熟练掌握新媒体技术：包括但不限于社交媒体平台、内容管理系统等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具备创新思维：能够不断探索新的内容形式和传播方式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具备团队协作能力：能够与其他团队成员有效沟通，共同完成工作任务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具备数据分析能力：能够通过数据分析和挖掘，优化工作效果和提升用户体验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行业展望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https://d.book118.com/518064134136006023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i*1_5_1"/>
  <p:tag name="KSO_WM_UNIT_INDEX" val="1_5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4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9999999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宋体</vt:lpstr>
      <vt:lpstr>mn-cs</vt:lpstr>
      <vt:lpstr>Office Theme</vt:lpstr>
      <vt:lpstr>2024年新媒体行业工作总结与展望</vt:lpstr>
      <vt:lpstr>目录</vt:lpstr>
      <vt:lpstr>单击添加章节标题</vt:lpstr>
      <vt:lpstr>行业概述</vt:lpstr>
      <vt:lpstr>新媒体行业的发展历程</vt:lpstr>
      <vt:lpstr>当前新媒体行业的主要特点</vt:lpstr>
      <vt:lpstr>新媒体行业在2024年的整体趋势</vt:lpstr>
      <vt:lpstr>工作总结</vt:lpstr>
      <vt:lpstr>2024年新媒体行业的主要工作内容</vt:lpstr>
      <vt:lpstr>工作成果与业绩</vt:lpstr>
      <vt:lpstr>工作中遇到的问题及解决方案</vt:lpstr>
      <vt:lpstr>行业对工作技能的要求</vt:lpstr>
      <vt:lpstr>行业展望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2024-08-30T17:41:08.069</cp:lastPrinted>
  <dcterms:created xsi:type="dcterms:W3CDTF">2024-08-30T09:41:08Z</dcterms:created>
  <dcterms:modified xsi:type="dcterms:W3CDTF">2024-08-30T09:41:10Z</dcterms:modified>
</cp:coreProperties>
</file>