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422E079-BD20-46FA-A5D6-24EE3F57AD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641445A-8D40-4572-BFCC-576942C285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2904698-8CA9-483B-9AD8-82BE26229A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11497EE-CE8C-480A-8184-308351C230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8476589-50B1-48CC-95E6-2B12CC4063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8ED20DA-0EDE-45D7-838D-A9B8B5AF9F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26883FB-822C-46D8-BED5-1EE12EA24A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6BB1D0E-E436-4DD3-94BD-CD1C3EECA9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B4C1F05-2471-4751-B872-080B3002D9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6235950-8F63-4FE6-8FA6-2022A9B1CB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19B3EBE-C49E-4AC2-9AD0-99771AB86D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18072072007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8386" y="1188770"/>
            <a:ext cx="8744102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Tracepro实例学习教程</a:t>
            </a:r>
            <a:endParaRPr lang="en-US" sz="517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790127" y="5145145"/>
            <a:ext cx="8024774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汇报人：AA</a:t>
            </a:r>
            <a:endParaRPr lang="en-US" sz="2025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790127" y="5566988"/>
            <a:ext cx="7317638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2024-01-18</a:t>
            </a:r>
            <a:endParaRPr lang="en-US" sz="2025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Tracepro软件概述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Tracepro基础操作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光学仿真原理及流程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建模与导入模型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光源与探测器设置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仿真结果分析与可视化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案例实战与经验分享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contents</a:t>
            </a:r>
            <a:endParaRPr lang="en-US" sz="5775" b="1">
              <a:solidFill>
                <a:schemeClr val="accent3">
                  <a:lumMod val="40000"/>
                  <a:lumOff val="60000"/>
                  <a:alpha val="34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目</a:t>
            </a:r>
            <a:endParaRPr lang="en-US" sz="7650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录</a:t>
            </a:r>
            <a:endParaRPr lang="en-US" sz="7650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Tracepro软件概述</a:t>
            </a:r>
            <a:endParaRPr lang="en-US" sz="5175" b="1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</a:t>
            </a:r>
            <a:endParaRPr lang="en-US" sz="7650" b="1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03</a:t>
            </a:r>
            <a:endParaRPr lang="en-US" sz="23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光学性能分析</a:t>
            </a:r>
            <a:endParaRPr lang="en-US" sz="160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可以对光学系统的性能进行分析，如照度、亮度、颜色、对比度等。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</a:t>
            </a:r>
            <a:endParaRPr lang="en-US" sz="23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光学仿真软件</a:t>
            </a:r>
            <a:endParaRPr lang="en-US" sz="160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Tracepro是一款功能强大的光学仿真软件，广泛应用于照明、显示、激光、成像等领域。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</a:t>
            </a:r>
            <a:endParaRPr lang="en-US" sz="23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光线追迹技术</a:t>
            </a:r>
            <a:endParaRPr lang="en-US" sz="160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采用蒙特卡罗光线追迹技术，能够模拟光线的传播、反射、折射、散射等过程。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软件背景及功能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78588" y="4047424"/>
            <a:ext cx="5505365" cy="169879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799673" y="4047424"/>
            <a:ext cx="5613739" cy="169879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799673" y="1935245"/>
            <a:ext cx="5613739" cy="170962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78588" y="1935245"/>
            <a:ext cx="5505365" cy="170962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14495" y="2158706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照明设计</a:t>
            </a:r>
            <a:endParaRPr lang="en-US" sz="1950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4208189" y="1910609"/>
            <a:ext cx="3775622" cy="3858888"/>
          </a:xfrm>
          <a:prstGeom prst="ellipse">
            <a:avLst/>
          </a:prstGeom>
          <a:gradFill>
            <a:gsLst>
              <a:gs pos="0">
                <a:schemeClr val="lt1">
                  <a:alpha val="100000"/>
                </a:schemeClr>
              </a:gs>
              <a:gs pos="100000">
                <a:schemeClr val="lt1">
                  <a:alpha val="100000"/>
                </a:schemeClr>
              </a:gs>
            </a:gsLst>
            <a:path path="circle">
              <a:fillToRect l="50000" t="50000" r="50000" b="50000"/>
            </a:path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954763" y="2673647"/>
            <a:ext cx="2282475" cy="233281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2366" y="3347887"/>
            <a:ext cx="927269" cy="98433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94053" y="1747648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098384" y="1747648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7811074" y="2673647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应用于显示器设计，如LCD、OLED、投影仪等。</a:t>
            </a:r>
            <a:endParaRPr lang="en-US" sz="150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8668342" y="2166108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显示技术</a:t>
            </a:r>
            <a:endParaRPr lang="en-US" sz="1950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114495" y="4270522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激光技术</a:t>
            </a:r>
            <a:endParaRPr lang="en-US" sz="1950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8668342" y="4277924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成像系统</a:t>
            </a:r>
            <a:endParaRPr lang="en-US" sz="1950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AutoShape 16"/>
          <p:cNvSpPr/>
          <p:nvPr/>
        </p:nvSpPr>
        <p:spPr>
          <a:xfrm>
            <a:off x="454963" y="5401184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11059294" y="5401184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497434" y="1795882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</a:t>
            </a:r>
            <a:endParaRPr lang="en-US" sz="26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11098377" y="1797101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</a:t>
            </a:r>
            <a:endParaRPr lang="en-US" sz="26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11049615" y="5464454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04</a:t>
            </a:r>
            <a:endParaRPr lang="en-US" sz="26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448666" y="5452263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03</a:t>
            </a:r>
            <a:endParaRPr lang="en-US" sz="26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7811074" y="4762272"/>
            <a:ext cx="3267075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应用于相机、望远镜、显微镜等成像系统的设计和优化。</a:t>
            </a:r>
            <a:endParaRPr lang="en-US" sz="150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1114495" y="2673647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用于室内外照明设计，如道路照明、室内照明、景观照明等。</a:t>
            </a:r>
            <a:endParaRPr lang="en-US" sz="150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1114495" y="4762272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用于激光器设计，如激光切割、激光打标、激光测距等。</a:t>
            </a:r>
            <a:endParaRPr lang="en-US" sz="150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25" name="Group 2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6" name="AutoShape 2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TextBox 4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应用领域与案例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1267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1412120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864738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3675592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01267" y="1641445"/>
            <a:ext cx="1114425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1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</a:t>
            </a:r>
            <a:endParaRPr lang="en-US" sz="201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2864738" y="1641445"/>
            <a:ext cx="1114425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1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</a:t>
            </a:r>
            <a:endParaRPr lang="en-US" sz="201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54963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掌握Tracepro软…</a:t>
            </a:r>
            <a:endParaRPr lang="en-US" sz="20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454963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学习Tracepro软件界面、工具栏、菜单栏等基本操作。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2734570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学习光学仿真原理</a:t>
            </a:r>
            <a:endParaRPr lang="en-US" sz="20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2734570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了解光线追迹技术、光学性能分析原理等。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5021895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掌握光学系统建模方法</a:t>
            </a:r>
            <a:endParaRPr lang="en-US" sz="20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5021895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学习如何建立光学系统模型，包括光源、光学元件、探测器等。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7289688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学习光学性能分析方法</a:t>
            </a:r>
            <a:endParaRPr lang="en-US" sz="20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7289688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学习如何对光学系统的性能进行分析，如照度分布、亮度分布、颜色分析等。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9527896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实践案例分析与操作</a:t>
            </a:r>
            <a:endParaRPr lang="en-US" sz="20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9527896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通过实践案例，掌握Tracepro软件在照明设计、显示技术、激光技术等领域的应用。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AutoShape 18"/>
          <p:cNvSpPr/>
          <p:nvPr/>
        </p:nvSpPr>
        <p:spPr>
          <a:xfrm>
            <a:off x="5193089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6003942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469028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279882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710204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10521058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TextBox 24"/>
          <p:cNvSpPr txBox="1"/>
          <p:nvPr/>
        </p:nvSpPr>
        <p:spPr>
          <a:xfrm>
            <a:off x="5193089" y="1641445"/>
            <a:ext cx="1114425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03</a:t>
            </a:r>
            <a:endParaRPr lang="en-US" sz="201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7469028" y="1641445"/>
            <a:ext cx="1107608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04</a:t>
            </a:r>
            <a:endParaRPr lang="en-US" sz="201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9710204" y="1641445"/>
            <a:ext cx="1049888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1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</a:t>
            </a:r>
            <a:endParaRPr lang="en-US" sz="201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27" name="Group 2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8" name="AutoShape 2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TextBox 4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学习目标与计划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Tracepro基础操作</a:t>
            </a:r>
            <a:endParaRPr lang="en-US" sz="5175" b="1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</a:t>
            </a:r>
            <a:endParaRPr lang="en-US" sz="7650" b="1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软件安装与启动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安装步骤</a:t>
            </a:r>
            <a:endParaRPr lang="en-US" sz="20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下载Tracepro安装包，解压后运行安装程序，按照提示完成安装过程。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启动方法</a:t>
            </a:r>
            <a:endParaRPr lang="en-US" sz="20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双击桌面上的Tracepro图标，或者在开始菜单中找到Tracepro并单击启动。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24190" y="1957190"/>
            <a:ext cx="2943620" cy="2943620"/>
          </a:xfrm>
          <a:prstGeom prst="ellipse">
            <a:avLst/>
          </a:prstGeom>
          <a:solidFill>
            <a:schemeClr val="accent2">
              <a:lumMod val="75000"/>
              <a:alpha val="3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70783" y="2103783"/>
            <a:ext cx="2650435" cy="265043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236173" y="1438242"/>
            <a:ext cx="405020" cy="405020"/>
          </a:xfrm>
          <a:prstGeom prst="ellipse">
            <a:avLst/>
          </a:prstGeom>
          <a:solidFill>
            <a:schemeClr val="accent1">
              <a:lumMod val="75000"/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317177" y="1519246"/>
            <a:ext cx="243012" cy="243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04193" y="3207976"/>
            <a:ext cx="405020" cy="405020"/>
          </a:xfrm>
          <a:prstGeom prst="ellipse">
            <a:avLst/>
          </a:prstGeom>
          <a:solidFill>
            <a:schemeClr val="accent1">
              <a:lumMod val="75000"/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85197" y="3288980"/>
            <a:ext cx="243012" cy="243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231308" y="5000473"/>
            <a:ext cx="405020" cy="405020"/>
          </a:xfrm>
          <a:prstGeom prst="ellipse">
            <a:avLst/>
          </a:prstGeom>
          <a:solidFill>
            <a:schemeClr val="accent1">
              <a:lumMod val="75000"/>
              <a:alpha val="21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312312" y="5081476"/>
            <a:ext cx="243012" cy="243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0560538" y="1438242"/>
            <a:ext cx="405020" cy="405020"/>
          </a:xfrm>
          <a:prstGeom prst="ellipse">
            <a:avLst/>
          </a:prstGeom>
          <a:solidFill>
            <a:schemeClr val="accent1">
              <a:lumMod val="75000"/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0641542" y="1519246"/>
            <a:ext cx="243012" cy="243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886868" y="3207976"/>
            <a:ext cx="405020" cy="405020"/>
          </a:xfrm>
          <a:prstGeom prst="ellipse">
            <a:avLst/>
          </a:prstGeom>
          <a:solidFill>
            <a:schemeClr val="accent1">
              <a:lumMod val="75000"/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0965557" y="3288980"/>
            <a:ext cx="243012" cy="243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555672" y="5000473"/>
            <a:ext cx="405020" cy="405020"/>
          </a:xfrm>
          <a:prstGeom prst="ellipse">
            <a:avLst/>
          </a:prstGeom>
          <a:solidFill>
            <a:schemeClr val="accent1">
              <a:lumMod val="75000"/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636676" y="5081476"/>
            <a:ext cx="243012" cy="243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1906762" y="1198792"/>
            <a:ext cx="3735664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主界面</a:t>
            </a:r>
            <a:endParaRPr lang="en-US" sz="23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236173" y="1829995"/>
            <a:ext cx="3600450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包括菜单栏、工具栏、项目树、属性窗口和图形窗口等部分。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1429812" y="2968526"/>
            <a:ext cx="3060488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菜单栏</a:t>
            </a:r>
            <a:endParaRPr lang="en-US" sz="23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1096214" y="3649597"/>
            <a:ext cx="3676650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提供文件、编辑、视图、工具、窗口和帮助等菜单项，用于执行各种命令和操作。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1834126" y="4761023"/>
            <a:ext cx="3614889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工具栏</a:t>
            </a:r>
            <a:endParaRPr lang="en-US" sz="23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1317177" y="5385748"/>
            <a:ext cx="3867150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提供常用命令的快捷方式，如新建、打开、保存、打印等。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6640304" y="1198792"/>
            <a:ext cx="3545103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项目树</a:t>
            </a:r>
            <a:endParaRPr lang="en-US" sz="23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7567810" y="1829995"/>
            <a:ext cx="4105275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显示当前项目中的所有文件和对象，方便用户管理和浏览。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7567810" y="2968526"/>
            <a:ext cx="3073732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属性窗口</a:t>
            </a:r>
            <a:endParaRPr lang="en-US" sz="23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7834968" y="3649597"/>
            <a:ext cx="3943350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显示选定对象的属性信息，如名称、类型、大小、位置等。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6733255" y="4761023"/>
            <a:ext cx="3447287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图形窗口</a:t>
            </a:r>
            <a:endParaRPr lang="en-US" sz="23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7" name="TextBox 27"/>
          <p:cNvSpPr txBox="1"/>
          <p:nvPr/>
        </p:nvSpPr>
        <p:spPr>
          <a:xfrm>
            <a:off x="7421217" y="5385748"/>
            <a:ext cx="4362450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用于显示和编辑3D模型，提供多种视图和渲染选项。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8" name="Freeform 28"/>
          <p:cNvSpPr/>
          <p:nvPr/>
        </p:nvSpPr>
        <p:spPr>
          <a:xfrm>
            <a:off x="5453880" y="2786880"/>
            <a:ext cx="1284241" cy="1284241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9" name="Group 2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0" name="AutoShape 3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TextBox 5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界面布局及功能介绍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8906" r="28906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新建项目</a:t>
            </a:r>
            <a:endParaRPr lang="en-US" sz="23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</a:t>
            </a:r>
            <a:endParaRPr lang="en-US" sz="23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选择菜单栏中的“文件”-&gt;“新建”命令，输入项目名称和保存路径，然后单击“确定”按钮即可创建一个新的Tracepro项目。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打开项目</a:t>
            </a:r>
            <a:endParaRPr lang="en-US" sz="23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</a:t>
            </a:r>
            <a:endParaRPr lang="en-US" sz="23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选择菜单栏中的“文件”-&gt;“打开”命令，找到并打开已有的Tracepro项目文件。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保存项目</a:t>
            </a:r>
            <a:endParaRPr lang="en-US" sz="23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03</a:t>
            </a:r>
            <a:endParaRPr lang="en-US" sz="23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选择菜单栏中的“文件”-&gt;“保存”命令，将当前项目保存到指定位置。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基本操作与设置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3819906" y="1705737"/>
            <a:ext cx="2557463" cy="907733"/>
            <a:chOff x="3819906" y="1705737"/>
            <a:chExt cx="2557463" cy="907733"/>
          </a:xfrm>
        </p:grpSpPr>
        <p:sp>
          <p:nvSpPr>
            <p:cNvPr id="3" name="Freeform 3"/>
            <p:cNvSpPr/>
            <p:nvPr/>
          </p:nvSpPr>
          <p:spPr>
            <a:xfrm>
              <a:off x="3819906" y="1705737"/>
              <a:ext cx="2557463" cy="907733"/>
            </a:xfrm>
            <a:custGeom>
              <a:rect l="l" t="t" r="r" b="b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TextBox 4"/>
            <p:cNvSpPr txBox="1"/>
            <p:nvPr/>
          </p:nvSpPr>
          <p:spPr>
            <a:xfrm>
              <a:off x="4115419" y="1960245"/>
              <a:ext cx="2164080" cy="386715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2000" b="1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第二季度</a:t>
              </a:r>
              <a:endParaRPr lang="en-US" sz="2000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682401" y="1705737"/>
            <a:ext cx="2557463" cy="907733"/>
            <a:chOff x="1682401" y="1705737"/>
            <a:chExt cx="2557463" cy="907733"/>
          </a:xfrm>
        </p:grpSpPr>
        <p:sp>
          <p:nvSpPr>
            <p:cNvPr id="6" name="Freeform 6"/>
            <p:cNvSpPr/>
            <p:nvPr/>
          </p:nvSpPr>
          <p:spPr>
            <a:xfrm>
              <a:off x="1682401" y="1705737"/>
              <a:ext cx="2557463" cy="907733"/>
            </a:xfrm>
            <a:custGeom>
              <a:rect l="l" t="t" r="r" b="b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TextBox 7"/>
            <p:cNvSpPr txBox="1"/>
            <p:nvPr/>
          </p:nvSpPr>
          <p:spPr>
            <a:xfrm>
              <a:off x="1949053" y="1929479"/>
              <a:ext cx="2221230" cy="4724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00" b="1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第一季度</a:t>
              </a:r>
              <a:endParaRPr lang="en-US" sz="2000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8095012" y="1705737"/>
            <a:ext cx="2557463" cy="907733"/>
            <a:chOff x="8095012" y="1705737"/>
            <a:chExt cx="2557463" cy="907733"/>
          </a:xfrm>
        </p:grpSpPr>
        <p:sp>
          <p:nvSpPr>
            <p:cNvPr id="9" name="Freeform 9"/>
            <p:cNvSpPr/>
            <p:nvPr/>
          </p:nvSpPr>
          <p:spPr>
            <a:xfrm>
              <a:off x="8095012" y="1705737"/>
              <a:ext cx="2557463" cy="907733"/>
            </a:xfrm>
            <a:custGeom>
              <a:rect l="l" t="t" r="r" b="b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396811" y="1929479"/>
              <a:ext cx="2164080" cy="4724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00" b="1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第四季度</a:t>
              </a:r>
              <a:endParaRPr lang="en-US" sz="2000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957411" y="1705737"/>
            <a:ext cx="2557463" cy="907733"/>
            <a:chOff x="5957411" y="1705737"/>
            <a:chExt cx="2557463" cy="907733"/>
          </a:xfrm>
        </p:grpSpPr>
        <p:sp>
          <p:nvSpPr>
            <p:cNvPr id="12" name="Freeform 12"/>
            <p:cNvSpPr/>
            <p:nvPr/>
          </p:nvSpPr>
          <p:spPr>
            <a:xfrm>
              <a:off x="5957411" y="1705737"/>
              <a:ext cx="2557463" cy="907733"/>
            </a:xfrm>
            <a:custGeom>
              <a:rect l="l" t="t" r="r" b="b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TextBox 13"/>
            <p:cNvSpPr txBox="1"/>
            <p:nvPr/>
          </p:nvSpPr>
          <p:spPr>
            <a:xfrm>
              <a:off x="6280118" y="1929479"/>
              <a:ext cx="2135505" cy="4724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00" b="1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第三季度</a:t>
              </a:r>
              <a:endParaRPr lang="en-US" sz="2000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14" name="AutoShape 14"/>
          <p:cNvSpPr/>
          <p:nvPr/>
        </p:nvSpPr>
        <p:spPr>
          <a:xfrm>
            <a:off x="1949053" y="2891515"/>
            <a:ext cx="2166366" cy="33591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导入模型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4170283" y="2891515"/>
            <a:ext cx="2043638" cy="33591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设置光源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6377368" y="2891515"/>
            <a:ext cx="2019443" cy="33591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设置材质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8514874" y="2891515"/>
            <a:ext cx="2137600" cy="33591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进行光线追踪模拟</a:t>
            </a:r>
            <a:endParaRPr lang="en-US" sz="1100"/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基本操作与设置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40" name="AutoShape 40"/>
          <p:cNvSpPr/>
          <p:nvPr/>
        </p:nvSpPr>
        <p:spPr>
          <a:xfrm>
            <a:off x="1949053" y="3324225"/>
            <a:ext cx="1907885" cy="213259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在项目树中选择要导入模型的文件夹，然后选择菜单栏中的“文件”-&gt;“导入”命令，选择要导入的3D模型文件并设置相关参数，最后单击“确定”按钮即可将模型导入到Tracepro中。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4159029" y="3324225"/>
            <a:ext cx="1905000" cy="213259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在图形窗口中选择要设置光源的对象，然后在属性窗口中找到“光源”选项卡，设置光源类型、颜色、亮度等参数。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336481" y="3324225"/>
            <a:ext cx="1905000" cy="213259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在图形窗口中选择要设置材质的对象，然后在属性窗口中找到“材质”选项卡，设置材质类型、颜色、反射等参数。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531178" y="3324225"/>
            <a:ext cx="1905000" cy="213259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选择菜单栏中的“工具”-&gt;“光线追踪”命令，设置相关参数并单击“开始”按钮即可进行光线追踪模拟。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光学仿真原理及流程</a:t>
            </a:r>
            <a:endParaRPr lang="en-US" sz="5175" b="1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03</a:t>
            </a:r>
            <a:endParaRPr lang="en-US" sz="7650" b="1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光学仿真定义</a:t>
            </a:r>
            <a:endParaRPr lang="en-US" sz="18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利用计算机模拟光的传播、反射、折射等物理过程，以预测和分析光学系统的性能。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光学仿真应用领域</a:t>
            </a:r>
            <a:endParaRPr lang="en-US" sz="18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广泛应用于照明设计、显示技术、成像系统、激光技术等领域。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光学仿真软件</a:t>
            </a:r>
            <a:endParaRPr lang="en-US" sz="18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TracePro是一款专业的光学仿真软件，具备强大的光学分析和优化设计功能。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光学仿真基本概念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9" name="AutoShape 9"/>
          <p:cNvSpPr/>
          <p:nvPr/>
        </p:nvSpPr>
        <p:spPr>
          <a:xfrm>
            <a:off x="1171292" y="2749588"/>
            <a:ext cx="2088928" cy="2088928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1" name="Freeform 11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Tracepro仿真流程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37" name="AutoShape 37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建立模型</a:t>
            </a:r>
            <a:endParaRPr lang="en-US" sz="2025" b="1">
              <a:solidFill>
                <a:schemeClr val="accent3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0" name="TextBox 40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在TracePro中建立光学系统的三维模型，包括光源、光学元件和探测器等。</a:t>
            </a:r>
            <a:endParaRPr lang="en-US" sz="1500">
              <a:solidFill>
                <a:srgbClr val="060001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1" name="AutoShape 41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设置光源</a:t>
            </a:r>
            <a:endParaRPr lang="en-US" sz="2025" b="1">
              <a:solidFill>
                <a:schemeClr val="accent3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4" name="TextBox 44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定义光源的类型、位置、功率和波长等参数，以模拟实际光源的发光效果。</a:t>
            </a:r>
            <a:endParaRPr lang="en-US" sz="1500">
              <a:solidFill>
                <a:srgbClr val="060001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5" name="AutoShape 45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TextBox 47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追踪光线</a:t>
            </a:r>
            <a:endParaRPr lang="en-US" sz="2025" b="1">
              <a:solidFill>
                <a:schemeClr val="accent3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8" name="TextBox 48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利用TracePro的光线追踪算法，模拟光线在光学系统中的传播路径和能量分布。</a:t>
            </a:r>
            <a:endParaRPr lang="en-US" sz="1500">
              <a:solidFill>
                <a:srgbClr val="060001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9" name="AutoShape 49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AutoShape 50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TextBox 51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分析结果</a:t>
            </a:r>
            <a:endParaRPr lang="en-US" sz="2025" b="1">
              <a:solidFill>
                <a:schemeClr val="accent3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2" name="TextBox 52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通过TracePro提供的分析工具，对仿真结果进行分析和处理，如光照度、光通量、颜色等参数的计算和可视化。</a:t>
            </a:r>
            <a:endParaRPr lang="en-US" sz="1500">
              <a:solidFill>
                <a:srgbClr val="060001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96324" y="1798767"/>
            <a:ext cx="2754316" cy="64698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642414" y="1934125"/>
            <a:ext cx="2708226" cy="377919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光线追踪算法</a:t>
            </a:r>
            <a:endParaRPr lang="en-US" sz="1100"/>
          </a:p>
        </p:txBody>
      </p:sp>
      <p:sp>
        <p:nvSpPr>
          <p:cNvPr id="4" name="Freeform 4"/>
          <p:cNvSpPr/>
          <p:nvPr/>
        </p:nvSpPr>
        <p:spPr>
          <a:xfrm>
            <a:off x="1810403" y="1798767"/>
            <a:ext cx="559947" cy="562395"/>
          </a:xfrm>
          <a:custGeom>
            <a:rect l="l" t="t" r="r" b="b"/>
            <a:pathLst>
              <a:path w="85" h="85">
                <a:moveTo>
                  <a:pt x="80" y="53"/>
                </a:moveTo>
                <a:cubicBezTo>
                  <a:pt x="80" y="80"/>
                  <a:pt x="80" y="80"/>
                  <a:pt x="80" y="80"/>
                </a:cubicBezTo>
                <a:cubicBezTo>
                  <a:pt x="80" y="83"/>
                  <a:pt x="78" y="85"/>
                  <a:pt x="74" y="85"/>
                </a:cubicBezTo>
                <a:cubicBezTo>
                  <a:pt x="10" y="85"/>
                  <a:pt x="10" y="85"/>
                  <a:pt x="10" y="85"/>
                </a:cubicBezTo>
                <a:cubicBezTo>
                  <a:pt x="7" y="85"/>
                  <a:pt x="5" y="83"/>
                  <a:pt x="5" y="80"/>
                </a:cubicBezTo>
                <a:cubicBezTo>
                  <a:pt x="5" y="53"/>
                  <a:pt x="5" y="53"/>
                  <a:pt x="5" y="53"/>
                </a:cubicBezTo>
                <a:cubicBezTo>
                  <a:pt x="9" y="54"/>
                  <a:pt x="13" y="55"/>
                  <a:pt x="17" y="56"/>
                </a:cubicBezTo>
                <a:cubicBezTo>
                  <a:pt x="17" y="60"/>
                  <a:pt x="17" y="60"/>
                  <a:pt x="17" y="60"/>
                </a:cubicBezTo>
                <a:cubicBezTo>
                  <a:pt x="20" y="60"/>
                  <a:pt x="20" y="60"/>
                  <a:pt x="20" y="60"/>
                </a:cubicBezTo>
                <a:cubicBezTo>
                  <a:pt x="20" y="68"/>
                  <a:pt x="20" y="68"/>
                  <a:pt x="20" y="68"/>
                </a:cubicBezTo>
                <a:cubicBezTo>
                  <a:pt x="27" y="68"/>
                  <a:pt x="27" y="68"/>
                  <a:pt x="27" y="68"/>
                </a:cubicBezTo>
                <a:cubicBezTo>
                  <a:pt x="27" y="60"/>
                  <a:pt x="27" y="60"/>
                  <a:pt x="27" y="60"/>
                </a:cubicBezTo>
                <a:cubicBezTo>
                  <a:pt x="30" y="60"/>
                  <a:pt x="30" y="60"/>
                  <a:pt x="30" y="60"/>
                </a:cubicBezTo>
                <a:cubicBezTo>
                  <a:pt x="30" y="57"/>
                  <a:pt x="30" y="57"/>
                  <a:pt x="30" y="57"/>
                </a:cubicBezTo>
                <a:cubicBezTo>
                  <a:pt x="38" y="58"/>
                  <a:pt x="46" y="58"/>
                  <a:pt x="54" y="57"/>
                </a:cubicBezTo>
                <a:cubicBezTo>
                  <a:pt x="54" y="60"/>
                  <a:pt x="54" y="60"/>
                  <a:pt x="54" y="60"/>
                </a:cubicBezTo>
                <a:cubicBezTo>
                  <a:pt x="57" y="60"/>
                  <a:pt x="57" y="60"/>
                  <a:pt x="57" y="60"/>
                </a:cubicBezTo>
                <a:cubicBezTo>
                  <a:pt x="57" y="68"/>
                  <a:pt x="57" y="68"/>
                  <a:pt x="57" y="68"/>
                </a:cubicBezTo>
                <a:cubicBezTo>
                  <a:pt x="63" y="68"/>
                  <a:pt x="63" y="68"/>
                  <a:pt x="63" y="68"/>
                </a:cubicBezTo>
                <a:cubicBezTo>
                  <a:pt x="63" y="60"/>
                  <a:pt x="63" y="60"/>
                  <a:pt x="63" y="60"/>
                </a:cubicBezTo>
                <a:cubicBezTo>
                  <a:pt x="66" y="60"/>
                  <a:pt x="66" y="60"/>
                  <a:pt x="66" y="60"/>
                </a:cubicBezTo>
                <a:cubicBezTo>
                  <a:pt x="66" y="56"/>
                  <a:pt x="66" y="56"/>
                  <a:pt x="66" y="56"/>
                </a:cubicBezTo>
                <a:cubicBezTo>
                  <a:pt x="71" y="55"/>
                  <a:pt x="75" y="54"/>
                  <a:pt x="80" y="53"/>
                </a:cubicBezTo>
                <a:close/>
                <a:moveTo>
                  <a:pt x="31" y="0"/>
                </a:moveTo>
                <a:cubicBezTo>
                  <a:pt x="54" y="0"/>
                  <a:pt x="54" y="0"/>
                  <a:pt x="54" y="0"/>
                </a:cubicBezTo>
                <a:cubicBezTo>
                  <a:pt x="58" y="0"/>
                  <a:pt x="61" y="3"/>
                  <a:pt x="61" y="7"/>
                </a:cubicBezTo>
                <a:cubicBezTo>
                  <a:pt x="61" y="16"/>
                  <a:pt x="61" y="16"/>
                  <a:pt x="61" y="16"/>
                </a:cubicBezTo>
                <a:cubicBezTo>
                  <a:pt x="53" y="16"/>
                  <a:pt x="53" y="16"/>
                  <a:pt x="53" y="16"/>
                </a:cubicBezTo>
                <a:cubicBezTo>
                  <a:pt x="53" y="8"/>
                  <a:pt x="53" y="8"/>
                  <a:pt x="53" y="8"/>
                </a:cubicBezTo>
                <a:cubicBezTo>
                  <a:pt x="32" y="8"/>
                  <a:pt x="32" y="8"/>
                  <a:pt x="32" y="8"/>
                </a:cubicBezTo>
                <a:cubicBezTo>
                  <a:pt x="32" y="16"/>
                  <a:pt x="32" y="16"/>
                  <a:pt x="32" y="16"/>
                </a:cubicBezTo>
                <a:cubicBezTo>
                  <a:pt x="24" y="16"/>
                  <a:pt x="24" y="16"/>
                  <a:pt x="24" y="16"/>
                </a:cubicBezTo>
                <a:cubicBezTo>
                  <a:pt x="24" y="7"/>
                  <a:pt x="24" y="7"/>
                  <a:pt x="24" y="7"/>
                </a:cubicBezTo>
                <a:cubicBezTo>
                  <a:pt x="24" y="3"/>
                  <a:pt x="27" y="0"/>
                  <a:pt x="31" y="0"/>
                </a:cubicBezTo>
                <a:close/>
                <a:moveTo>
                  <a:pt x="0" y="20"/>
                </a:moveTo>
                <a:cubicBezTo>
                  <a:pt x="0" y="48"/>
                  <a:pt x="0" y="48"/>
                  <a:pt x="0" y="48"/>
                </a:cubicBezTo>
                <a:cubicBezTo>
                  <a:pt x="27" y="55"/>
                  <a:pt x="56" y="55"/>
                  <a:pt x="85" y="48"/>
                </a:cubicBezTo>
                <a:cubicBezTo>
                  <a:pt x="85" y="20"/>
                  <a:pt x="85" y="20"/>
                  <a:pt x="85" y="20"/>
                </a:cubicBezTo>
                <a:lnTo>
                  <a:pt x="0" y="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642414" y="2932252"/>
            <a:ext cx="2753936" cy="645148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2654004" y="4055207"/>
            <a:ext cx="2752792" cy="644697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1781996" y="4110075"/>
            <a:ext cx="644511" cy="521244"/>
          </a:xfrm>
          <a:custGeom>
            <a:rect l="l" t="t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2619378" y="5177711"/>
            <a:ext cx="2754121" cy="647099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1776120" y="5179997"/>
            <a:ext cx="628513" cy="649269"/>
          </a:xfrm>
          <a:custGeom>
            <a:rect l="l" t="t" r="r" b="b"/>
            <a:pathLst>
              <a:path w="89" h="92">
                <a:moveTo>
                  <a:pt x="45" y="0"/>
                </a:moveTo>
                <a:cubicBezTo>
                  <a:pt x="40" y="0"/>
                  <a:pt x="35" y="5"/>
                  <a:pt x="35" y="11"/>
                </a:cubicBezTo>
                <a:cubicBezTo>
                  <a:pt x="35" y="16"/>
                  <a:pt x="40" y="21"/>
                  <a:pt x="45" y="21"/>
                </a:cubicBezTo>
                <a:cubicBezTo>
                  <a:pt x="51" y="21"/>
                  <a:pt x="56" y="16"/>
                  <a:pt x="56" y="11"/>
                </a:cubicBezTo>
                <a:cubicBezTo>
                  <a:pt x="56" y="5"/>
                  <a:pt x="51" y="0"/>
                  <a:pt x="45" y="0"/>
                </a:cubicBezTo>
                <a:close/>
                <a:moveTo>
                  <a:pt x="70" y="10"/>
                </a:moveTo>
                <a:cubicBezTo>
                  <a:pt x="65" y="10"/>
                  <a:pt x="61" y="14"/>
                  <a:pt x="61" y="18"/>
                </a:cubicBezTo>
                <a:cubicBezTo>
                  <a:pt x="61" y="23"/>
                  <a:pt x="65" y="27"/>
                  <a:pt x="70" y="27"/>
                </a:cubicBezTo>
                <a:cubicBezTo>
                  <a:pt x="74" y="27"/>
                  <a:pt x="78" y="23"/>
                  <a:pt x="78" y="18"/>
                </a:cubicBezTo>
                <a:cubicBezTo>
                  <a:pt x="78" y="14"/>
                  <a:pt x="74" y="10"/>
                  <a:pt x="70" y="10"/>
                </a:cubicBezTo>
                <a:close/>
                <a:moveTo>
                  <a:pt x="30" y="52"/>
                </a:moveTo>
                <a:cubicBezTo>
                  <a:pt x="30" y="55"/>
                  <a:pt x="30" y="55"/>
                  <a:pt x="30" y="55"/>
                </a:cubicBezTo>
                <a:cubicBezTo>
                  <a:pt x="30" y="55"/>
                  <a:pt x="30" y="55"/>
                  <a:pt x="30" y="55"/>
                </a:cubicBezTo>
                <a:cubicBezTo>
                  <a:pt x="32" y="85"/>
                  <a:pt x="32" y="85"/>
                  <a:pt x="32" y="85"/>
                </a:cubicBezTo>
                <a:cubicBezTo>
                  <a:pt x="24" y="85"/>
                  <a:pt x="24" y="85"/>
                  <a:pt x="24" y="85"/>
                </a:cubicBezTo>
                <a:cubicBezTo>
                  <a:pt x="22" y="59"/>
                  <a:pt x="22" y="59"/>
                  <a:pt x="22" y="59"/>
                </a:cubicBezTo>
                <a:cubicBezTo>
                  <a:pt x="19" y="59"/>
                  <a:pt x="19" y="59"/>
                  <a:pt x="19" y="59"/>
                </a:cubicBezTo>
                <a:cubicBezTo>
                  <a:pt x="17" y="85"/>
                  <a:pt x="17" y="85"/>
                  <a:pt x="17" y="85"/>
                </a:cubicBezTo>
                <a:cubicBezTo>
                  <a:pt x="10" y="85"/>
                  <a:pt x="10" y="85"/>
                  <a:pt x="10" y="85"/>
                </a:cubicBezTo>
                <a:cubicBezTo>
                  <a:pt x="11" y="55"/>
                  <a:pt x="11" y="55"/>
                  <a:pt x="11" y="55"/>
                </a:cubicBezTo>
                <a:cubicBezTo>
                  <a:pt x="10" y="43"/>
                  <a:pt x="10" y="43"/>
                  <a:pt x="10" y="43"/>
                </a:cubicBezTo>
                <a:cubicBezTo>
                  <a:pt x="4" y="53"/>
                  <a:pt x="4" y="53"/>
                  <a:pt x="4" y="53"/>
                </a:cubicBezTo>
                <a:cubicBezTo>
                  <a:pt x="0" y="50"/>
                  <a:pt x="0" y="50"/>
                  <a:pt x="0" y="50"/>
                </a:cubicBezTo>
                <a:cubicBezTo>
                  <a:pt x="10" y="28"/>
                  <a:pt x="10" y="28"/>
                  <a:pt x="10" y="28"/>
                </a:cubicBezTo>
                <a:cubicBezTo>
                  <a:pt x="16" y="28"/>
                  <a:pt x="16" y="28"/>
                  <a:pt x="16" y="28"/>
                </a:cubicBezTo>
                <a:cubicBezTo>
                  <a:pt x="21" y="35"/>
                  <a:pt x="21" y="35"/>
                  <a:pt x="21" y="35"/>
                </a:cubicBezTo>
                <a:cubicBezTo>
                  <a:pt x="26" y="28"/>
                  <a:pt x="26" y="28"/>
                  <a:pt x="26" y="28"/>
                </a:cubicBezTo>
                <a:cubicBezTo>
                  <a:pt x="31" y="28"/>
                  <a:pt x="31" y="28"/>
                  <a:pt x="31" y="28"/>
                </a:cubicBezTo>
                <a:cubicBezTo>
                  <a:pt x="33" y="24"/>
                  <a:pt x="33" y="24"/>
                  <a:pt x="33" y="24"/>
                </a:cubicBezTo>
                <a:cubicBezTo>
                  <a:pt x="44" y="24"/>
                  <a:pt x="44" y="24"/>
                  <a:pt x="44" y="24"/>
                </a:cubicBezTo>
                <a:cubicBezTo>
                  <a:pt x="43" y="25"/>
                  <a:pt x="43" y="25"/>
                  <a:pt x="43" y="25"/>
                </a:cubicBezTo>
                <a:cubicBezTo>
                  <a:pt x="44" y="27"/>
                  <a:pt x="44" y="27"/>
                  <a:pt x="44" y="27"/>
                </a:cubicBezTo>
                <a:cubicBezTo>
                  <a:pt x="41" y="44"/>
                  <a:pt x="41" y="44"/>
                  <a:pt x="41" y="44"/>
                </a:cubicBezTo>
                <a:cubicBezTo>
                  <a:pt x="45" y="48"/>
                  <a:pt x="45" y="48"/>
                  <a:pt x="45" y="48"/>
                </a:cubicBezTo>
                <a:cubicBezTo>
                  <a:pt x="45" y="48"/>
                  <a:pt x="45" y="48"/>
                  <a:pt x="45" y="48"/>
                </a:cubicBezTo>
                <a:cubicBezTo>
                  <a:pt x="45" y="48"/>
                  <a:pt x="45" y="48"/>
                  <a:pt x="45" y="48"/>
                </a:cubicBezTo>
                <a:cubicBezTo>
                  <a:pt x="45" y="48"/>
                  <a:pt x="45" y="48"/>
                  <a:pt x="45" y="48"/>
                </a:cubicBezTo>
                <a:cubicBezTo>
                  <a:pt x="45" y="48"/>
                  <a:pt x="45" y="48"/>
                  <a:pt x="45" y="48"/>
                </a:cubicBezTo>
                <a:cubicBezTo>
                  <a:pt x="49" y="44"/>
                  <a:pt x="49" y="44"/>
                  <a:pt x="49" y="44"/>
                </a:cubicBezTo>
                <a:cubicBezTo>
                  <a:pt x="47" y="27"/>
                  <a:pt x="47" y="27"/>
                  <a:pt x="47" y="27"/>
                </a:cubicBezTo>
                <a:cubicBezTo>
                  <a:pt x="48" y="25"/>
                  <a:pt x="48" y="25"/>
                  <a:pt x="48" y="25"/>
                </a:cubicBezTo>
                <a:cubicBezTo>
                  <a:pt x="47" y="24"/>
                  <a:pt x="47" y="24"/>
                  <a:pt x="47" y="24"/>
                </a:cubicBezTo>
                <a:cubicBezTo>
                  <a:pt x="58" y="24"/>
                  <a:pt x="58" y="24"/>
                  <a:pt x="58" y="24"/>
                </a:cubicBezTo>
                <a:cubicBezTo>
                  <a:pt x="59" y="28"/>
                  <a:pt x="59" y="28"/>
                  <a:pt x="59" y="28"/>
                </a:cubicBezTo>
                <a:cubicBezTo>
                  <a:pt x="64" y="28"/>
                  <a:pt x="64" y="28"/>
                  <a:pt x="64" y="28"/>
                </a:cubicBezTo>
                <a:cubicBezTo>
                  <a:pt x="70" y="35"/>
                  <a:pt x="70" y="35"/>
                  <a:pt x="70" y="35"/>
                </a:cubicBezTo>
                <a:cubicBezTo>
                  <a:pt x="75" y="28"/>
                  <a:pt x="75" y="28"/>
                  <a:pt x="75" y="28"/>
                </a:cubicBezTo>
                <a:cubicBezTo>
                  <a:pt x="80" y="28"/>
                  <a:pt x="80" y="28"/>
                  <a:pt x="80" y="28"/>
                </a:cubicBezTo>
                <a:cubicBezTo>
                  <a:pt x="89" y="48"/>
                  <a:pt x="89" y="48"/>
                  <a:pt x="89" y="48"/>
                </a:cubicBezTo>
                <a:cubicBezTo>
                  <a:pt x="85" y="51"/>
                  <a:pt x="85" y="51"/>
                  <a:pt x="85" y="51"/>
                </a:cubicBezTo>
                <a:cubicBezTo>
                  <a:pt x="79" y="41"/>
                  <a:pt x="79" y="41"/>
                  <a:pt x="79" y="41"/>
                </a:cubicBezTo>
                <a:cubicBezTo>
                  <a:pt x="79" y="55"/>
                  <a:pt x="79" y="55"/>
                  <a:pt x="79" y="55"/>
                </a:cubicBezTo>
                <a:cubicBezTo>
                  <a:pt x="79" y="55"/>
                  <a:pt x="79" y="55"/>
                  <a:pt x="79" y="55"/>
                </a:cubicBezTo>
                <a:cubicBezTo>
                  <a:pt x="80" y="85"/>
                  <a:pt x="80" y="85"/>
                  <a:pt x="80" y="85"/>
                </a:cubicBezTo>
                <a:cubicBezTo>
                  <a:pt x="72" y="85"/>
                  <a:pt x="72" y="85"/>
                  <a:pt x="72" y="85"/>
                </a:cubicBezTo>
                <a:cubicBezTo>
                  <a:pt x="71" y="59"/>
                  <a:pt x="71" y="59"/>
                  <a:pt x="71" y="59"/>
                </a:cubicBezTo>
                <a:cubicBezTo>
                  <a:pt x="68" y="59"/>
                  <a:pt x="68" y="59"/>
                  <a:pt x="68" y="59"/>
                </a:cubicBezTo>
                <a:cubicBezTo>
                  <a:pt x="66" y="85"/>
                  <a:pt x="66" y="85"/>
                  <a:pt x="66" y="85"/>
                </a:cubicBezTo>
                <a:cubicBezTo>
                  <a:pt x="59" y="85"/>
                  <a:pt x="59" y="85"/>
                  <a:pt x="59" y="85"/>
                </a:cubicBezTo>
                <a:cubicBezTo>
                  <a:pt x="60" y="55"/>
                  <a:pt x="60" y="55"/>
                  <a:pt x="60" y="55"/>
                </a:cubicBezTo>
                <a:cubicBezTo>
                  <a:pt x="60" y="53"/>
                  <a:pt x="60" y="53"/>
                  <a:pt x="60" y="53"/>
                </a:cubicBezTo>
                <a:cubicBezTo>
                  <a:pt x="57" y="55"/>
                  <a:pt x="57" y="55"/>
                  <a:pt x="57" y="55"/>
                </a:cubicBezTo>
                <a:cubicBezTo>
                  <a:pt x="58" y="92"/>
                  <a:pt x="58" y="92"/>
                  <a:pt x="58" y="92"/>
                </a:cubicBezTo>
                <a:cubicBezTo>
                  <a:pt x="49" y="92"/>
                  <a:pt x="49" y="92"/>
                  <a:pt x="49" y="92"/>
                </a:cubicBezTo>
                <a:cubicBezTo>
                  <a:pt x="47" y="61"/>
                  <a:pt x="47" y="61"/>
                  <a:pt x="47" y="61"/>
                </a:cubicBezTo>
                <a:cubicBezTo>
                  <a:pt x="43" y="61"/>
                  <a:pt x="43" y="61"/>
                  <a:pt x="43" y="61"/>
                </a:cubicBezTo>
                <a:cubicBezTo>
                  <a:pt x="42" y="92"/>
                  <a:pt x="42" y="92"/>
                  <a:pt x="42" y="92"/>
                </a:cubicBezTo>
                <a:cubicBezTo>
                  <a:pt x="32" y="92"/>
                  <a:pt x="32" y="92"/>
                  <a:pt x="32" y="92"/>
                </a:cubicBezTo>
                <a:cubicBezTo>
                  <a:pt x="34" y="55"/>
                  <a:pt x="34" y="55"/>
                  <a:pt x="34" y="55"/>
                </a:cubicBezTo>
                <a:cubicBezTo>
                  <a:pt x="30" y="52"/>
                  <a:pt x="30" y="52"/>
                  <a:pt x="30" y="52"/>
                </a:cubicBezTo>
                <a:close/>
                <a:moveTo>
                  <a:pt x="21" y="10"/>
                </a:moveTo>
                <a:cubicBezTo>
                  <a:pt x="16" y="10"/>
                  <a:pt x="13" y="14"/>
                  <a:pt x="13" y="18"/>
                </a:cubicBezTo>
                <a:cubicBezTo>
                  <a:pt x="13" y="23"/>
                  <a:pt x="16" y="27"/>
                  <a:pt x="21" y="27"/>
                </a:cubicBezTo>
                <a:cubicBezTo>
                  <a:pt x="25" y="27"/>
                  <a:pt x="29" y="23"/>
                  <a:pt x="29" y="18"/>
                </a:cubicBezTo>
                <a:cubicBezTo>
                  <a:pt x="29" y="14"/>
                  <a:pt x="25" y="10"/>
                  <a:pt x="21" y="1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642414" y="3056650"/>
            <a:ext cx="2708226" cy="367030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光学元件建模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2654004" y="4162996"/>
            <a:ext cx="2696636" cy="413850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光源模型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2596324" y="5312610"/>
            <a:ext cx="2754316" cy="367030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探测器设置</a:t>
            </a:r>
            <a:endParaRPr lang="en-US" sz="1100"/>
          </a:p>
        </p:txBody>
      </p:sp>
      <p:sp>
        <p:nvSpPr>
          <p:cNvPr id="13" name="Freeform 13"/>
          <p:cNvSpPr/>
          <p:nvPr/>
        </p:nvSpPr>
        <p:spPr>
          <a:xfrm>
            <a:off x="1810403" y="2932252"/>
            <a:ext cx="568288" cy="568288"/>
          </a:xfrm>
          <a:custGeom>
            <a:rect l="l" t="t" r="r" b="b"/>
            <a:pathLst>
              <a:path w="304800" h="304800">
                <a:moveTo>
                  <a:pt x="247650" y="38100"/>
                </a:moveTo>
                <a:lnTo>
                  <a:pt x="247650" y="57598"/>
                </a:lnTo>
                <a:cubicBezTo>
                  <a:pt x="247650" y="78657"/>
                  <a:pt x="230610" y="95698"/>
                  <a:pt x="209550" y="95698"/>
                </a:cubicBezTo>
                <a:cubicBezTo>
                  <a:pt x="188490" y="95698"/>
                  <a:pt x="171450" y="78657"/>
                  <a:pt x="171450" y="57598"/>
                </a:cubicBezTo>
                <a:lnTo>
                  <a:pt x="171450" y="38100"/>
                </a:lnTo>
                <a:lnTo>
                  <a:pt x="133350" y="38100"/>
                </a:lnTo>
                <a:lnTo>
                  <a:pt x="133350" y="57598"/>
                </a:lnTo>
                <a:cubicBezTo>
                  <a:pt x="133350" y="78657"/>
                  <a:pt x="116310" y="95698"/>
                  <a:pt x="95250" y="95698"/>
                </a:cubicBezTo>
                <a:cubicBezTo>
                  <a:pt x="74190" y="95698"/>
                  <a:pt x="57150" y="78657"/>
                  <a:pt x="57150" y="57598"/>
                </a:cubicBezTo>
                <a:lnTo>
                  <a:pt x="57150" y="38100"/>
                </a:lnTo>
                <a:lnTo>
                  <a:pt x="0" y="38100"/>
                </a:lnTo>
                <a:lnTo>
                  <a:pt x="0" y="304800"/>
                </a:lnTo>
                <a:lnTo>
                  <a:pt x="304800" y="304800"/>
                </a:lnTo>
                <a:lnTo>
                  <a:pt x="304800" y="38100"/>
                </a:lnTo>
                <a:lnTo>
                  <a:pt x="247650" y="38100"/>
                </a:lnTo>
                <a:close/>
                <a:moveTo>
                  <a:pt x="95250" y="266700"/>
                </a:moveTo>
                <a:lnTo>
                  <a:pt x="57150" y="266700"/>
                </a:lnTo>
                <a:lnTo>
                  <a:pt x="57150" y="228600"/>
                </a:lnTo>
                <a:lnTo>
                  <a:pt x="95250" y="228600"/>
                </a:lnTo>
                <a:lnTo>
                  <a:pt x="95250" y="266700"/>
                </a:lnTo>
                <a:close/>
                <a:moveTo>
                  <a:pt x="95250" y="190500"/>
                </a:moveTo>
                <a:lnTo>
                  <a:pt x="57150" y="190500"/>
                </a:lnTo>
                <a:lnTo>
                  <a:pt x="57150" y="152400"/>
                </a:lnTo>
                <a:lnTo>
                  <a:pt x="95250" y="152400"/>
                </a:lnTo>
                <a:lnTo>
                  <a:pt x="95250" y="190500"/>
                </a:lnTo>
                <a:close/>
                <a:moveTo>
                  <a:pt x="171450" y="266700"/>
                </a:moveTo>
                <a:lnTo>
                  <a:pt x="133350" y="26670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66700"/>
                </a:lnTo>
                <a:close/>
                <a:moveTo>
                  <a:pt x="171450" y="190500"/>
                </a:moveTo>
                <a:lnTo>
                  <a:pt x="133350" y="190500"/>
                </a:lnTo>
                <a:lnTo>
                  <a:pt x="133350" y="152400"/>
                </a:lnTo>
                <a:lnTo>
                  <a:pt x="171450" y="152400"/>
                </a:lnTo>
                <a:lnTo>
                  <a:pt x="171450" y="190500"/>
                </a:lnTo>
                <a:close/>
                <a:moveTo>
                  <a:pt x="209550" y="266700"/>
                </a:moveTo>
                <a:lnTo>
                  <a:pt x="209550" y="228600"/>
                </a:lnTo>
                <a:lnTo>
                  <a:pt x="247650" y="228600"/>
                </a:lnTo>
                <a:lnTo>
                  <a:pt x="209550" y="266700"/>
                </a:lnTo>
                <a:close/>
                <a:moveTo>
                  <a:pt x="247650" y="190500"/>
                </a:moveTo>
                <a:lnTo>
                  <a:pt x="209550" y="190500"/>
                </a:lnTo>
                <a:lnTo>
                  <a:pt x="209550" y="152400"/>
                </a:lnTo>
                <a:lnTo>
                  <a:pt x="247650" y="152400"/>
                </a:lnTo>
                <a:lnTo>
                  <a:pt x="247650" y="190500"/>
                </a:lnTo>
                <a:close/>
                <a:moveTo>
                  <a:pt x="76200" y="57150"/>
                </a:moveTo>
                <a:lnTo>
                  <a:pt x="76200" y="19050"/>
                </a:lnTo>
                <a:cubicBezTo>
                  <a:pt x="76200" y="8525"/>
                  <a:pt x="84725" y="0"/>
                  <a:pt x="95250" y="0"/>
                </a:cubicBezTo>
                <a:cubicBezTo>
                  <a:pt x="105775" y="0"/>
                  <a:pt x="114300" y="8525"/>
                  <a:pt x="114300" y="19050"/>
                </a:cubicBezTo>
                <a:lnTo>
                  <a:pt x="114300" y="57150"/>
                </a:lnTo>
                <a:cubicBezTo>
                  <a:pt x="114300" y="67675"/>
                  <a:pt x="105775" y="76200"/>
                  <a:pt x="95250" y="76200"/>
                </a:cubicBezTo>
                <a:cubicBezTo>
                  <a:pt x="84725" y="76200"/>
                  <a:pt x="76200" y="67675"/>
                  <a:pt x="76200" y="57150"/>
                </a:cubicBezTo>
                <a:close/>
                <a:moveTo>
                  <a:pt x="190500" y="57150"/>
                </a:moveTo>
                <a:lnTo>
                  <a:pt x="190500" y="19050"/>
                </a:lnTo>
                <a:cubicBezTo>
                  <a:pt x="190500" y="8525"/>
                  <a:pt x="199025" y="0"/>
                  <a:pt x="209550" y="0"/>
                </a:cubicBezTo>
                <a:cubicBezTo>
                  <a:pt x="220075" y="0"/>
                  <a:pt x="228600" y="8525"/>
                  <a:pt x="228600" y="19050"/>
                </a:cubicBezTo>
                <a:lnTo>
                  <a:pt x="228600" y="57150"/>
                </a:lnTo>
                <a:cubicBezTo>
                  <a:pt x="228600" y="67675"/>
                  <a:pt x="220075" y="76200"/>
                  <a:pt x="209550" y="76200"/>
                </a:cubicBezTo>
                <a:cubicBezTo>
                  <a:pt x="199025" y="76200"/>
                  <a:pt x="190500" y="67675"/>
                  <a:pt x="190500" y="5715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关键技术与算法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36" name="AutoShape 36"/>
          <p:cNvSpPr/>
          <p:nvPr/>
        </p:nvSpPr>
        <p:spPr>
          <a:xfrm>
            <a:off x="5590556" y="2936787"/>
            <a:ext cx="4962525" cy="582295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TracePro支持多种光学元件的建模，如透镜、反射镜、滤光片等，可自定义元件的光学属性和表面特性。</a:t>
            </a:r>
            <a:endParaRPr lang="en-US" sz="1100"/>
          </a:p>
        </p:txBody>
      </p:sp>
      <p:sp>
        <p:nvSpPr>
          <p:cNvPr id="37" name="AutoShape 37"/>
          <p:cNvSpPr/>
          <p:nvPr/>
        </p:nvSpPr>
        <p:spPr>
          <a:xfrm>
            <a:off x="5590556" y="4059741"/>
            <a:ext cx="4962525" cy="582295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TracePro提供多种光源模型，如点光源、面光源和体光源等，可模拟不同光源的发光效果。</a:t>
            </a:r>
            <a:endParaRPr lang="en-US" sz="1100"/>
          </a:p>
        </p:txBody>
      </p:sp>
      <p:sp>
        <p:nvSpPr>
          <p:cNvPr id="38" name="AutoShape 38"/>
          <p:cNvSpPr/>
          <p:nvPr/>
        </p:nvSpPr>
        <p:spPr>
          <a:xfrm>
            <a:off x="5590556" y="5182247"/>
            <a:ext cx="4962525" cy="582295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TracePro支持多种探测器的设置，如光照度计、光谱仪和成像设备等，可实时监测和记录仿真过程中的光学参数。</a:t>
            </a:r>
            <a:endParaRPr lang="en-US" sz="1100"/>
          </a:p>
        </p:txBody>
      </p:sp>
      <p:sp>
        <p:nvSpPr>
          <p:cNvPr id="39" name="AutoShape 39"/>
          <p:cNvSpPr/>
          <p:nvPr/>
        </p:nvSpPr>
        <p:spPr>
          <a:xfrm>
            <a:off x="5590556" y="1803301"/>
            <a:ext cx="4962525" cy="582295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TracePro采用蒙特卡罗光线追踪算法，能够准确地模拟光的传播和反射过程。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建模与导入模型</a:t>
            </a:r>
            <a:endParaRPr lang="en-US" sz="5175" b="1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04</a:t>
            </a:r>
            <a:endParaRPr lang="en-US" sz="7650" b="1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https://d.book118.com/518072072007006032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7F7F7"/>
      </a:dk1>
      <a:lt1>
        <a:srgbClr val="000000"/>
      </a:lt1>
      <a:dk2>
        <a:srgbClr val="FFFFFF"/>
      </a:dk2>
      <a:lt2>
        <a:srgbClr val="000000"/>
      </a:lt2>
      <a:accent1>
        <a:srgbClr val="8C8C8C"/>
      </a:accent1>
      <a:accent2>
        <a:srgbClr val="A8A8A8"/>
      </a:accent2>
      <a:accent3>
        <a:srgbClr val="7B7B7B"/>
      </a:accent3>
      <a:accent4>
        <a:srgbClr val="515151"/>
      </a:accent4>
      <a:accent5>
        <a:srgbClr val="60727F"/>
      </a:accent5>
      <a:accent6>
        <a:srgbClr val="44444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127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2024-09-09T06:30:35.398</cp:lastPrinted>
  <dcterms:created xsi:type="dcterms:W3CDTF">2024-09-08T22:30:35Z</dcterms:created>
  <dcterms:modified xsi:type="dcterms:W3CDTF">2024-09-08T22:30:37Z</dcterms:modified>
</cp:coreProperties>
</file>