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  <p:sldMasterId id="2147483775" r:id="rId3"/>
  </p:sld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3" r:id="rId29"/>
  </p:sldIdLst>
  <p:sldSz cx="9144000" cy="51435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slideMaster" Target="slideMasters/slideMaster3.xml" /><Relationship Id="rId30" Type="http://schemas.openxmlformats.org/officeDocument/2006/relationships/tags" Target="tags/tag3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BD8F6-6E68-40BB-A28E-944BF4371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47984B-01E2-4888-A0DF-2AF69046E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238F37-DAF9-43A3-BAD9-388A45555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A9ACA-A0F7-4B2E-A20E-05E6D8C99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641F74-48D5-4249-917D-AAE5E8886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7CE55A-2F38-41CE-939A-36C9A9513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85C37B-C139-497C-AF94-1C222B55D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1B9909-127B-487F-B4E4-752E8649B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71369-F3F6-4060-9776-B5CBD38A0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57700-9D0D-4AF2-9C6E-8EFA12A44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42F9E-D0FE-45B3-9677-886BC5D14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350174" y="1916832"/>
            <a:ext cx="735006" cy="241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模板：</a:t>
            </a:r>
            <a:r>
              <a:rPr lang="en-US" altLang="zh-CN" sz="100">
                <a:solidFill>
                  <a:schemeClr val="bg1"/>
                </a:solidFill>
              </a:rPr>
              <a:t>www.1ppt.com/moban/                  PPT</a:t>
            </a:r>
            <a:r>
              <a:rPr lang="zh-CN" altLang="en-US" sz="100">
                <a:solidFill>
                  <a:schemeClr val="bg1"/>
                </a:solidFill>
              </a:rPr>
              <a:t>素材：</a:t>
            </a:r>
            <a:r>
              <a:rPr lang="en-US" altLang="zh-CN" sz="100">
                <a:solidFill>
                  <a:schemeClr val="bg1"/>
                </a:solidFill>
              </a:rPr>
              <a:t>www.1ppt.com/sucai/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背景：</a:t>
            </a:r>
            <a:r>
              <a:rPr lang="en-US" altLang="zh-CN" sz="100">
                <a:solidFill>
                  <a:schemeClr val="bg1"/>
                </a:solidFill>
              </a:rPr>
              <a:t>www.1ppt.com/beijing/                   PPT</a:t>
            </a:r>
            <a:r>
              <a:rPr lang="zh-CN" altLang="en-US" sz="100">
                <a:solidFill>
                  <a:schemeClr val="bg1"/>
                </a:solidFill>
              </a:rPr>
              <a:t>图表：</a:t>
            </a:r>
            <a:r>
              <a:rPr lang="en-US" altLang="zh-CN" sz="100">
                <a:solidFill>
                  <a:schemeClr val="bg1"/>
                </a:solidFill>
              </a:rPr>
              <a:t>www.1ppt.com/tubiao/      </a:t>
            </a:r>
          </a:p>
          <a:p>
            <a:r>
              <a:rPr lang="en-US" altLang="zh-CN" sz="100">
                <a:solidFill>
                  <a:schemeClr val="bg1"/>
                </a:solidFill>
              </a:rPr>
              <a:t>PPT</a:t>
            </a:r>
            <a:r>
              <a:rPr lang="zh-CN" altLang="en-US" sz="100">
                <a:solidFill>
                  <a:schemeClr val="bg1"/>
                </a:solidFill>
              </a:rPr>
              <a:t>下载：</a:t>
            </a:r>
            <a:r>
              <a:rPr lang="en-US" altLang="zh-CN" sz="100">
                <a:solidFill>
                  <a:schemeClr val="bg1"/>
                </a:solidFill>
              </a:rPr>
              <a:t>www.1ppt.com/xiazai/                     PPT</a:t>
            </a:r>
            <a:r>
              <a:rPr lang="zh-CN" altLang="en-US" sz="100">
                <a:solidFill>
                  <a:schemeClr val="bg1"/>
                </a:solidFill>
              </a:rPr>
              <a:t>教程： </a:t>
            </a:r>
            <a:r>
              <a:rPr lang="en-US" altLang="zh-CN" sz="100">
                <a:solidFill>
                  <a:schemeClr val="bg1"/>
                </a:solidFill>
              </a:rPr>
              <a:t>www.1ppt.com/powerpoint/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资料下载：</a:t>
            </a:r>
            <a:r>
              <a:rPr lang="en-US" altLang="zh-CN" sz="100">
                <a:solidFill>
                  <a:schemeClr val="bg1"/>
                </a:solidFill>
              </a:rPr>
              <a:t>www.1ppt.com/ziliao/                   </a:t>
            </a:r>
            <a:r>
              <a:rPr lang="zh-CN" altLang="en-US" sz="100">
                <a:solidFill>
                  <a:schemeClr val="bg1"/>
                </a:solidFill>
              </a:rPr>
              <a:t>个人简历：</a:t>
            </a:r>
            <a:r>
              <a:rPr lang="en-US" altLang="zh-CN" sz="100">
                <a:solidFill>
                  <a:schemeClr val="bg1"/>
                </a:solidFill>
              </a:rPr>
              <a:t>www.1ppt.com/jianli/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试卷下载：</a:t>
            </a:r>
            <a:r>
              <a:rPr lang="en-US" altLang="zh-CN" sz="100">
                <a:solidFill>
                  <a:schemeClr val="bg1"/>
                </a:solidFill>
              </a:rPr>
              <a:t>www.1ppt.com/shiti/                     </a:t>
            </a:r>
            <a:r>
              <a:rPr lang="zh-CN" altLang="en-US" sz="100">
                <a:solidFill>
                  <a:schemeClr val="bg1"/>
                </a:solidFill>
              </a:rPr>
              <a:t>教案下载：</a:t>
            </a:r>
            <a:r>
              <a:rPr lang="en-US" altLang="zh-CN" sz="100">
                <a:solidFill>
                  <a:schemeClr val="bg1"/>
                </a:solidFill>
              </a:rPr>
              <a:t>www.1ppt.com/jiaoan/              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手抄报：</a:t>
            </a:r>
            <a:r>
              <a:rPr lang="en-US" altLang="zh-CN" sz="100">
                <a:solidFill>
                  <a:schemeClr val="bg1"/>
                </a:solidFill>
              </a:rPr>
              <a:t>www.1ppt.com/shouchaobao/          PPT</a:t>
            </a:r>
            <a:r>
              <a:rPr lang="zh-CN" altLang="en-US" sz="100">
                <a:solidFill>
                  <a:schemeClr val="bg1"/>
                </a:solidFill>
              </a:rPr>
              <a:t>课件：</a:t>
            </a:r>
            <a:r>
              <a:rPr lang="en-US" altLang="zh-CN" sz="100">
                <a:solidFill>
                  <a:schemeClr val="bg1"/>
                </a:solidFill>
              </a:rPr>
              <a:t>www.1ppt.com/kejian/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语文课件：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www.1ppt.com/kejian/yuwen/    </a:t>
            </a:r>
            <a:r>
              <a:rPr lang="zh-CN" altLang="en-US" sz="100">
                <a:solidFill>
                  <a:schemeClr val="bg1"/>
                </a:solidFill>
              </a:rPr>
              <a:t>数学课件：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www.1ppt.com/kejian/shuxue/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英语课件：</a:t>
            </a:r>
            <a:r>
              <a:rPr lang="en-US" altLang="zh-CN" sz="100">
                <a:solidFill>
                  <a:schemeClr val="bg1"/>
                </a:solidFill>
              </a:rPr>
              <a:t>www.1ppt.com/kejian/yingyu/    </a:t>
            </a:r>
            <a:r>
              <a:rPr lang="zh-CN" altLang="en-US" sz="100">
                <a:solidFill>
                  <a:schemeClr val="bg1"/>
                </a:solidFill>
              </a:rPr>
              <a:t>美术课件：</a:t>
            </a:r>
            <a:r>
              <a:rPr lang="en-US" altLang="zh-CN" sz="100">
                <a:solidFill>
                  <a:schemeClr val="bg1"/>
                </a:solidFill>
              </a:rPr>
              <a:t>www.1ppt.com/kejian/meishu/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科学课件：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www.1ppt.com/kejian/kexue/     </a:t>
            </a:r>
            <a:r>
              <a:rPr lang="zh-CN" altLang="en-US" sz="100">
                <a:solidFill>
                  <a:schemeClr val="bg1"/>
                </a:solidFill>
              </a:rPr>
              <a:t>物理课件：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www.1ppt.com/kejian/wuli/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化学课件：</a:t>
            </a:r>
            <a:r>
              <a:rPr lang="en-US" altLang="zh-CN" sz="100">
                <a:solidFill>
                  <a:schemeClr val="bg1"/>
                </a:solidFill>
              </a:rPr>
              <a:t>www.1ppt.com/kejian/huaxue/  </a:t>
            </a:r>
            <a:r>
              <a:rPr lang="zh-CN" altLang="en-US" sz="100">
                <a:solidFill>
                  <a:schemeClr val="bg1"/>
                </a:solidFill>
              </a:rPr>
              <a:t>生物课件：</a:t>
            </a:r>
            <a:r>
              <a:rPr lang="en-US" altLang="zh-CN" sz="100">
                <a:solidFill>
                  <a:schemeClr val="bg1"/>
                </a:solidFill>
              </a:rPr>
              <a:t>www.1ppt.com/kejian/shengwu/ </a:t>
            </a:r>
          </a:p>
          <a:p>
            <a:r>
              <a:rPr lang="zh-CN" altLang="en-US" sz="100">
                <a:solidFill>
                  <a:schemeClr val="bg1"/>
                </a:solidFill>
              </a:rPr>
              <a:t>地理课件：</a:t>
            </a:r>
            <a:r>
              <a:rPr lang="en-US" altLang="zh-CN" sz="100">
                <a:solidFill>
                  <a:schemeClr val="bg1"/>
                </a:solidFill>
              </a:rPr>
              <a:t>www.1ppt.com/kejian/dili/          </a:t>
            </a:r>
            <a:r>
              <a:rPr lang="zh-CN" altLang="en-US" sz="100">
                <a:solidFill>
                  <a:schemeClr val="bg1"/>
                </a:solidFill>
              </a:rPr>
              <a:t>历史课件：</a:t>
            </a:r>
            <a:r>
              <a:rPr lang="en-US" altLang="zh-CN" sz="100">
                <a:solidFill>
                  <a:schemeClr val="bg1"/>
                </a:solidFill>
              </a:rPr>
              <a:t>www.1ppt.com/kejian/lishi/ </a:t>
            </a:r>
          </a:p>
        </p:txBody>
      </p:sp>
    </p:spTree>
    <p:extLst>
      <p:ext uri="{BB962C8B-B14F-4D97-AF65-F5344CB8AC3E}">
        <p14:creationId xmlns:p14="http://schemas.microsoft.com/office/powerpoint/2010/main" val="3320197238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17682162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70EE1-C5BF-4022-9A8D-001A4D04E3C1}" type="datetimeFigureOut">
              <a:rPr lang="en-US"/>
              <a:pPr>
                <a:defRPr/>
              </a:pPr>
              <a:t>9/29/2018</a:t>
            </a:fld>
            <a:endParaRPr 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2DB5B20-BC3F-4996-8EAB-A583E94D0BC1}" type="slidenum">
              <a:rPr 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014182"/>
      </p:ext>
    </p:extLst>
  </p:cSld>
  <p:clrMapOvr>
    <a:masterClrMapping/>
  </p:clrMapOvr>
  <p:transition spd="med">
    <p:pull dir="d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8E0AA-A156-408C-ADAA-E88F023097F7}" type="datetimeFigureOut">
              <a:rPr lang="en-US"/>
              <a:pPr>
                <a:defRPr/>
              </a:pPr>
              <a:t>9/29/2018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ED64797-98BA-4489-9793-43CD74F25852}" type="slidenum">
              <a:rPr 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064426"/>
      </p:ext>
    </p:extLst>
  </p:cSld>
  <p:clrMapOvr>
    <a:masterClrMapping/>
  </p:clrMapOvr>
  <p:transition spd="med">
    <p:pull dir="d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D8E99-ED44-4D07-823E-748199F6C779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9FA8F969-FA21-4739-B6CD-48516ADA28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243800"/>
      </p:ext>
    </p:extLst>
  </p:cSld>
  <p:clrMapOvr>
    <a:masterClrMapping/>
  </p:clrMapOvr>
  <p:transition spd="med">
    <p:pull dir="d"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7D14-6949-4A03-82E7-F07C63531031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5D31693-93CE-44E6-9021-F8238A04FC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92573"/>
      </p:ext>
    </p:extLst>
  </p:cSld>
  <p:clrMapOvr>
    <a:masterClrMapping/>
  </p:clrMapOvr>
  <p:transition spd="med">
    <p:pull dir="d"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976AF-BAC1-4285-BA3B-977D43A920D3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2084113-586F-494D-845A-B2BE623051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18910"/>
      </p:ext>
    </p:extLst>
  </p:cSld>
  <p:clrMapOvr>
    <a:masterClrMapping/>
  </p:clrMapOvr>
  <p:transition spd="med">
    <p:pull dir="d"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E4AD5-74EF-4CDA-8BF2-2766B923FA42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66FA22D-98D8-431C-B85A-542792BE3E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60750"/>
      </p:ext>
    </p:extLst>
  </p:cSld>
  <p:clrMapOvr>
    <a:masterClrMapping/>
  </p:clrMapOvr>
  <p:transition spd="med">
    <p:pull dir="d"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AF326-0A90-4B7B-831E-362E1399D719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8687976-6BA0-426E-A216-6340CD120F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591372"/>
      </p:ext>
    </p:extLst>
  </p:cSld>
  <p:clrMapOvr>
    <a:masterClrMapping/>
  </p:clrMapOvr>
  <p:transition spd="med">
    <p:pull dir="d"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DE503-72A9-44F1-B723-4F7055D6D17E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7AC4B04-503D-4A54-832D-DD0952DA10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00552"/>
      </p:ext>
    </p:extLst>
  </p:cSld>
  <p:clrMapOvr>
    <a:masterClrMapping/>
  </p:clrMapOvr>
  <p:transition spd="med">
    <p:pull dir="d"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AC88E-5C5C-4083-8EB0-8B38A856F02D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19669F7-69AB-4E5D-914A-7734CC2CE2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633614"/>
      </p:ext>
    </p:extLst>
  </p:cSld>
  <p:clrMapOvr>
    <a:masterClrMapping/>
  </p:clrMapOvr>
  <p:transition spd="med">
    <p:pull dir="d"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114BF-C112-4A4B-9B4C-D62CE6BEF9E2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B06EF31-F28D-4DB3-B5E0-D260405924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410542"/>
      </p:ext>
    </p:extLst>
  </p:cSld>
  <p:clrMapOvr>
    <a:masterClrMapping/>
  </p:clrMapOvr>
  <p:transition spd="med">
    <p:pull dir="d"/>
  </p:transition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9910D-094E-41A7-A6A5-934F2E2CDE2E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36664EC-308B-4A29-B8D4-605E74114E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58993"/>
      </p:ext>
    </p:extLst>
  </p:cSld>
  <p:clrMapOvr>
    <a:masterClrMapping/>
  </p:clrMapOvr>
  <p:transition spd="med">
    <p:pull dir="d"/>
  </p:transition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111125"/>
            <a:ext cx="719138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B1D4D97-66D9-4763-AB9F-77FBCA077DD4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31BF28F-F4EB-4BCF-A612-49A1A634CB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644572"/>
      </p:ext>
    </p:extLst>
  </p:cSld>
  <p:clrMapOvr>
    <a:masterClrMapping/>
  </p:clrMapOvr>
  <p:transition spd="med">
    <p:pull dir="d"/>
  </p:transition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46DF106-5E8A-4BA1-8FE1-469138CCBCC1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A4419F3-3515-4141-9908-1A7350430B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09818"/>
      </p:ext>
    </p:extLst>
  </p:cSld>
  <p:clrMapOvr>
    <a:masterClrMapping/>
  </p:clrMapOvr>
  <p:transition spd="med">
    <p:pull dir="d"/>
  </p:transition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CE2F5BD-C099-4F43-97D3-90173F67C6A8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B9073E6-53B0-4DF3-AA71-3FC0E652ED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86238"/>
      </p:ext>
    </p:extLst>
  </p:cSld>
  <p:clrMapOvr>
    <a:masterClrMapping/>
  </p:clrMapOvr>
  <p:transition spd="med">
    <p:pull dir="d"/>
  </p:transition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E464A7A-BD19-481B-AFD8-03A8ACC1C628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45826FD-5E16-4B5B-9F5E-476890072C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660147"/>
      </p:ext>
    </p:extLst>
  </p:cSld>
  <p:clrMapOvr>
    <a:masterClrMapping/>
  </p:clrMapOvr>
  <p:transition spd="med">
    <p:pull dir="d"/>
  </p:transition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63901AB-68AF-4BCC-A048-2CC6ED4D9709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C303A0B-FF8C-46A7-B128-592B4B6726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48934"/>
      </p:ext>
    </p:extLst>
  </p:cSld>
  <p:clrMapOvr>
    <a:masterClrMapping/>
  </p:clrMapOvr>
  <p:transition spd="med">
    <p:pull dir="d"/>
  </p:transition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28625" y="6675438"/>
            <a:ext cx="2133600" cy="365125"/>
          </a:xfrm>
        </p:spPr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BAC2641-8943-4D6F-944F-FAD8E4DE2219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43250" y="6675438"/>
            <a:ext cx="2895600" cy="365125"/>
          </a:xfrm>
        </p:spPr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72250" y="6675438"/>
            <a:ext cx="2133600" cy="365125"/>
          </a:xfrm>
        </p:spPr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96A1374-2256-45B0-9C41-6E3C99C320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142470"/>
      </p:ext>
    </p:extLst>
  </p:cSld>
  <p:clrMapOvr>
    <a:masterClrMapping/>
  </p:clrMapOvr>
  <p:transition spd="med">
    <p:pull dir="d"/>
  </p:transition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5F3E20E-FA74-4BE1-9608-F5AF7AD0190B}" type="datetimeFigureOut">
              <a:rPr lang="zh-CN" altLang="en-US"/>
              <a:pPr>
                <a:defRPr/>
              </a:pPr>
              <a:t>2018/9/29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spcBef>
                <a:spcPct val="0"/>
              </a:spcBef>
              <a:spcAft>
                <a:spcPct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18B3C85-3244-40E4-8F8F-64E6CB2097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082971"/>
      </p:ext>
    </p:extLst>
  </p:cSld>
  <p:clrMapOvr>
    <a:masterClrMapping/>
  </p:clrMapOvr>
  <p:transition spd="med">
    <p:pull dir="d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4.xml" /><Relationship Id="rId12" Type="http://schemas.openxmlformats.org/officeDocument/2006/relationships/slideLayout" Target="../slideLayouts/slideLayout25.xml" /><Relationship Id="rId13" Type="http://schemas.openxmlformats.org/officeDocument/2006/relationships/slideLayout" Target="../slideLayouts/slideLayout26.xml" /><Relationship Id="rId14" Type="http://schemas.openxmlformats.org/officeDocument/2006/relationships/slideLayout" Target="../slideLayouts/slideLayout27.xml" /><Relationship Id="rId15" Type="http://schemas.openxmlformats.org/officeDocument/2006/relationships/slideLayout" Target="../slideLayouts/slideLayout28.xml" /><Relationship Id="rId16" Type="http://schemas.openxmlformats.org/officeDocument/2006/relationships/slideLayout" Target="../slideLayouts/slideLayout29.xml" /><Relationship Id="rId17" Type="http://schemas.openxmlformats.org/officeDocument/2006/relationships/slideLayout" Target="../slideLayouts/slideLayout30.xml" /><Relationship Id="rId18" Type="http://schemas.openxmlformats.org/officeDocument/2006/relationships/slideLayout" Target="../slideLayouts/slideLayout31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5.xml" /><Relationship Id="rId20" Type="http://schemas.openxmlformats.org/officeDocument/2006/relationships/theme" Target="../theme/theme3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0668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itchFamily="2" charset="-122"/>
          <a:ea typeface="等线 Light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0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fld id="{6CF91DE8-C46E-418D-BE1C-D94E2A753C3E}" type="datetimeFigureOut">
              <a:rPr lang="en-US"/>
              <a:pPr>
                <a:defRPr/>
              </a:pPr>
              <a:t>9/29/2018</a:t>
            </a:fld>
            <a:endParaRPr lang="en-US" sz="110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fld id="{7591EAFD-EB1D-4D3C-9F44-9E4E376721B4}" type="slidenum">
              <a:rPr 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</p:sldLayoutIdLst>
  <p:transition spd="med">
    <p:pull dir="d"/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Override" Target="../theme/themeOverride1.xml" /><Relationship Id="rId3" Type="http://schemas.openxmlformats.org/officeDocument/2006/relationships/image" Target="../media/image3.jpeg" /><Relationship Id="rId4" Type="http://schemas.openxmlformats.org/officeDocument/2006/relationships/tags" Target="../tags/tag1.xml" /><Relationship Id="rId5" Type="http://schemas.openxmlformats.org/officeDocument/2006/relationships/tags" Target="../tags/tag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6.emf" /><Relationship Id="rId6" Type="http://schemas.openxmlformats.org/officeDocument/2006/relationships/image" Target="../media/image1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6.emf" /><Relationship Id="rId6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9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3.png" /><Relationship Id="rId6" Type="http://schemas.openxmlformats.org/officeDocument/2006/relationships/image" Target="../media/image16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9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3.png" /><Relationship Id="rId6" Type="http://schemas.openxmlformats.org/officeDocument/2006/relationships/image" Target="../media/image16.e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9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3.png" /><Relationship Id="rId6" Type="http://schemas.openxmlformats.org/officeDocument/2006/relationships/image" Target="../media/image16.e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9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3.png" /><Relationship Id="rId6" Type="http://schemas.openxmlformats.org/officeDocument/2006/relationships/image" Target="../media/image16.emf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9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3.png" /><Relationship Id="rId6" Type="http://schemas.openxmlformats.org/officeDocument/2006/relationships/image" Target="../media/image16.emf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0.emf" /><Relationship Id="rId3" Type="http://schemas.openxmlformats.org/officeDocument/2006/relationships/image" Target="../media/image21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emf" /><Relationship Id="rId7" Type="http://schemas.openxmlformats.org/officeDocument/2006/relationships/image" Target="../media/image16.emf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0.emf" /><Relationship Id="rId3" Type="http://schemas.openxmlformats.org/officeDocument/2006/relationships/image" Target="../media/image2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emf" /><Relationship Id="rId7" Type="http://schemas.openxmlformats.org/officeDocument/2006/relationships/image" Target="../media/image16.emf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0.emf" /><Relationship Id="rId3" Type="http://schemas.openxmlformats.org/officeDocument/2006/relationships/image" Target="../media/image21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emf" /><Relationship Id="rId7" Type="http://schemas.openxmlformats.org/officeDocument/2006/relationships/image" Target="../media/image16.emf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6.emf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emf" /><Relationship Id="rId5" Type="http://schemas.openxmlformats.org/officeDocument/2006/relationships/image" Target="../media/image16.emf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01124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1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380"/>
            <a:ext cx="9144000" cy="514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椭圆 129"/>
          <p:cNvSpPr/>
          <p:nvPr/>
        </p:nvSpPr>
        <p:spPr>
          <a:xfrm>
            <a:off x="5374482" y="2339579"/>
            <a:ext cx="245269" cy="246459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4398828" y="2694357"/>
            <a:ext cx="346344" cy="346344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47" name="椭圆 246"/>
          <p:cNvSpPr/>
          <p:nvPr/>
        </p:nvSpPr>
        <p:spPr>
          <a:xfrm>
            <a:off x="1363775" y="3914783"/>
            <a:ext cx="460998" cy="460998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9" name="PA_文本框 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89597" y="1619778"/>
            <a:ext cx="4164806" cy="74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42" tIns="25721" rIns="51442" bIns="2572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4500" b="1">
                <a:solidFill>
                  <a:srgbClr val="000000"/>
                </a:solidFill>
                <a:latin typeface="新宋体" pitchFamily="49" charset="-122"/>
                <a:ea typeface="新宋体" pitchFamily="49" charset="-122"/>
                <a:sym typeface="等线" pitchFamily="2" charset="-122"/>
              </a:rPr>
              <a:t>14* </a:t>
            </a:r>
            <a:r>
              <a:rPr lang="zh-CN" altLang="en-US" sz="4500" b="1">
                <a:solidFill>
                  <a:srgbClr val="000000"/>
                </a:solidFill>
                <a:latin typeface="新宋体" pitchFamily="49" charset="-122"/>
                <a:ea typeface="新宋体" pitchFamily="49" charset="-122"/>
                <a:sym typeface="等线" pitchFamily="2" charset="-122"/>
              </a:rPr>
              <a:t>不会叫的狗</a:t>
            </a:r>
          </a:p>
        </p:txBody>
      </p:sp>
      <p:sp>
        <p:nvSpPr>
          <p:cNvPr id="5127" name="TextBox 3"/>
          <p:cNvSpPr txBox="1">
            <a:spLocks noChangeArrowheads="1"/>
          </p:cNvSpPr>
          <p:nvPr/>
        </p:nvSpPr>
        <p:spPr bwMode="auto">
          <a:xfrm>
            <a:off x="3077765" y="770835"/>
            <a:ext cx="3153965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统编教材三年级上册第四单元</a:t>
            </a:r>
          </a:p>
        </p:txBody>
      </p:sp>
      <p:sp>
        <p:nvSpPr>
          <p:cNvPr id="9" name="矩形 8"/>
          <p:cNvSpPr/>
          <p:nvPr/>
        </p:nvSpPr>
        <p:spPr>
          <a:xfrm>
            <a:off x="0" y="3275604"/>
            <a:ext cx="9144000" cy="420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CN" sz="20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  <p:extLst>
      <p:ext uri="{BB962C8B-B14F-4D97-AF65-F5344CB8AC3E}">
        <p14:creationId xmlns:p14="http://schemas.microsoft.com/office/powerpoint/2010/main" val="3561237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205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0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>
                                        <p:cTn id="1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788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>
                                        <p:cTn id="13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dur="269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07 C 0.08372 -0.1206 0.14375 -0.01111 0.19831 -0.14097" pathEditMode="relative" rAng="0" ptsTypes="AA">
                                      <p:cBhvr>
                                        <p:cTn id="15" dur="2691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9900" y="-7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dur="385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8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>
                                        <p:cTn id="1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>
                                        <p:cTn id="21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dur="266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06 7.40741E-07 C 0.00143 -0.15486 -0.16406 -0.17778 -0.12565 -0.34954" pathEditMode="relative" rAng="0" ptsTypes="AA">
                                      <p:cBhvr>
                                        <p:cTn id="23" dur="2662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6500" y="-1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TextBox 3"/>
          <p:cNvSpPr txBox="1">
            <a:spLocks noChangeArrowheads="1"/>
          </p:cNvSpPr>
          <p:nvPr/>
        </p:nvSpPr>
        <p:spPr bwMode="auto">
          <a:xfrm>
            <a:off x="308373" y="423863"/>
            <a:ext cx="1763315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读词语，知大意</a:t>
            </a:r>
          </a:p>
        </p:txBody>
      </p:sp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1816894" y="1313260"/>
            <a:ext cx="6637735" cy="20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CN" sz="2400" err="1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7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讨 厌   发怒   忍着   批评</a:t>
            </a:r>
            <a:endParaRPr lang="en-US" altLang="zh-CN" sz="27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CN" sz="27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err="1">
                <a:solidFill>
                  <a:srgbClr val="000000"/>
                </a:solidFill>
              </a:rPr>
              <a:t>c</a:t>
            </a:r>
            <a:endParaRPr lang="en-US" altLang="zh-CN" sz="24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7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差不多   模仿  发 疯    搞不清 </a:t>
            </a:r>
          </a:p>
        </p:txBody>
      </p:sp>
      <p:sp>
        <p:nvSpPr>
          <p:cNvPr id="11" name="矩形 10"/>
          <p:cNvSpPr/>
          <p:nvPr/>
        </p:nvSpPr>
        <p:spPr>
          <a:xfrm>
            <a:off x="378619" y="770335"/>
            <a:ext cx="1587104" cy="34528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9560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TextBox 3"/>
          <p:cNvSpPr txBox="1">
            <a:spLocks noChangeArrowheads="1"/>
          </p:cNvSpPr>
          <p:nvPr/>
        </p:nvSpPr>
        <p:spPr bwMode="auto">
          <a:xfrm>
            <a:off x="319088" y="423863"/>
            <a:ext cx="1298972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读准多音字</a:t>
            </a:r>
          </a:p>
        </p:txBody>
      </p:sp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1528763" y="1303735"/>
            <a:ext cx="6387072" cy="24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好吗</a:t>
            </a:r>
            <a:r>
              <a:rPr lang="en-US" altLang="zh-CN" sz="2700">
                <a:solidFill>
                  <a:srgbClr val="000000"/>
                </a:solidFill>
              </a:rPr>
              <a:t>(ma)       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扁担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dan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)    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压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yā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下来  </a:t>
            </a:r>
            <a:endParaRPr lang="en-US" altLang="zh-CN" sz="2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干吗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má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)    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担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dān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) 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保   压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yà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根 </a:t>
            </a:r>
            <a:endParaRPr lang="en-US" altLang="zh-CN" sz="2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CN" sz="27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CN" sz="2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中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z</a:t>
            </a:r>
            <a:endParaRPr lang="zh-CN" altLang="en-US" sz="2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百发百中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2700" err="1">
                <a:solidFill>
                  <a:srgbClr val="000000"/>
                </a:solidFill>
              </a:rPr>
              <a:t>z</a:t>
            </a:r>
            <a:endParaRPr lang="zh-CN" altLang="en-US" sz="2700">
              <a:solidFill>
                <a:srgbClr val="0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8619" y="770334"/>
            <a:ext cx="1285875" cy="61913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4464844" y="213122"/>
            <a:ext cx="3236119" cy="1090613"/>
          </a:xfrm>
          <a:prstGeom prst="cloudCallout">
            <a:avLst>
              <a:gd name="adj1" fmla="val -44975"/>
              <a:gd name="adj2" fmla="val 53423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“</a:t>
            </a:r>
            <a:r>
              <a:rPr lang="zh-CN" altLang="en-US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担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”</a:t>
            </a:r>
            <a:r>
              <a:rPr lang="zh-CN" altLang="en-US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表示挑东西的用具时，单独读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“</a:t>
            </a:r>
            <a:r>
              <a:rPr lang="en-US" altLang="zh-CN" err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dàn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”，</a:t>
            </a:r>
            <a:r>
              <a:rPr lang="zh-CN" altLang="en-US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组成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“</a:t>
            </a:r>
            <a:r>
              <a:rPr lang="zh-CN" altLang="en-US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扁担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”</a:t>
            </a:r>
            <a:r>
              <a:rPr lang="zh-CN" altLang="en-US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时，读轻声</a:t>
            </a:r>
            <a:r>
              <a:rPr lang="en-US" altLang="zh-CN" b="1">
                <a:solidFill>
                  <a:srgbClr val="FFFFFF"/>
                </a:solidFill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endParaRPr lang="zh-CN" altLang="en-US" b="1">
              <a:solidFill>
                <a:srgbClr val="FFFFFF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9444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TextBox 3"/>
          <p:cNvSpPr txBox="1">
            <a:spLocks noChangeArrowheads="1"/>
          </p:cNvSpPr>
          <p:nvPr/>
        </p:nvSpPr>
        <p:spPr bwMode="auto">
          <a:xfrm>
            <a:off x="319088" y="423863"/>
            <a:ext cx="1531144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读准多音字词</a:t>
            </a:r>
          </a:p>
        </p:txBody>
      </p:sp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2146697" y="939404"/>
            <a:ext cx="6113859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好吗  扁担</a:t>
            </a: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压下来  中国  弹钢琴</a:t>
            </a:r>
          </a:p>
          <a:p>
            <a:pPr fontAlgn="base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</a:t>
            </a:r>
            <a:endParaRPr lang="en-US" altLang="zh-CN" sz="2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fontAlgn="base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干吗  担保  压根  百发百中  子弹</a:t>
            </a:r>
          </a:p>
        </p:txBody>
      </p:sp>
      <p:sp>
        <p:nvSpPr>
          <p:cNvPr id="11" name="矩形 10"/>
          <p:cNvSpPr/>
          <p:nvPr/>
        </p:nvSpPr>
        <p:spPr>
          <a:xfrm>
            <a:off x="394098" y="770335"/>
            <a:ext cx="1397794" cy="72628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61963" y="2800350"/>
            <a:ext cx="4266010" cy="200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100" u="sng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干吗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要叫？ </a:t>
            </a:r>
            <a:endParaRPr lang="en-US" altLang="zh-CN" sz="21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我向你</a:t>
            </a:r>
            <a:r>
              <a:rPr lang="zh-CN" altLang="en-US" sz="2100" u="sng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担保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，我</a:t>
            </a:r>
            <a:r>
              <a:rPr lang="zh-CN" altLang="en-US" sz="2100" u="sng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压根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就没想抓你。</a:t>
            </a:r>
            <a:endParaRPr lang="en-US" altLang="zh-CN" sz="21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树林里来了</a:t>
            </a:r>
            <a:r>
              <a:rPr lang="zh-CN" altLang="en-US" sz="2100" u="sng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百发百中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的神枪手。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100" u="sng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子弹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擦过小狗的耳边。</a:t>
            </a: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78619" y="2235994"/>
            <a:ext cx="4761310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读准句子，</a:t>
            </a:r>
            <a:r>
              <a:rPr lang="zh-CN" altLang="zh-CN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说说带多音字的词在句中的意思</a:t>
            </a:r>
            <a:r>
              <a:rPr lang="zh-CN" altLang="zh-CN">
                <a:solidFill>
                  <a:srgbClr val="000000"/>
                </a:solidFill>
              </a:rPr>
              <a:t>。</a:t>
            </a:r>
            <a:endParaRPr lang="zh-CN" altLang="en-US" b="1">
              <a:solidFill>
                <a:srgbClr val="00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5294" y="2582466"/>
            <a:ext cx="4507706" cy="80963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48" name="矩形 8"/>
          <p:cNvSpPr>
            <a:spLocks noChangeArrowheads="1"/>
          </p:cNvSpPr>
          <p:nvPr/>
        </p:nvSpPr>
        <p:spPr bwMode="auto">
          <a:xfrm>
            <a:off x="6581775" y="3577829"/>
            <a:ext cx="523875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0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弹</a:t>
            </a:r>
          </a:p>
        </p:txBody>
      </p:sp>
      <p:pic>
        <p:nvPicPr>
          <p:cNvPr id="10249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74606" y="2319337"/>
            <a:ext cx="9906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022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02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文本框 3"/>
          <p:cNvSpPr txBox="1">
            <a:spLocks noChangeArrowheads="1"/>
          </p:cNvSpPr>
          <p:nvPr/>
        </p:nvSpPr>
        <p:spPr bwMode="auto">
          <a:xfrm>
            <a:off x="3200400" y="804863"/>
            <a:ext cx="2656285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 不会叫的狗</a:t>
            </a:r>
          </a:p>
        </p:txBody>
      </p:sp>
      <p:sp>
        <p:nvSpPr>
          <p:cNvPr id="9" name="云形标注 8"/>
          <p:cNvSpPr/>
          <p:nvPr/>
        </p:nvSpPr>
        <p:spPr>
          <a:xfrm>
            <a:off x="6244829" y="370285"/>
            <a:ext cx="2266950" cy="1090613"/>
          </a:xfrm>
          <a:prstGeom prst="cloudCallout">
            <a:avLst>
              <a:gd name="adj1" fmla="val -75538"/>
              <a:gd name="adj2" fmla="val 34223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FFFFFF"/>
                </a:solidFill>
                <a:sym typeface="+mn-ea"/>
              </a:rPr>
              <a:t>猜猜故事</a:t>
            </a:r>
            <a:endParaRPr lang="en-US" altLang="zh-CN" sz="2100" b="1">
              <a:solidFill>
                <a:srgbClr val="FFFFFF"/>
              </a:solidFill>
              <a:sym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FFFFFF"/>
                </a:solidFill>
                <a:sym typeface="+mn-ea"/>
              </a:rPr>
              <a:t>讲什么</a:t>
            </a: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90513" y="423863"/>
            <a:ext cx="1763316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一边读一边预测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770335"/>
            <a:ext cx="1587104" cy="34528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8447" y="1649016"/>
            <a:ext cx="5943600" cy="200858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一只不会叫的狗来到一个没有狗的国家。</a:t>
            </a:r>
            <a:endParaRPr lang="en-US" altLang="zh-CN" sz="2100" kern="10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  <a:sym typeface="+mn-ea"/>
            </a:endParaRPr>
          </a:p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）狗被批评、取笑；</a:t>
            </a:r>
            <a:endParaRPr lang="en-US" altLang="zh-CN" sz="2100" kern="10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  <a:sym typeface="+mn-ea"/>
            </a:endParaRPr>
          </a:p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）狗向小公鸡学叫，引来狐狸；</a:t>
            </a:r>
            <a:endParaRPr lang="en-US" altLang="zh-CN" sz="2100" kern="10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  <a:sym typeface="+mn-ea"/>
            </a:endParaRPr>
          </a:p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zh-CN" sz="2100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）狗向小杜鹃学叫，引来猎人……</a:t>
            </a:r>
          </a:p>
        </p:txBody>
      </p:sp>
      <p:sp>
        <p:nvSpPr>
          <p:cNvPr id="3" name="矩形 2"/>
          <p:cNvSpPr/>
          <p:nvPr/>
        </p:nvSpPr>
        <p:spPr>
          <a:xfrm>
            <a:off x="2580085" y="3845719"/>
            <a:ext cx="5645944" cy="66436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00025"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我想的和故事一样。读到……想到……因为……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我想的和故事不一样。读到……我想……作者想……</a:t>
            </a:r>
            <a:endParaRPr lang="zh-CN" altLang="en-US">
              <a:solidFill>
                <a:srgbClr val="000000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91275" y="2107407"/>
            <a:ext cx="1677591" cy="141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592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文本框 3"/>
          <p:cNvSpPr txBox="1">
            <a:spLocks noChangeArrowheads="1"/>
          </p:cNvSpPr>
          <p:nvPr/>
        </p:nvSpPr>
        <p:spPr bwMode="auto">
          <a:xfrm>
            <a:off x="3159919" y="591741"/>
            <a:ext cx="2655094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不会叫的狗</a:t>
            </a:r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421482" y="423863"/>
            <a:ext cx="1298972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结局我来猜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770335"/>
            <a:ext cx="1416844" cy="34528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126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59669" y="1389460"/>
            <a:ext cx="5562600" cy="333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云形标注 8"/>
          <p:cNvSpPr/>
          <p:nvPr/>
        </p:nvSpPr>
        <p:spPr>
          <a:xfrm>
            <a:off x="6244829" y="370285"/>
            <a:ext cx="2266950" cy="1090613"/>
          </a:xfrm>
          <a:prstGeom prst="cloudCallout">
            <a:avLst>
              <a:gd name="adj1" fmla="val -75538"/>
              <a:gd name="adj2" fmla="val 34223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FFFFFF"/>
                </a:solidFill>
                <a:sym typeface="+mn-ea"/>
              </a:rPr>
              <a:t>猜猜故事</a:t>
            </a:r>
            <a:endParaRPr lang="en-US" altLang="zh-CN" sz="2100" b="1">
              <a:solidFill>
                <a:srgbClr val="FFFFFF"/>
              </a:solidFill>
              <a:sym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FFFFFF"/>
                </a:solidFill>
                <a:sym typeface="+mn-ea"/>
              </a:rPr>
              <a:t>的三种结局</a:t>
            </a:r>
          </a:p>
        </p:txBody>
      </p:sp>
    </p:spTree>
    <p:extLst>
      <p:ext uri="{BB962C8B-B14F-4D97-AF65-F5344CB8AC3E}">
        <p14:creationId xmlns:p14="http://schemas.microsoft.com/office/powerpoint/2010/main" val="4269944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云形标注 8"/>
          <p:cNvSpPr/>
          <p:nvPr/>
        </p:nvSpPr>
        <p:spPr>
          <a:xfrm>
            <a:off x="6388894" y="319087"/>
            <a:ext cx="2013347" cy="928688"/>
          </a:xfrm>
          <a:prstGeom prst="cloudCallout">
            <a:avLst>
              <a:gd name="adj1" fmla="val -43971"/>
              <a:gd name="adj2" fmla="val 63204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第一种结局</a:t>
            </a:r>
          </a:p>
        </p:txBody>
      </p:sp>
      <p:sp>
        <p:nvSpPr>
          <p:cNvPr id="12290" name="TextBox 3"/>
          <p:cNvSpPr txBox="1">
            <a:spLocks noChangeArrowheads="1"/>
          </p:cNvSpPr>
          <p:nvPr/>
        </p:nvSpPr>
        <p:spPr bwMode="auto">
          <a:xfrm>
            <a:off x="421481" y="227409"/>
            <a:ext cx="1066800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验证预测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573881"/>
            <a:ext cx="1416844" cy="34529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2592" y="1066440"/>
            <a:ext cx="8499031" cy="391645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狗跑着。它跑到了一个草坪上，一头小母牛正在那里安详地吃草。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“你往哪儿跑呀？”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“我不知道。”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“那你站住。这里的青草特别鲜嫩。”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“唉，青草不能医治我的病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“你病啦？”</a:t>
            </a:r>
            <a:endParaRPr lang="en-US" altLang="zh-CN" sz="160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“可不是，我不会叫。”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“可是，这是世界上最容易的事！你听我叫：哞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还有比这叫声更好听的吗？”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“不错。但我没有把握，这是不是正确的叫法。你是一头母牛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“我当然是头母牛。”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“我不是，我是一只狗。”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“你当然是只狗。这又怎么样？这并不妨碍你学习我的语言。”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“好主意！好主意！”狗大声说道。</a:t>
            </a:r>
            <a:endParaRPr lang="en-US" altLang="zh-CN" sz="160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“什么主意？”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“此时此刻我想起来的那种主意。我将学会所有动物的叫法，我将让一个马戏团聘请我。我将获得极大的成功，我将变得很有钱，娶国王的女儿为妻。当然是狗中之王的女儿。”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“你真不简单，想得真妙。那你就开始学吧。你听好了：哞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”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“哞</a:t>
            </a: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......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”狗学着。</a:t>
            </a:r>
          </a:p>
          <a:p>
            <a:pPr indent="3429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这是一只不会叫的狗，但它却很有学习语言的天赋。</a:t>
            </a:r>
            <a:endParaRPr lang="zh-CN" altLang="zh-CN" sz="160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782467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云形标注 8"/>
          <p:cNvSpPr/>
          <p:nvPr/>
        </p:nvSpPr>
        <p:spPr>
          <a:xfrm>
            <a:off x="6388894" y="319087"/>
            <a:ext cx="2013347" cy="928688"/>
          </a:xfrm>
          <a:prstGeom prst="cloudCallout">
            <a:avLst>
              <a:gd name="adj1" fmla="val -43971"/>
              <a:gd name="adj2" fmla="val 63204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第二种结局</a:t>
            </a:r>
          </a:p>
        </p:txBody>
      </p:sp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421481" y="227409"/>
            <a:ext cx="1066800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验证预测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573881"/>
            <a:ext cx="1416844" cy="34529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316" name="文本框 1"/>
          <p:cNvSpPr txBox="1">
            <a:spLocks noChangeArrowheads="1"/>
          </p:cNvSpPr>
          <p:nvPr/>
        </p:nvSpPr>
        <p:spPr bwMode="auto">
          <a:xfrm>
            <a:off x="378618" y="1124371"/>
            <a:ext cx="8361969" cy="290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狗跑啊，跑啊。它碰上了一个农民。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“你往哪儿跑啊？”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“我自己也不知道。”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“那就到我家来吧，我正需要一只狗替我看守鸡舍。”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“我愿意去，但我得告诉您：我不会叫。”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“那更好。会叫的狗会把贼吓跑的。而你却不让他们听见，它们一靠近，你就叼住他们，这样，他们就会得到应有的惩罚。”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　　“行。”狗说道。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就这样，不会叫的狗找到了一个工作，它戴着锁链，每天都能喝上一大碗浓汤。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 </a:t>
            </a:r>
            <a:endParaRPr lang="zh-CN" altLang="zh-CN" sz="16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00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498285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云形标注 8"/>
          <p:cNvSpPr/>
          <p:nvPr/>
        </p:nvSpPr>
        <p:spPr>
          <a:xfrm>
            <a:off x="6747272" y="144066"/>
            <a:ext cx="2013347" cy="927497"/>
          </a:xfrm>
          <a:prstGeom prst="cloudCallout">
            <a:avLst>
              <a:gd name="adj1" fmla="val -43971"/>
              <a:gd name="adj2" fmla="val 63204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第三种结局</a:t>
            </a:r>
          </a:p>
        </p:txBody>
      </p:sp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421481" y="227409"/>
            <a:ext cx="1066800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验证预测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573881"/>
            <a:ext cx="1416844" cy="34529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40" name="文本框 1"/>
          <p:cNvSpPr txBox="1">
            <a:spLocks noChangeArrowheads="1"/>
          </p:cNvSpPr>
          <p:nvPr/>
        </p:nvSpPr>
        <p:spPr bwMode="auto">
          <a:xfrm>
            <a:off x="421481" y="842962"/>
            <a:ext cx="8534260" cy="416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狗跑啊，跑啊，突然停住了。它听见一种奇怪的叫声。“汪汪，汪汪</a:t>
            </a:r>
            <a:r>
              <a:rPr lang="en-US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......</a:t>
            </a: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“这叫声像在对我说什么，”狗想道，“尽管我搞不清这是什么动物叫出来的。”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“汪，汪</a:t>
            </a:r>
            <a:r>
              <a:rPr lang="en-US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......</a:t>
            </a: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“可能是长颈鹿吧？不，也许是鳄鱼。鳄鱼是一种凶猛的动物，我得小心谨慎地靠近它。”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小狗在树丛中向传来汪汪叫声的方向匍匐前进，不知为什么，它的心跳得十分厉害。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“汪汪。”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“哦，也是一条狗。”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你们知道吗？就是刚才听见咕咕叫声后开枪打鸟的那个猎人的狗。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“你好，狗。”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“你好，狗。”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“你能否告诉我，你发出的是什么声音？”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“发出的什么声音？我不是发什么声音，我是在吠，供你参考。”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“你这是狗叫？你会狗叫？”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“当然喽。你总不能要求我像大象那样叫，或者像狮子那样怒吼吧。”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“那你能教我吗？”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“你不会叫？”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“不会。”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“你好好听着，好好看着，得这样叫：汪，汪</a:t>
            </a:r>
            <a:r>
              <a:rPr lang="en-US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......</a:t>
            </a: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“汪，汪</a:t>
            </a:r>
            <a:r>
              <a:rPr lang="en-US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......</a:t>
            </a:r>
            <a:r>
              <a:rPr lang="zh-CN" altLang="zh-CN" sz="14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”我们的小狗很快就学会了。它又激动又高兴地想道：“我终于找到了我应找的老师。”</a:t>
            </a:r>
            <a:endParaRPr lang="zh-CN" altLang="en-US" sz="140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748831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云形标注 8"/>
          <p:cNvSpPr/>
          <p:nvPr/>
        </p:nvSpPr>
        <p:spPr>
          <a:xfrm>
            <a:off x="5182792" y="434579"/>
            <a:ext cx="3488531" cy="1437084"/>
          </a:xfrm>
          <a:prstGeom prst="cloudCallout">
            <a:avLst>
              <a:gd name="adj1" fmla="val -43971"/>
              <a:gd name="adj2" fmla="val 63204"/>
            </a:avLst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   猜猜作者为什么要这样设计狗的三种结局，想说明什么道理？</a:t>
            </a:r>
          </a:p>
        </p:txBody>
      </p:sp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547688" y="227409"/>
            <a:ext cx="1065610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评价预测</a:t>
            </a:r>
          </a:p>
        </p:txBody>
      </p:sp>
      <p:sp>
        <p:nvSpPr>
          <p:cNvPr id="12" name="矩形 11"/>
          <p:cNvSpPr/>
          <p:nvPr/>
        </p:nvSpPr>
        <p:spPr>
          <a:xfrm>
            <a:off x="378619" y="573881"/>
            <a:ext cx="1416844" cy="34529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59631" y="1147762"/>
            <a:ext cx="4572000" cy="176807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谁预测的结局较准确，说得有道理</a:t>
            </a:r>
            <a:r>
              <a:rPr lang="zh-CN" altLang="en-US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？</a:t>
            </a:r>
            <a:endParaRPr lang="en-US" altLang="zh-CN" kern="100">
              <a:solidFill>
                <a:srgbClr val="00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  <a:p>
            <a:pPr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评价标准：</a:t>
            </a:r>
            <a:endParaRPr lang="en-US" altLang="zh-CN" kern="100">
              <a:solidFill>
                <a:srgbClr val="00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  <a:p>
            <a:pPr indent="200025"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endParaRPr lang="en-US" altLang="zh-CN" kern="100">
              <a:solidFill>
                <a:srgbClr val="00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  <a:p>
            <a:pPr indent="200025"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预测较准确☆☆☆☆☆</a:t>
            </a:r>
            <a:r>
              <a:rPr lang="en-US" altLang="zh-CN" sz="21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   </a:t>
            </a:r>
          </a:p>
          <a:p>
            <a:pPr indent="200025" eaLnBrk="0" fontAlgn="base" hangingPunc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zh-CN" altLang="zh-CN" sz="21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预测有道理☆☆☆☆</a:t>
            </a:r>
            <a:r>
              <a:rPr lang="zh-CN" altLang="zh-CN" sz="2100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☆</a:t>
            </a:r>
          </a:p>
        </p:txBody>
      </p:sp>
      <p:pic>
        <p:nvPicPr>
          <p:cNvPr id="1536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40944" y="3199210"/>
            <a:ext cx="382309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442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9"/>
          <p:cNvGrpSpPr/>
          <p:nvPr/>
        </p:nvGrpSpPr>
        <p:grpSpPr>
          <a:xfrm>
            <a:off x="654844" y="528638"/>
            <a:ext cx="1579278" cy="407194"/>
            <a:chOff x="873125" y="704850"/>
            <a:chExt cx="2105704" cy="542925"/>
          </a:xfrm>
        </p:grpSpPr>
        <p:sp>
          <p:nvSpPr>
            <p:cNvPr id="16386" name="TextBox 3"/>
            <p:cNvSpPr txBox="1">
              <a:spLocks noChangeArrowheads="1"/>
            </p:cNvSpPr>
            <p:nvPr/>
          </p:nvSpPr>
          <p:spPr bwMode="auto">
            <a:xfrm>
              <a:off x="873125" y="704850"/>
              <a:ext cx="2105704" cy="492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5pPr>
              <a:lvl6pPr marL="22860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6pPr>
              <a:lvl7pPr marL="27432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7pPr>
              <a:lvl8pPr marL="32004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8pPr>
              <a:lvl9pPr marL="365760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等线" pitchFamily="2" charset="-122"/>
                  <a:ea typeface="等线" pitchFamily="2" charset="-122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</a:rPr>
                <a:t>他们在聊什么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992188" y="1166813"/>
              <a:ext cx="1743075" cy="80962"/>
            </a:xfrm>
            <a:prstGeom prst="rect">
              <a:avLst/>
            </a:prstGeom>
            <a:solidFill>
              <a:srgbClr val="AF8A23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1638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01779" y="3900488"/>
            <a:ext cx="3168253" cy="105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云形标注 8"/>
          <p:cNvSpPr/>
          <p:nvPr/>
        </p:nvSpPr>
        <p:spPr>
          <a:xfrm>
            <a:off x="739379" y="1113235"/>
            <a:ext cx="3027759" cy="1168003"/>
          </a:xfrm>
          <a:prstGeom prst="cloudCallout">
            <a:avLst>
              <a:gd name="adj1" fmla="val 40341"/>
              <a:gd name="adj2" fmla="val 9579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rgbClr val="000000"/>
                </a:solidFill>
                <a:sym typeface="+mn-ea"/>
              </a:rPr>
              <a:t>      我读故事的题目时就作了预测。我想，一只不会叫的狗一定会有很多奇遇。</a:t>
            </a:r>
            <a:endParaRPr lang="zh-CN" altLang="en-US" b="1" kern="100">
              <a:solidFill>
                <a:srgbClr val="00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4389835" y="1077516"/>
            <a:ext cx="3064669" cy="1095375"/>
          </a:xfrm>
          <a:prstGeom prst="cloudCallout">
            <a:avLst>
              <a:gd name="adj1" fmla="val 40341"/>
              <a:gd name="adj2" fmla="val 9579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rgbClr val="000000"/>
                </a:solidFill>
                <a:sym typeface="+mn-ea"/>
              </a:rPr>
              <a:t>      和同学交流的时候，我会注意听听他们的预测是否有道理。</a:t>
            </a:r>
            <a:endParaRPr lang="zh-CN" altLang="zh-CN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579835" y="2887266"/>
            <a:ext cx="1811714" cy="408384"/>
            <a:chOff x="772521" y="3849975"/>
            <a:chExt cx="2416465" cy="543897"/>
          </a:xfrm>
        </p:grpSpPr>
        <p:sp>
          <p:nvSpPr>
            <p:cNvPr id="16392" name="矩形 13"/>
            <p:cNvSpPr>
              <a:spLocks noChangeArrowheads="1"/>
            </p:cNvSpPr>
            <p:nvPr/>
          </p:nvSpPr>
          <p:spPr bwMode="auto">
            <a:xfrm>
              <a:off x="772521" y="3849975"/>
              <a:ext cx="2416465" cy="491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</a:rPr>
                <a:t>我们也来聊一聊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18622" y="4324101"/>
              <a:ext cx="2108938" cy="69771"/>
            </a:xfrm>
            <a:prstGeom prst="rect">
              <a:avLst/>
            </a:prstGeom>
            <a:solidFill>
              <a:srgbClr val="AF8A23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7" name="圆角矩形标注 16"/>
          <p:cNvSpPr/>
          <p:nvPr/>
        </p:nvSpPr>
        <p:spPr>
          <a:xfrm>
            <a:off x="3323035" y="2903935"/>
            <a:ext cx="2243138" cy="577453"/>
          </a:xfrm>
          <a:prstGeom prst="wedgeRoundRectCallout">
            <a:avLst>
              <a:gd name="adj1" fmla="val 42311"/>
              <a:gd name="adj2" fmla="val 6742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怎样展开预测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？</a:t>
            </a:r>
            <a:endParaRPr lang="zh-CN" altLang="zh-CN" sz="210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18" name="圆角矩形标注 17"/>
          <p:cNvSpPr/>
          <p:nvPr/>
        </p:nvSpPr>
        <p:spPr>
          <a:xfrm>
            <a:off x="6307932" y="2778919"/>
            <a:ext cx="2599135" cy="676275"/>
          </a:xfrm>
          <a:prstGeom prst="wedgeRoundRectCallout">
            <a:avLst>
              <a:gd name="adj1" fmla="val -34714"/>
              <a:gd name="adj2" fmla="val 6177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   </a:t>
            </a:r>
            <a:r>
              <a:rPr lang="zh-CN" altLang="zh-CN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交流预测时注意听什么</a:t>
            </a:r>
            <a:r>
              <a:rPr lang="zh-CN" altLang="en-US" sz="2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+mn-ea"/>
              </a:rPr>
              <a:t>？</a:t>
            </a:r>
            <a:endParaRPr lang="zh-CN" altLang="zh-CN" sz="210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19" name="云形标注 18"/>
          <p:cNvSpPr/>
          <p:nvPr/>
        </p:nvSpPr>
        <p:spPr>
          <a:xfrm>
            <a:off x="1443037" y="3589735"/>
            <a:ext cx="2234804" cy="909638"/>
          </a:xfrm>
          <a:prstGeom prst="cloudCallout">
            <a:avLst>
              <a:gd name="adj1" fmla="val 40341"/>
              <a:gd name="adj2" fmla="val 9579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b="1" kern="100">
                <a:solidFill>
                  <a:srgbClr val="00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……</a:t>
            </a:r>
            <a:endParaRPr lang="zh-CN" altLang="en-US" b="1" kern="100">
              <a:solidFill>
                <a:srgbClr val="00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5933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8" presetClass="entr" presetSubtype="16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654844" y="528638"/>
            <a:ext cx="1763316" cy="34647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我们来聊故事书</a:t>
            </a:r>
          </a:p>
        </p:txBody>
      </p:sp>
      <p:sp>
        <p:nvSpPr>
          <p:cNvPr id="13" name="矩形 12"/>
          <p:cNvSpPr/>
          <p:nvPr/>
        </p:nvSpPr>
        <p:spPr>
          <a:xfrm>
            <a:off x="744141" y="875110"/>
            <a:ext cx="1589484" cy="69056"/>
          </a:xfrm>
          <a:prstGeom prst="rect">
            <a:avLst/>
          </a:prstGeom>
          <a:solidFill>
            <a:srgbClr val="AF8A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741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3609" y="3190875"/>
            <a:ext cx="3823097" cy="127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横卷形 7"/>
          <p:cNvSpPr/>
          <p:nvPr/>
        </p:nvSpPr>
        <p:spPr>
          <a:xfrm>
            <a:off x="1647825" y="882253"/>
            <a:ext cx="5512594" cy="1976438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2190750" y="1451372"/>
            <a:ext cx="424815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500">
                <a:solidFill>
                  <a:srgbClr val="000000"/>
                </a:solidFill>
              </a:rPr>
              <a:t>1.</a:t>
            </a:r>
            <a:r>
              <a:rPr lang="zh-CN" altLang="en-US" sz="1500">
                <a:solidFill>
                  <a:srgbClr val="000000"/>
                </a:solidFill>
              </a:rPr>
              <a:t>选择一本同学不熟悉的故事书，读给他们听。</a:t>
            </a:r>
          </a:p>
        </p:txBody>
      </p: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2200275" y="1870473"/>
            <a:ext cx="4701779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500">
                <a:solidFill>
                  <a:srgbClr val="000000"/>
                </a:solidFill>
              </a:rPr>
              <a:t>2.</a:t>
            </a:r>
            <a:r>
              <a:rPr lang="zh-CN" altLang="en-US" sz="1500">
                <a:solidFill>
                  <a:srgbClr val="000000"/>
                </a:solidFill>
              </a:rPr>
              <a:t>读的时候，在某些地方停下来，让他们猜猜后面可能会发生什么。</a:t>
            </a:r>
          </a:p>
        </p:txBody>
      </p:sp>
      <p:sp>
        <p:nvSpPr>
          <p:cNvPr id="17415" name="TextBox 13"/>
          <p:cNvSpPr txBox="1">
            <a:spLocks noChangeArrowheads="1"/>
          </p:cNvSpPr>
          <p:nvPr/>
        </p:nvSpPr>
        <p:spPr bwMode="auto">
          <a:xfrm>
            <a:off x="757237" y="3455194"/>
            <a:ext cx="2787254" cy="60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indent="2667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500" b="1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我喜欢预测</a:t>
            </a:r>
            <a:r>
              <a:rPr lang="zh-CN" altLang="zh-CN" sz="1500" b="1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☆☆☆☆☆</a:t>
            </a:r>
            <a:r>
              <a:rPr lang="en-US" altLang="zh-CN" sz="1500" b="1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   </a:t>
            </a:r>
          </a:p>
          <a:p>
            <a:pPr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500" b="1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预测有道理☆☆☆☆</a:t>
            </a:r>
            <a:r>
              <a:rPr lang="zh-CN" altLang="zh-CN" sz="15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☆</a:t>
            </a:r>
          </a:p>
        </p:txBody>
      </p:sp>
      <p:sp>
        <p:nvSpPr>
          <p:cNvPr id="17416" name="TextBox 15"/>
          <p:cNvSpPr txBox="1">
            <a:spLocks noChangeArrowheads="1"/>
          </p:cNvSpPr>
          <p:nvPr/>
        </p:nvSpPr>
        <p:spPr bwMode="auto">
          <a:xfrm>
            <a:off x="828675" y="3019426"/>
            <a:ext cx="1379935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5pPr>
            <a:lvl6pPr marL="22860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6pPr>
            <a:lvl7pPr marL="2743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7pPr>
            <a:lvl8pPr marL="3200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8pPr>
            <a:lvl9pPr marL="3657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等线" pitchFamily="2" charset="-122"/>
                <a:ea typeface="等线" pitchFamily="2" charset="-122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rgbClr val="000000"/>
                </a:solidFill>
                <a:ea typeface="方正姚体" pitchFamily="2" charset="-122"/>
              </a:rPr>
              <a:t>评价标准：</a:t>
            </a:r>
          </a:p>
        </p:txBody>
      </p:sp>
    </p:spTree>
    <p:extLst>
      <p:ext uri="{BB962C8B-B14F-4D97-AF65-F5344CB8AC3E}">
        <p14:creationId xmlns:p14="http://schemas.microsoft.com/office/powerpoint/2010/main" val="131492581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14268" y="1838315"/>
            <a:ext cx="91297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>
                <a:gradFill flip="none" rotWithShape="1">
                  <a:gsLst>
                    <a:gs pos="0">
                      <a:srgbClr val="FF0000"/>
                    </a:gs>
                    <a:gs pos="24000">
                      <a:srgbClr val="00B0F0"/>
                    </a:gs>
                    <a:gs pos="62000">
                      <a:srgbClr val="7030A0"/>
                    </a:gs>
                    <a:gs pos="100000">
                      <a:srgbClr val="F73BDC"/>
                    </a:gs>
                  </a:gsLst>
                  <a:lin ang="8100000" scaled="1"/>
                </a:gra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14 </a:t>
            </a:r>
            <a:r>
              <a:rPr lang="zh-CN" altLang="en-US" sz="5400" b="1">
                <a:gradFill flip="none" rotWithShape="1">
                  <a:gsLst>
                    <a:gs pos="0">
                      <a:srgbClr val="FF0000"/>
                    </a:gs>
                    <a:gs pos="24000">
                      <a:srgbClr val="00B0F0"/>
                    </a:gs>
                    <a:gs pos="62000">
                      <a:srgbClr val="7030A0"/>
                    </a:gs>
                    <a:gs pos="100000">
                      <a:srgbClr val="F73BDC"/>
                    </a:gs>
                  </a:gsLst>
                  <a:lin ang="8100000" scaled="1"/>
                </a:gra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不会叫的狗</a:t>
            </a:r>
          </a:p>
        </p:txBody>
      </p:sp>
      <p:pic>
        <p:nvPicPr>
          <p:cNvPr id="20485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11738" y="5199063"/>
            <a:ext cx="4132262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54313" y="2733676"/>
            <a:ext cx="41973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5337175"/>
            <a:ext cx="38512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3063" y="3324226"/>
            <a:ext cx="38798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>
                <a:latin typeface="楷体" pitchFamily="49" charset="-122"/>
                <a:ea typeface="楷体" pitchFamily="49" charset="-122"/>
              </a:rPr>
              <a:t>人教版三年级上册</a:t>
            </a:r>
            <a:endParaRPr lang="en-US" altLang="zh-CN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86778" y="5337175"/>
            <a:ext cx="184709" cy="4913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dur="1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dur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17500" y="1273175"/>
            <a:ext cx="84963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r>
              <a:rPr lang="zh-CN" altLang="en-US" sz="2600">
                <a:latin typeface="楷体" pitchFamily="49" charset="-122"/>
                <a:ea typeface="楷体" pitchFamily="49" charset="-122"/>
              </a:rPr>
              <a:t>    “站着没有坐着高，一年四季穿皮袍。看见生人它就叫，看见主人把尾摇。”你知道这是哪种小动物吗？你知道它的叫声怎样的吗？对了，这就是会汪汪叫的小狗，今天我们来学习一篇关于不会叫的小狗的故事</a:t>
            </a:r>
            <a:r>
              <a:rPr lang="en-US" altLang="zh-CN" sz="260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 </a:t>
            </a:r>
          </a:p>
        </p:txBody>
      </p:sp>
      <p:pic>
        <p:nvPicPr>
          <p:cNvPr id="21507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对角圆角矩形 11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新课导入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31840" y="3789039"/>
            <a:ext cx="2576314" cy="24323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17500" y="1273175"/>
            <a:ext cx="51911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r>
              <a:rPr lang="zh-CN" altLang="en-US" sz="3000">
                <a:latin typeface="楷体" pitchFamily="49" charset="-122"/>
                <a:ea typeface="楷体" pitchFamily="49" charset="-122"/>
              </a:rPr>
              <a:t>    贾尼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罗大里：意大利人，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20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世纪最伟大的儿童文学作家之一。他长期担任记者和儿童副刊的编辑，办过儿童杂志，非常了解儿童，有丰富的生活经验，一生为儿童写出大量作品。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1970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年罗大里被授予国际安徒生奖。</a:t>
            </a:r>
            <a:endParaRPr lang="en-US" altLang="zh-CN" sz="300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000">
                <a:latin typeface="楷体" pitchFamily="49" charset="-122"/>
                <a:ea typeface="楷体" pitchFamily="49" charset="-122"/>
              </a:rPr>
              <a:t>    代表作品：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洋葱头历险记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吹牛男爵历险记</a:t>
            </a:r>
            <a:r>
              <a:rPr lang="en-US" altLang="zh-CN" sz="300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3000">
                <a:latin typeface="楷体" pitchFamily="49" charset="-122"/>
                <a:ea typeface="楷体" pitchFamily="49" charset="-122"/>
              </a:rPr>
              <a:t>等。</a:t>
            </a:r>
          </a:p>
        </p:txBody>
      </p:sp>
      <p:pic>
        <p:nvPicPr>
          <p:cNvPr id="22531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对角圆角矩形 11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资料宝袋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940425" y="1844675"/>
            <a:ext cx="2232025" cy="2963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矩形 24"/>
          <p:cNvSpPr/>
          <p:nvPr/>
        </p:nvSpPr>
        <p:spPr>
          <a:xfrm>
            <a:off x="2555776" y="2746380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</a:t>
            </a:r>
            <a:endParaRPr kumimoji="0" lang="en-US" altLang="zh-CN" sz="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  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827088" y="1916113"/>
            <a:ext cx="7058025" cy="4033837"/>
          </a:xfrm>
          <a:prstGeom prst="roundRect">
            <a:avLst/>
          </a:prstGeom>
          <a:noFill/>
          <a:ln w="31750">
            <a:solidFill>
              <a:srgbClr val="0000FF"/>
            </a:solidFill>
            <a:prstDash val="sysDot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pic>
        <p:nvPicPr>
          <p:cNvPr id="23555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7625" y="5902325"/>
            <a:ext cx="16240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6002338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038975" y="63722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1331913" y="2544763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吗</a:t>
            </a:r>
          </a:p>
        </p:txBody>
      </p:sp>
      <p:sp>
        <p:nvSpPr>
          <p:cNvPr id="20" name="对角圆角矩形 19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611188" y="981075"/>
            <a:ext cx="1439862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会认字</a:t>
            </a: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2411413" y="2605088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组词：干吗呀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312863" y="1989138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má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1331913" y="3862388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讨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2411413" y="3913188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组词：讨厌  讨好  自讨苦吃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187450" y="3306762"/>
            <a:ext cx="184709" cy="58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1331913" y="5086350"/>
            <a:ext cx="863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厌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411413" y="5138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组词：厌恶  厌烦  贪得无厌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12863" y="453072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yàn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7625" y="5902325"/>
            <a:ext cx="16240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6002338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038975" y="63722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角圆角矩形 19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611188" y="981075"/>
            <a:ext cx="1439862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会认字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1331913" y="3862388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批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2411413" y="3913188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组词：批评  横批  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446213" y="3306762"/>
            <a:ext cx="184709" cy="58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1331913" y="5086350"/>
            <a:ext cx="863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访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411413" y="5138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组词：访问  采访  访亲问友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12863" y="4530725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fǎnɡ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331913" y="2544763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怒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411413" y="2595563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组词：发怒  愤怒  怒气冲冲 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12863" y="1989138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nù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27088" y="1916113"/>
            <a:ext cx="7058025" cy="4033837"/>
          </a:xfrm>
          <a:prstGeom prst="roundRect">
            <a:avLst/>
          </a:prstGeom>
          <a:noFill/>
          <a:ln w="31750">
            <a:solidFill>
              <a:srgbClr val="0000FF"/>
            </a:solidFill>
            <a:prstDash val="sysDot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24" grpId="0"/>
      <p:bldP spid="25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7625" y="5902325"/>
            <a:ext cx="16240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6002338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038975" y="63722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角圆角矩形 19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611188" y="981075"/>
            <a:ext cx="1439862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会认字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1331913" y="3862388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压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2411413" y="3913188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组词：压根儿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258888" y="330676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yà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1331913" y="5086350"/>
            <a:ext cx="863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差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411413" y="5138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组词：差不多  差等  一毫不差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12863" y="4530725"/>
            <a:ext cx="389941" cy="58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331913" y="2544763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担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411413" y="2595563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组词：扁担  担子  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12863" y="1989138"/>
            <a:ext cx="79216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dàn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827088" y="1916113"/>
            <a:ext cx="7058025" cy="4033837"/>
          </a:xfrm>
          <a:prstGeom prst="roundRect">
            <a:avLst/>
          </a:prstGeom>
          <a:noFill/>
          <a:ln w="31750">
            <a:solidFill>
              <a:srgbClr val="0000FF"/>
            </a:solidFill>
            <a:prstDash val="sysDot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24" grpId="0"/>
      <p:bldP spid="25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7625" y="5902325"/>
            <a:ext cx="16240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6002338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038975" y="63722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角圆角矩形 19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611188" y="981075"/>
            <a:ext cx="1439862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会认字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1331913" y="3862388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模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2411413" y="391318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组词：模型  模特   模仿 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414463" y="3330575"/>
            <a:ext cx="588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mó</a:t>
            </a: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1331913" y="5086350"/>
            <a:ext cx="863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中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411413" y="5138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组词：中奖  中意  百发百中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103313" y="4552950"/>
            <a:ext cx="389941" cy="58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z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331913" y="2544763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忍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411413" y="2595563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组词：忍受  忍者  忍气吞声 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12863" y="1989138"/>
            <a:ext cx="79216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rěn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827088" y="1971675"/>
            <a:ext cx="7056437" cy="4784725"/>
          </a:xfrm>
          <a:prstGeom prst="roundRect">
            <a:avLst/>
          </a:prstGeom>
          <a:noFill/>
          <a:ln w="31750">
            <a:solidFill>
              <a:srgbClr val="0000FF"/>
            </a:solidFill>
            <a:prstDash val="sysDot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" name="TextBox 30"/>
          <p:cNvSpPr txBox="1">
            <a:spLocks noChangeArrowheads="1"/>
          </p:cNvSpPr>
          <p:nvPr/>
        </p:nvSpPr>
        <p:spPr bwMode="auto">
          <a:xfrm>
            <a:off x="1201738" y="5572125"/>
            <a:ext cx="792162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dàn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3"/>
          <p:cNvSpPr txBox="1">
            <a:spLocks noChangeArrowheads="1"/>
          </p:cNvSpPr>
          <p:nvPr/>
        </p:nvSpPr>
        <p:spPr bwMode="auto">
          <a:xfrm>
            <a:off x="1331913" y="6110288"/>
            <a:ext cx="863600" cy="644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弹</a:t>
            </a:r>
          </a:p>
        </p:txBody>
      </p:sp>
      <p:sp>
        <p:nvSpPr>
          <p:cNvPr id="4" name="TextBox 23"/>
          <p:cNvSpPr txBox="1">
            <a:spLocks noChangeArrowheads="1"/>
          </p:cNvSpPr>
          <p:nvPr/>
        </p:nvSpPr>
        <p:spPr bwMode="auto">
          <a:xfrm>
            <a:off x="2411413" y="6154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组词：子弹  弹药 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24" grpId="0"/>
      <p:bldP spid="25" grpId="0"/>
      <p:bldP spid="32" grpId="0"/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7625" y="5902325"/>
            <a:ext cx="1624013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6002338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038975" y="63722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3363" y="604202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675" y="6221413"/>
            <a:ext cx="1265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383338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2450" y="634365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角圆角矩形 19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611188" y="981075"/>
            <a:ext cx="1439862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会认字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1331913" y="3862388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汪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2411413" y="3913188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组词：汪汪叫  一汪水  汪洋大海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190625" y="3306763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wānɡ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1331913" y="5086350"/>
            <a:ext cx="863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搞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411413" y="5138738"/>
            <a:ext cx="66246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组词：搞好  搞错  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12863" y="453072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ɡǎo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331913" y="2544763"/>
            <a:ext cx="863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疯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411413" y="2595563"/>
            <a:ext cx="662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800">
                <a:latin typeface="楷体" pitchFamily="49" charset="-122"/>
                <a:ea typeface="楷体" pitchFamily="49" charset="-122"/>
              </a:rPr>
              <a:t>组词：疯狂  发疯  装疯卖傻   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312863" y="1989138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fēnɡ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27088" y="1916113"/>
            <a:ext cx="7058025" cy="4033837"/>
          </a:xfrm>
          <a:prstGeom prst="roundRect">
            <a:avLst/>
          </a:prstGeom>
          <a:noFill/>
          <a:ln w="31750">
            <a:solidFill>
              <a:srgbClr val="0000FF"/>
            </a:solidFill>
            <a:prstDash val="sysDot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24" grpId="0"/>
      <p:bldP spid="25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674" name="组合 8"/>
          <p:cNvGrpSpPr/>
          <p:nvPr/>
        </p:nvGrpSpPr>
        <p:grpSpPr>
          <a:xfrm>
            <a:off x="7605713" y="3765550"/>
            <a:ext cx="1243012" cy="2219325"/>
            <a:chOff x="5836357" y="4560894"/>
            <a:chExt cx="1327930" cy="2056092"/>
          </a:xfrm>
        </p:grpSpPr>
        <p:pic>
          <p:nvPicPr>
            <p:cNvPr id="28682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00" r="32249" b="80045"/>
            <a:stretch>
              <a:fillRect/>
            </a:stretch>
          </p:blipFill>
          <p:spPr bwMode="auto">
            <a:xfrm>
              <a:off x="5836357" y="4560894"/>
              <a:ext cx="429028" cy="383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916478" y="4847939"/>
              <a:ext cx="1247809" cy="1769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75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27788" y="598487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92125" y="1806575"/>
            <a:ext cx="7104063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孤零零：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非常孤独，落寞。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讨厌：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厌恶；不喜欢。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访问：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拜访，有目的地探望。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压根儿：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根本的意思。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怜悯：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对肉体或精神上遭受痛苦的人或者对不</a:t>
            </a:r>
            <a:endParaRPr lang="en-US" altLang="zh-CN" sz="2600">
              <a:latin typeface="楷体" pitchFamily="49" charset="-122"/>
              <a:ea typeface="楷体" pitchFamily="49" charset="-122"/>
            </a:endParaRPr>
          </a:p>
          <a:p>
            <a:pPr eaLnBrk="1" hangingPunct="1"/>
            <a:r>
              <a:rPr lang="en-US" altLang="zh-CN" sz="260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    幸的人表示同情。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百发百中：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指射箭技术高明</a:t>
            </a:r>
            <a:r>
              <a:rPr lang="en-US" altLang="zh-CN" sz="2600">
                <a:latin typeface="楷体" pitchFamily="49" charset="-122"/>
                <a:ea typeface="楷体" pitchFamily="49" charset="-122"/>
              </a:rPr>
              <a:t>;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每次都能命中目标。</a:t>
            </a:r>
            <a:endParaRPr lang="en-US" altLang="zh-CN" sz="2600">
              <a:latin typeface="楷体" pitchFamily="49" charset="-122"/>
              <a:ea typeface="楷体" pitchFamily="49" charset="-122"/>
            </a:endParaRPr>
          </a:p>
          <a:p>
            <a:pPr eaLnBrk="1" hangingPunct="1"/>
            <a:r>
              <a:rPr lang="en-US" altLang="zh-CN" sz="260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比喻料事准确</a:t>
            </a:r>
            <a:r>
              <a:rPr lang="en-US" altLang="zh-CN" sz="260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算计高明或做事有充</a:t>
            </a:r>
            <a:endParaRPr lang="en-US" altLang="zh-CN" sz="2600">
              <a:latin typeface="楷体" pitchFamily="49" charset="-122"/>
              <a:ea typeface="楷体" pitchFamily="49" charset="-122"/>
            </a:endParaRPr>
          </a:p>
          <a:p>
            <a:pPr eaLnBrk="1" hangingPunct="1"/>
            <a:r>
              <a:rPr lang="en-US" altLang="zh-CN" sz="260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分把握绝不落空。</a:t>
            </a:r>
          </a:p>
          <a:p>
            <a:pPr eaLnBrk="1" hangingPunct="1"/>
            <a:r>
              <a:rPr lang="zh-CN" altLang="en-US" sz="260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捧腹大笑：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用手捂住肚子大笑</a:t>
            </a:r>
            <a:r>
              <a:rPr lang="en-US" altLang="zh-CN" sz="260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形容遇到极可笑</a:t>
            </a:r>
            <a:endParaRPr lang="en-US" altLang="zh-CN" sz="2600">
              <a:latin typeface="楷体" pitchFamily="49" charset="-122"/>
              <a:ea typeface="楷体" pitchFamily="49" charset="-122"/>
            </a:endParaRPr>
          </a:p>
          <a:p>
            <a:pPr eaLnBrk="1" hangingPunct="1"/>
            <a:r>
              <a:rPr lang="en-US" altLang="zh-CN" sz="260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2600">
                <a:latin typeface="楷体" pitchFamily="49" charset="-122"/>
                <a:ea typeface="楷体" pitchFamily="49" charset="-122"/>
              </a:rPr>
              <a:t>之事，笑得不能抑制。</a:t>
            </a:r>
          </a:p>
          <a:p>
            <a:pPr eaLnBrk="1" hangingPunct="1"/>
            <a:endParaRPr lang="zh-CN" altLang="en-US" sz="26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对角圆角矩形 21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AutoShape 2"/>
          <p:cNvSpPr>
            <a:spLocks noChangeArrowheads="1"/>
          </p:cNvSpPr>
          <p:nvPr/>
        </p:nvSpPr>
        <p:spPr bwMode="auto">
          <a:xfrm>
            <a:off x="611188" y="981075"/>
            <a:ext cx="1800225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词语解释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698" name="组合 8"/>
          <p:cNvGrpSpPr/>
          <p:nvPr/>
        </p:nvGrpSpPr>
        <p:grpSpPr>
          <a:xfrm>
            <a:off x="7143750" y="4537075"/>
            <a:ext cx="1244600" cy="2219325"/>
            <a:chOff x="5836357" y="4560894"/>
            <a:chExt cx="1327930" cy="2056092"/>
          </a:xfrm>
        </p:grpSpPr>
        <p:pic>
          <p:nvPicPr>
            <p:cNvPr id="29708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00" r="32249" b="80045"/>
            <a:stretch>
              <a:fillRect/>
            </a:stretch>
          </p:blipFill>
          <p:spPr bwMode="auto">
            <a:xfrm>
              <a:off x="5836357" y="4560894"/>
              <a:ext cx="429028" cy="383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916478" y="4847939"/>
              <a:ext cx="1247809" cy="1769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699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27788" y="598487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66763" y="2060575"/>
            <a:ext cx="75723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>
              <a:lnSpc>
                <a:spcPts val="4500"/>
              </a:lnSpc>
            </a:pPr>
            <a:r>
              <a:rPr lang="zh-CN" altLang="en-US" sz="3200">
                <a:latin typeface="楷体" pitchFamily="49" charset="-122"/>
                <a:ea typeface="楷体" pitchFamily="49" charset="-122"/>
              </a:rPr>
              <a:t>    放学路上，我看到一位老人（      ）地坐在路旁的长椅上，衣衫单薄，瑟瑟发抖，我的心中不由对他产生了（    ）之情。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923088" y="2133600"/>
            <a:ext cx="1416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孤零零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53188" y="3260725"/>
            <a:ext cx="1006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怜悯</a:t>
            </a:r>
          </a:p>
        </p:txBody>
      </p:sp>
      <p:sp>
        <p:nvSpPr>
          <p:cNvPr id="16" name="对角圆角矩形 15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AutoShape 2"/>
          <p:cNvSpPr>
            <a:spLocks noChangeArrowheads="1"/>
          </p:cNvSpPr>
          <p:nvPr/>
        </p:nvSpPr>
        <p:spPr bwMode="auto">
          <a:xfrm>
            <a:off x="611188" y="981075"/>
            <a:ext cx="1800225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词语运用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722" name="组合 8"/>
          <p:cNvGrpSpPr/>
          <p:nvPr/>
        </p:nvGrpSpPr>
        <p:grpSpPr>
          <a:xfrm>
            <a:off x="7145338" y="4149725"/>
            <a:ext cx="1243012" cy="2219325"/>
            <a:chOff x="5836357" y="4560894"/>
            <a:chExt cx="1327930" cy="2056092"/>
          </a:xfrm>
        </p:grpSpPr>
        <p:pic>
          <p:nvPicPr>
            <p:cNvPr id="3073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00" r="32249" b="80045"/>
            <a:stretch>
              <a:fillRect/>
            </a:stretch>
          </p:blipFill>
          <p:spPr bwMode="auto">
            <a:xfrm>
              <a:off x="5836357" y="4560894"/>
              <a:ext cx="429028" cy="383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916478" y="4847939"/>
              <a:ext cx="1247809" cy="1769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3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27788" y="5984875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6156325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0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365875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976563" y="1187450"/>
            <a:ext cx="38925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和“笑”有关的成语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71550" y="2365375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捧腹大笑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708400" y="2411413"/>
            <a:ext cx="1825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哄堂大笑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427788" y="2411413"/>
            <a:ext cx="1825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哭笑不得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971550" y="338455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有说有笑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690938" y="3384550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谈笑风生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489700" y="3392488"/>
            <a:ext cx="1827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眉开眼笑</a:t>
            </a:r>
          </a:p>
        </p:txBody>
      </p:sp>
      <p:sp>
        <p:nvSpPr>
          <p:cNvPr id="18" name="AutoShape 2"/>
          <p:cNvSpPr>
            <a:spLocks noChangeArrowheads="1"/>
          </p:cNvSpPr>
          <p:nvPr/>
        </p:nvSpPr>
        <p:spPr bwMode="auto">
          <a:xfrm>
            <a:off x="611188" y="981075"/>
            <a:ext cx="1800225" cy="7921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词语积累</a:t>
            </a:r>
          </a:p>
        </p:txBody>
      </p:sp>
      <p:sp>
        <p:nvSpPr>
          <p:cNvPr id="28" name="对角圆角矩形 27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4138" y="5992813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3588" y="5992813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2738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28650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143125" y="1125538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讨厌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643313" y="1125538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厌恶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143500" y="1125538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特别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643688" y="1125538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特殊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162175" y="1916113"/>
            <a:ext cx="17859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观察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662363" y="191135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察看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162550" y="1911350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滑稽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662738" y="191135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有趣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539750" y="3498850"/>
            <a:ext cx="7286625" cy="1588"/>
          </a:xfrm>
          <a:prstGeom prst="line">
            <a:avLst/>
          </a:prstGeom>
          <a:ln w="3175">
            <a:solidFill>
              <a:schemeClr val="accent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4213" y="5227638"/>
            <a:ext cx="7286625" cy="1587"/>
          </a:xfrm>
          <a:prstGeom prst="line">
            <a:avLst/>
          </a:prstGeom>
          <a:ln w="3175">
            <a:solidFill>
              <a:schemeClr val="accent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124075" y="3787775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讨厌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624263" y="3787775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喜欢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124450" y="3787775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特别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6624638" y="3787775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普通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143125" y="4573588"/>
            <a:ext cx="178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容易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643313" y="4573588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困难</a:t>
            </a:r>
          </a:p>
        </p:txBody>
      </p:sp>
      <p:sp>
        <p:nvSpPr>
          <p:cNvPr id="49" name="AutoShape 2"/>
          <p:cNvSpPr>
            <a:spLocks noChangeArrowheads="1"/>
          </p:cNvSpPr>
          <p:nvPr/>
        </p:nvSpPr>
        <p:spPr bwMode="auto">
          <a:xfrm>
            <a:off x="611188" y="1125538"/>
            <a:ext cx="1439862" cy="790575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近义词</a:t>
            </a:r>
          </a:p>
        </p:txBody>
      </p:sp>
      <p:sp>
        <p:nvSpPr>
          <p:cNvPr id="51" name="AutoShape 2"/>
          <p:cNvSpPr>
            <a:spLocks noChangeArrowheads="1"/>
          </p:cNvSpPr>
          <p:nvPr/>
        </p:nvSpPr>
        <p:spPr bwMode="auto">
          <a:xfrm>
            <a:off x="611188" y="3643313"/>
            <a:ext cx="1439862" cy="792162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反义词</a:t>
            </a:r>
          </a:p>
        </p:txBody>
      </p:sp>
      <p:sp>
        <p:nvSpPr>
          <p:cNvPr id="53" name="对角圆角矩形 52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168525" y="2714625"/>
            <a:ext cx="1785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索性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668713" y="2708275"/>
            <a:ext cx="1143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干脆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168900" y="2708275"/>
            <a:ext cx="1785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逼真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6669088" y="2708275"/>
            <a:ext cx="1143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真切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148263" y="4581525"/>
            <a:ext cx="1785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latin typeface="楷体" pitchFamily="49" charset="-122"/>
                <a:ea typeface="楷体" pitchFamily="49" charset="-122"/>
              </a:rPr>
              <a:t>安详</a:t>
            </a:r>
            <a:r>
              <a:rPr lang="en-US" altLang="zh-CN" sz="3200">
                <a:latin typeface="楷体" pitchFamily="49" charset="-122"/>
                <a:ea typeface="楷体" pitchFamily="49" charset="-122"/>
              </a:rPr>
              <a:t>---</a:t>
            </a:r>
            <a:endParaRPr lang="zh-CN" altLang="en-US" sz="320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648450" y="4581525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慌张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1" grpId="0"/>
      <p:bldP spid="42" grpId="0"/>
      <p:bldP spid="43" grpId="0"/>
      <p:bldP spid="25" grpId="0"/>
      <p:bldP spid="26" grpId="0"/>
      <p:bldP spid="27" grpId="0"/>
      <p:bldP spid="35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4138" y="5992813"/>
            <a:ext cx="1624012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3588" y="5992813"/>
            <a:ext cx="1265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2738" y="6296025"/>
            <a:ext cx="539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7988" y="6286500"/>
            <a:ext cx="7207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直接连接符 36"/>
          <p:cNvCxnSpPr/>
          <p:nvPr/>
        </p:nvCxnSpPr>
        <p:spPr>
          <a:xfrm>
            <a:off x="684213" y="5227638"/>
            <a:ext cx="7286625" cy="1587"/>
          </a:xfrm>
          <a:prstGeom prst="line">
            <a:avLst/>
          </a:prstGeom>
          <a:ln w="3175">
            <a:solidFill>
              <a:schemeClr val="accent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utoShape 2"/>
          <p:cNvSpPr>
            <a:spLocks noChangeArrowheads="1"/>
          </p:cNvSpPr>
          <p:nvPr/>
        </p:nvSpPr>
        <p:spPr bwMode="auto">
          <a:xfrm>
            <a:off x="611188" y="1125538"/>
            <a:ext cx="1439862" cy="790575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多音字</a:t>
            </a:r>
          </a:p>
        </p:txBody>
      </p:sp>
      <p:sp>
        <p:nvSpPr>
          <p:cNvPr id="53" name="对角圆角矩形 52"/>
          <p:cNvSpPr/>
          <p:nvPr/>
        </p:nvSpPr>
        <p:spPr>
          <a:xfrm>
            <a:off x="1143000" y="166688"/>
            <a:ext cx="2349500" cy="598487"/>
          </a:xfrm>
          <a:prstGeom prst="round2Diag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宋体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字词乐园</a:t>
            </a:r>
            <a:endParaRPr lang="en-US" altLang="zh-CN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45"/>
          <p:cNvGrpSpPr/>
          <p:nvPr/>
        </p:nvGrpSpPr>
        <p:grpSpPr>
          <a:xfrm>
            <a:off x="2339975" y="1265238"/>
            <a:ext cx="5976938" cy="920750"/>
            <a:chOff x="2910550" y="3573016"/>
            <a:chExt cx="5766098" cy="922215"/>
          </a:xfrm>
        </p:grpSpPr>
        <p:sp>
          <p:nvSpPr>
            <p:cNvPr id="32795" name="文本框 63"/>
            <p:cNvSpPr txBox="1">
              <a:spLocks noChangeArrowheads="1"/>
            </p:cNvSpPr>
            <p:nvPr/>
          </p:nvSpPr>
          <p:spPr bwMode="auto">
            <a:xfrm>
              <a:off x="2946952" y="3573016"/>
              <a:ext cx="5729696" cy="864096"/>
            </a:xfrm>
            <a:prstGeom prst="rect">
              <a:avLst/>
            </a:prstGeom>
            <a:noFill/>
            <a:ln w="22225">
              <a:solidFill>
                <a:srgbClr val="FDCB5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796" name="文本框 64"/>
            <p:cNvSpPr txBox="1">
              <a:spLocks noChangeArrowheads="1"/>
            </p:cNvSpPr>
            <p:nvPr/>
          </p:nvSpPr>
          <p:spPr bwMode="auto">
            <a:xfrm>
              <a:off x="2910550" y="3662359"/>
              <a:ext cx="52019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zh-CN" altLang="en-US" sz="3600">
                  <a:solidFill>
                    <a:srgbClr val="EF3E22"/>
                  </a:solidFill>
                  <a:latin typeface="楷体" pitchFamily="49" charset="-122"/>
                  <a:ea typeface="楷体" pitchFamily="49" charset="-122"/>
                </a:rPr>
                <a:t>压</a:t>
              </a:r>
            </a:p>
          </p:txBody>
        </p:sp>
        <p:sp>
          <p:nvSpPr>
            <p:cNvPr id="32797" name="文本框 65"/>
            <p:cNvSpPr txBox="1">
              <a:spLocks noChangeArrowheads="1"/>
            </p:cNvSpPr>
            <p:nvPr/>
          </p:nvSpPr>
          <p:spPr bwMode="auto">
            <a:xfrm>
              <a:off x="3563888" y="3631135"/>
              <a:ext cx="14898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err="1">
                  <a:latin typeface="楷体" pitchFamily="49" charset="-122"/>
                  <a:ea typeface="楷体" pitchFamily="49" charset="-122"/>
                </a:rPr>
                <a:t>yā</a:t>
              </a:r>
              <a:r>
                <a:rPr lang="zh-CN" altLang="en-US" sz="1600">
                  <a:latin typeface="楷体" pitchFamily="49" charset="-122"/>
                  <a:ea typeface="楷体" pitchFamily="49" charset="-122"/>
                </a:rPr>
                <a:t>（压力）</a:t>
              </a:r>
            </a:p>
          </p:txBody>
        </p:sp>
        <p:sp>
          <p:nvSpPr>
            <p:cNvPr id="32798" name="文本框 66"/>
            <p:cNvSpPr txBox="1">
              <a:spLocks noChangeArrowheads="1"/>
            </p:cNvSpPr>
            <p:nvPr/>
          </p:nvSpPr>
          <p:spPr bwMode="auto">
            <a:xfrm>
              <a:off x="3565481" y="4000467"/>
              <a:ext cx="15850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>
                  <a:latin typeface="楷体" pitchFamily="49" charset="-122"/>
                  <a:ea typeface="楷体" pitchFamily="49" charset="-122"/>
                </a:rPr>
                <a:t>yà</a:t>
              </a:r>
              <a:r>
                <a:rPr lang="zh-CN" altLang="en-US" sz="1600">
                  <a:latin typeface="楷体" pitchFamily="49" charset="-122"/>
                  <a:ea typeface="楷体" pitchFamily="49" charset="-122"/>
                </a:rPr>
                <a:t>（压根儿）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 flipH="1">
              <a:off x="3564501" y="3573016"/>
              <a:ext cx="0" cy="863384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057713" y="3631846"/>
              <a:ext cx="0" cy="863385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69"/>
          <p:cNvSpPr txBox="1">
            <a:spLocks noChangeArrowheads="1"/>
          </p:cNvSpPr>
          <p:nvPr/>
        </p:nvSpPr>
        <p:spPr bwMode="auto">
          <a:xfrm>
            <a:off x="4572000" y="1481138"/>
            <a:ext cx="3571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1600">
                <a:latin typeface="楷体" pitchFamily="49" charset="-122"/>
                <a:ea typeface="楷体" pitchFamily="49" charset="-122"/>
              </a:rPr>
              <a:t>    我压（</a:t>
            </a:r>
            <a:r>
              <a:rPr lang="en-US" altLang="zh-CN" sz="1600">
                <a:latin typeface="楷体" pitchFamily="49" charset="-122"/>
                <a:ea typeface="楷体" pitchFamily="49" charset="-122"/>
              </a:rPr>
              <a:t>yà</a:t>
            </a:r>
            <a:r>
              <a:rPr lang="zh-CN" altLang="en-US" sz="1600">
                <a:latin typeface="楷体" pitchFamily="49" charset="-122"/>
                <a:ea typeface="楷体" pitchFamily="49" charset="-122"/>
              </a:rPr>
              <a:t>）根儿不知道这次考试给他造成了这么大的压（</a:t>
            </a:r>
            <a:r>
              <a:rPr lang="en-US" altLang="zh-CN" sz="1600">
                <a:latin typeface="楷体" pitchFamily="49" charset="-122"/>
                <a:ea typeface="楷体" pitchFamily="49" charset="-122"/>
              </a:rPr>
              <a:t>yā</a:t>
            </a:r>
            <a:r>
              <a:rPr lang="zh-CN" altLang="en-US" sz="1600">
                <a:latin typeface="楷体" pitchFamily="49" charset="-122"/>
                <a:ea typeface="楷体" pitchFamily="49" charset="-122"/>
              </a:rPr>
              <a:t>）力。</a:t>
            </a:r>
          </a:p>
        </p:txBody>
      </p:sp>
      <p:grpSp>
        <p:nvGrpSpPr>
          <p:cNvPr id="3" name="组合 64"/>
          <p:cNvGrpSpPr/>
          <p:nvPr/>
        </p:nvGrpSpPr>
        <p:grpSpPr>
          <a:xfrm>
            <a:off x="2339975" y="2651125"/>
            <a:ext cx="5976938" cy="922338"/>
            <a:chOff x="2910550" y="3573016"/>
            <a:chExt cx="5766098" cy="922215"/>
          </a:xfrm>
        </p:grpSpPr>
        <p:sp>
          <p:nvSpPr>
            <p:cNvPr id="32789" name="文本框 63"/>
            <p:cNvSpPr txBox="1">
              <a:spLocks noChangeArrowheads="1"/>
            </p:cNvSpPr>
            <p:nvPr/>
          </p:nvSpPr>
          <p:spPr bwMode="auto">
            <a:xfrm>
              <a:off x="2946952" y="3573016"/>
              <a:ext cx="5729696" cy="864096"/>
            </a:xfrm>
            <a:prstGeom prst="rect">
              <a:avLst/>
            </a:prstGeom>
            <a:noFill/>
            <a:ln w="22225">
              <a:solidFill>
                <a:srgbClr val="FDCB5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790" name="文本框 64"/>
            <p:cNvSpPr txBox="1">
              <a:spLocks noChangeArrowheads="1"/>
            </p:cNvSpPr>
            <p:nvPr/>
          </p:nvSpPr>
          <p:spPr bwMode="auto">
            <a:xfrm>
              <a:off x="2910550" y="3662359"/>
              <a:ext cx="52019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zh-CN" altLang="en-US" sz="3600">
                  <a:solidFill>
                    <a:srgbClr val="EF3E22"/>
                  </a:solidFill>
                  <a:latin typeface="楷体" pitchFamily="49" charset="-122"/>
                  <a:ea typeface="楷体" pitchFamily="49" charset="-122"/>
                </a:rPr>
                <a:t>尽</a:t>
              </a:r>
            </a:p>
          </p:txBody>
        </p:sp>
        <p:sp>
          <p:nvSpPr>
            <p:cNvPr id="32791" name="文本框 65"/>
            <p:cNvSpPr txBox="1">
              <a:spLocks noChangeArrowheads="1"/>
            </p:cNvSpPr>
            <p:nvPr/>
          </p:nvSpPr>
          <p:spPr bwMode="auto">
            <a:xfrm>
              <a:off x="3563888" y="3631135"/>
              <a:ext cx="14898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>
                  <a:latin typeface="楷体" pitchFamily="49" charset="-122"/>
                  <a:ea typeface="楷体" pitchFamily="49" charset="-122"/>
                </a:rPr>
                <a:t>jǐn</a:t>
              </a:r>
              <a:r>
                <a:rPr lang="zh-CN" altLang="en-US" sz="1600">
                  <a:latin typeface="楷体" pitchFamily="49" charset="-122"/>
                  <a:ea typeface="楷体" pitchFamily="49" charset="-122"/>
                </a:rPr>
                <a:t>（尽管）</a:t>
              </a:r>
            </a:p>
          </p:txBody>
        </p:sp>
        <p:sp>
          <p:nvSpPr>
            <p:cNvPr id="32792" name="文本框 66"/>
            <p:cNvSpPr txBox="1">
              <a:spLocks noChangeArrowheads="1"/>
            </p:cNvSpPr>
            <p:nvPr/>
          </p:nvSpPr>
          <p:spPr bwMode="auto">
            <a:xfrm>
              <a:off x="3565481" y="4000467"/>
              <a:ext cx="15850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>
                  <a:latin typeface="楷体" pitchFamily="49" charset="-122"/>
                  <a:ea typeface="楷体" pitchFamily="49" charset="-122"/>
                </a:rPr>
                <a:t>jìn</a:t>
              </a:r>
              <a:r>
                <a:rPr lang="zh-CN" altLang="en-US" sz="1600">
                  <a:latin typeface="楷体" pitchFamily="49" charset="-122"/>
                  <a:ea typeface="楷体" pitchFamily="49" charset="-122"/>
                </a:rPr>
                <a:t>（尽力）</a:t>
              </a:r>
            </a:p>
          </p:txBody>
        </p:sp>
        <p:cxnSp>
          <p:nvCxnSpPr>
            <p:cNvPr id="70" name="直接连接符 69"/>
            <p:cNvCxnSpPr/>
            <p:nvPr/>
          </p:nvCxnSpPr>
          <p:spPr>
            <a:xfrm flipH="1">
              <a:off x="3564501" y="3573016"/>
              <a:ext cx="0" cy="863485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H="1">
              <a:off x="5057713" y="3631746"/>
              <a:ext cx="0" cy="863485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文本框 69"/>
          <p:cNvSpPr txBox="1">
            <a:spLocks noChangeArrowheads="1"/>
          </p:cNvSpPr>
          <p:nvPr/>
        </p:nvSpPr>
        <p:spPr bwMode="auto">
          <a:xfrm>
            <a:off x="4572000" y="2867025"/>
            <a:ext cx="3571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1600">
                <a:latin typeface="楷体" pitchFamily="49" charset="-122"/>
                <a:ea typeface="楷体" pitchFamily="49" charset="-122"/>
              </a:rPr>
              <a:t>    尽（</a:t>
            </a:r>
            <a:r>
              <a:rPr lang="en-US" altLang="zh-CN" sz="1600">
                <a:latin typeface="楷体" pitchFamily="49" charset="-122"/>
                <a:ea typeface="楷体" pitchFamily="49" charset="-122"/>
              </a:rPr>
              <a:t>jǐn</a:t>
            </a:r>
            <a:r>
              <a:rPr lang="zh-CN" altLang="en-US" sz="1600">
                <a:latin typeface="楷体" pitchFamily="49" charset="-122"/>
                <a:ea typeface="楷体" pitchFamily="49" charset="-122"/>
              </a:rPr>
              <a:t>）管这次考试我的成绩不理想，但是我已经尽（</a:t>
            </a:r>
            <a:r>
              <a:rPr lang="en-US" altLang="zh-CN" sz="1600">
                <a:latin typeface="楷体" pitchFamily="49" charset="-122"/>
                <a:ea typeface="楷体" pitchFamily="49" charset="-122"/>
              </a:rPr>
              <a:t>jìn</a:t>
            </a:r>
            <a:r>
              <a:rPr lang="zh-CN" altLang="en-US" sz="1600">
                <a:latin typeface="楷体" pitchFamily="49" charset="-122"/>
                <a:ea typeface="楷体" pitchFamily="49" charset="-122"/>
              </a:rPr>
              <a:t>）力了。</a:t>
            </a:r>
          </a:p>
        </p:txBody>
      </p:sp>
      <p:grpSp>
        <p:nvGrpSpPr>
          <p:cNvPr id="4" name="组合 72"/>
          <p:cNvGrpSpPr/>
          <p:nvPr/>
        </p:nvGrpSpPr>
        <p:grpSpPr>
          <a:xfrm>
            <a:off x="2339975" y="4019550"/>
            <a:ext cx="5976938" cy="922338"/>
            <a:chOff x="2910550" y="3573016"/>
            <a:chExt cx="5766098" cy="922215"/>
          </a:xfrm>
        </p:grpSpPr>
        <p:sp>
          <p:nvSpPr>
            <p:cNvPr id="32783" name="文本框 63"/>
            <p:cNvSpPr txBox="1">
              <a:spLocks noChangeArrowheads="1"/>
            </p:cNvSpPr>
            <p:nvPr/>
          </p:nvSpPr>
          <p:spPr bwMode="auto">
            <a:xfrm>
              <a:off x="2946952" y="3573016"/>
              <a:ext cx="5729696" cy="864096"/>
            </a:xfrm>
            <a:prstGeom prst="rect">
              <a:avLst/>
            </a:prstGeom>
            <a:noFill/>
            <a:ln w="22225">
              <a:solidFill>
                <a:srgbClr val="FDCB5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784" name="文本框 64"/>
            <p:cNvSpPr txBox="1">
              <a:spLocks noChangeArrowheads="1"/>
            </p:cNvSpPr>
            <p:nvPr/>
          </p:nvSpPr>
          <p:spPr bwMode="auto">
            <a:xfrm>
              <a:off x="2910550" y="3662359"/>
              <a:ext cx="52019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zh-CN" altLang="en-US" sz="3600">
                  <a:solidFill>
                    <a:srgbClr val="EF3E22"/>
                  </a:solidFill>
                  <a:latin typeface="楷体" pitchFamily="49" charset="-122"/>
                  <a:ea typeface="楷体" pitchFamily="49" charset="-122"/>
                </a:rPr>
                <a:t>中</a:t>
              </a:r>
            </a:p>
          </p:txBody>
        </p:sp>
        <p:sp>
          <p:nvSpPr>
            <p:cNvPr id="32785" name="文本框 65"/>
            <p:cNvSpPr txBox="1">
              <a:spLocks noChangeArrowheads="1"/>
            </p:cNvSpPr>
            <p:nvPr/>
          </p:nvSpPr>
          <p:spPr bwMode="auto">
            <a:xfrm>
              <a:off x="3563888" y="3631135"/>
              <a:ext cx="1489802" cy="335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>
                  <a:latin typeface="楷体" pitchFamily="49" charset="-122"/>
                  <a:ea typeface="楷体" pitchFamily="49" charset="-122"/>
                </a:rPr>
                <a:t>z</a:t>
              </a:r>
              <a:endParaRPr lang="zh-CN" altLang="en-US" sz="160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2786" name="文本框 66"/>
            <p:cNvSpPr txBox="1">
              <a:spLocks noChangeArrowheads="1"/>
            </p:cNvSpPr>
            <p:nvPr/>
          </p:nvSpPr>
          <p:spPr bwMode="auto">
            <a:xfrm>
              <a:off x="3565481" y="4000467"/>
              <a:ext cx="1585002" cy="335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/>
                  <a:ea typeface="宋体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>
                  <a:latin typeface="楷体" pitchFamily="49" charset="-122"/>
                  <a:ea typeface="楷体" pitchFamily="49" charset="-122"/>
                </a:rPr>
                <a:t>z</a:t>
              </a:r>
              <a:endParaRPr lang="zh-CN" altLang="en-US" sz="1600"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3564501" y="3573016"/>
              <a:ext cx="0" cy="863485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5057713" y="3631746"/>
              <a:ext cx="0" cy="863485"/>
            </a:xfrm>
            <a:prstGeom prst="line">
              <a:avLst/>
            </a:prstGeom>
            <a:ln>
              <a:solidFill>
                <a:srgbClr val="FDCB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文本框 69"/>
          <p:cNvSpPr txBox="1">
            <a:spLocks noChangeArrowheads="1"/>
          </p:cNvSpPr>
          <p:nvPr/>
        </p:nvSpPr>
        <p:spPr bwMode="auto">
          <a:xfrm>
            <a:off x="4483100" y="4235450"/>
            <a:ext cx="3660775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宋体"/>
                <a:cs typeface="+mn-cs"/>
              </a:defRPr>
            </a:lvl9pPr>
          </a:lstStyle>
          <a:p>
            <a:pPr eaLnBrk="1" hangingPunct="1"/>
            <a:r>
              <a:rPr lang="zh-CN" altLang="en-US" sz="1600">
                <a:latin typeface="楷体" pitchFamily="49" charset="-122"/>
                <a:ea typeface="楷体" pitchFamily="49" charset="-122"/>
              </a:rPr>
              <a:t>    在那堆玩具中（</a:t>
            </a:r>
            <a:r>
              <a:rPr lang="en-US" altLang="zh-CN" sz="1600">
                <a:latin typeface="楷体" pitchFamily="49" charset="-122"/>
                <a:ea typeface="楷体" pitchFamily="49" charset="-122"/>
              </a:rPr>
              <a:t>z</a:t>
            </a:r>
            <a:endParaRPr lang="zh-CN" altLang="en-US" sz="160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2" grpId="0"/>
      <p:bldP spid="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38735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https://d.book118.com/518101124023006025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TIMING" val="|0.9|1.1"/>
</p:tagLst>
</file>

<file path=ppt/tags/tag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rgbClr val="000000"/>
      </a:dk1>
      <a:lt1>
        <a:srgbClr val="FFFFFF"/>
      </a:lt1>
      <a:dk2>
        <a:srgbClr val="B4B4B4"/>
      </a:dk2>
      <a:lt2>
        <a:srgbClr val="FFFFFF"/>
      </a:lt2>
      <a:accent1>
        <a:srgbClr val="F05203"/>
      </a:accent1>
      <a:accent2>
        <a:srgbClr val="F9B74F"/>
      </a:accent2>
      <a:accent3>
        <a:srgbClr val="F05203"/>
      </a:accent3>
      <a:accent4>
        <a:srgbClr val="F9B74F"/>
      </a:accent4>
      <a:accent5>
        <a:srgbClr val="F05203"/>
      </a:accent5>
      <a:accent6>
        <a:srgbClr val="F9B74F"/>
      </a:accent6>
      <a:hlink>
        <a:srgbClr val="F05203"/>
      </a:hlink>
      <a:folHlink>
        <a:srgbClr val="F9B74F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ns0:objectDefaults xmlns:ns0="http://schemas.openxmlformats.org/drawingml/2006/main"/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3.xml><?xml version="1.0" encoding="utf-8"?>
<a:theme xmlns:r="http://schemas.openxmlformats.org/officeDocument/2006/relationships"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ns0:objectDefaults xmlns:ns0="http://schemas.openxmlformats.org/drawingml/2006/main">
    <ns0:lnDef>
      <ns0:spPr>
        <ns0:ln w="38100" cap="rnd" cmpd="sng">
          <ns0:gradFill flip="none" rotWithShape="1">
            <ns0:gsLst>
              <ns0:gs pos="0">
                <ns0:srgbClr val="A603AB"/>
              </ns0:gs>
              <ns0:gs pos="0">
                <ns0:srgbClr val="0819FB"/>
              </ns0:gs>
              <ns0:gs pos="0">
                <ns0:srgbClr val="1A8D48"/>
              </ns0:gs>
              <ns0:gs pos="100000">
                <ns0:srgbClr val="FFFF00"/>
              </ns0:gs>
              <ns0:gs pos="100000">
                <ns0:srgbClr val="EE3F17"/>
              </ns0:gs>
              <ns0:gs pos="100000">
                <ns0:srgbClr val="E81766"/>
              </ns0:gs>
              <ns0:gs pos="100000">
                <ns0:srgbClr val="A603AB"/>
              </ns0:gs>
            </ns0:gsLst>
            <ns0:path path="circle">
              <ns0:fillToRect l="100000" t="100000"/>
            </ns0:path>
            <ns0:tileRect r="-100000" b="-100000"/>
          </ns0:gradFill>
          <ns0:prstDash val="solid"/>
          <ns0:round/>
          <ns0:headEnd type="none" w="sm" len="sm"/>
          <ns0:tailEnd type="diamond"/>
        </ns0:ln>
      </ns0:spPr>
      <ns0:bodyPr/>
      <ns0:lstStyle/>
      <ns0:style>
        <ns0:lnRef idx="1">
          <ns0:schemeClr val="accent3"/>
        </ns0:lnRef>
        <ns0:fillRef idx="0">
          <ns0:schemeClr val="accent3"/>
        </ns0:fillRef>
        <ns0:effectRef idx="0">
          <ns0:schemeClr val="accent3"/>
        </ns0:effectRef>
        <ns0:fontRef idx="minor">
          <ns0:schemeClr val="tx1"/>
        </ns0:fontRef>
      </ns0:style>
    </ns0:lnDef>
  </ns0:objectDefaults>
  <a:extLst>
    <ns0:ext xmlns:ns0="http://schemas.openxmlformats.org/drawingml/2006/main" uri="{05A4C25C-085E-4340-85A3-A5531E510DB2}">
      <ns1:themeFamily xmlns:ns1="http://schemas.microsoft.com/office/thememl/2012/main" name="Office Theme" id="{62F939B6-93AF-4DB8-9C6B-D6C7DFDC589F}" vid="{4A3C46E8-61CC-4603-A589-7422A47A8E4A}"/>
    </ns0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rgbClr val="000000"/>
    </a:dk1>
    <a:lt1>
      <a:srgbClr val="FFFFFF"/>
    </a:lt1>
    <a:dk2>
      <a:srgbClr val="B4B4B4"/>
    </a:dk2>
    <a:lt2>
      <a:srgbClr val="FFFFFF"/>
    </a:lt2>
    <a:accent1>
      <a:srgbClr val="F05203"/>
    </a:accent1>
    <a:accent2>
      <a:srgbClr val="F9B74F"/>
    </a:accent2>
    <a:accent3>
      <a:srgbClr val="F05203"/>
    </a:accent3>
    <a:accent4>
      <a:srgbClr val="F9B74F"/>
    </a:accent4>
    <a:accent5>
      <a:srgbClr val="F05203"/>
    </a:accent5>
    <a:accent6>
      <a:srgbClr val="F9B74F"/>
    </a:accent6>
    <a:hlink>
      <a:srgbClr val="F05203"/>
    </a:hlink>
    <a:folHlink>
      <a:srgbClr val="F9B74F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246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9">
      <vt:lpstr>Arial</vt:lpstr>
      <vt:lpstr>Calibri</vt:lpstr>
      <vt:lpstr>等线 Light</vt:lpstr>
      <vt:lpstr>等线</vt:lpstr>
      <vt:lpstr>新宋体</vt:lpstr>
      <vt:lpstr>方正姚体</vt:lpstr>
      <vt:lpstr>微软雅黑</vt:lpstr>
      <vt:lpstr>楷体</vt:lpstr>
      <vt:lpstr>宋体</vt:lpstr>
      <vt:lpstr>Times New Roman</vt:lpstr>
      <vt:lpstr>方正卡通简体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2024-09-01T16:04:00.213</cp:lastPrinted>
  <dcterms:created xsi:type="dcterms:W3CDTF">2024-09-01T08:04:00Z</dcterms:created>
  <dcterms:modified xsi:type="dcterms:W3CDTF">2024-09-01T08:04:02Z</dcterms:modified>
</cp:coreProperties>
</file>